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317" r:id="rId3"/>
    <p:sldId id="354" r:id="rId4"/>
    <p:sldId id="363" r:id="rId5"/>
    <p:sldId id="362" r:id="rId6"/>
    <p:sldId id="353" r:id="rId7"/>
    <p:sldId id="306" r:id="rId8"/>
    <p:sldId id="347" r:id="rId9"/>
    <p:sldId id="344" r:id="rId10"/>
    <p:sldId id="356" r:id="rId11"/>
    <p:sldId id="343" r:id="rId12"/>
    <p:sldId id="357" r:id="rId13"/>
    <p:sldId id="358" r:id="rId14"/>
    <p:sldId id="346" r:id="rId15"/>
    <p:sldId id="309" r:id="rId16"/>
    <p:sldId id="316" r:id="rId17"/>
    <p:sldId id="351" r:id="rId18"/>
    <p:sldId id="307" r:id="rId19"/>
    <p:sldId id="325" r:id="rId20"/>
    <p:sldId id="311" r:id="rId21"/>
    <p:sldId id="318" r:id="rId22"/>
    <p:sldId id="337" r:id="rId23"/>
    <p:sldId id="349" r:id="rId24"/>
    <p:sldId id="323" r:id="rId25"/>
    <p:sldId id="359" r:id="rId26"/>
    <p:sldId id="321" r:id="rId27"/>
    <p:sldId id="319" r:id="rId28"/>
    <p:sldId id="336" r:id="rId29"/>
    <p:sldId id="360" r:id="rId30"/>
    <p:sldId id="326" r:id="rId31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252EE8F-8575-4426-9FE5-9B0ADE21F513}">
          <p14:sldIdLst>
            <p14:sldId id="256"/>
            <p14:sldId id="317"/>
            <p14:sldId id="354"/>
            <p14:sldId id="363"/>
            <p14:sldId id="362"/>
            <p14:sldId id="353"/>
            <p14:sldId id="306"/>
            <p14:sldId id="347"/>
            <p14:sldId id="344"/>
            <p14:sldId id="356"/>
            <p14:sldId id="343"/>
            <p14:sldId id="357"/>
            <p14:sldId id="358"/>
            <p14:sldId id="346"/>
            <p14:sldId id="309"/>
            <p14:sldId id="316"/>
            <p14:sldId id="351"/>
            <p14:sldId id="307"/>
            <p14:sldId id="325"/>
            <p14:sldId id="311"/>
            <p14:sldId id="318"/>
            <p14:sldId id="337"/>
            <p14:sldId id="349"/>
            <p14:sldId id="323"/>
            <p14:sldId id="359"/>
            <p14:sldId id="321"/>
            <p14:sldId id="319"/>
          </p14:sldIdLst>
        </p14:section>
        <p14:section name="Раздел без заголовка" id="{FBA0EA0A-457E-41CB-A817-83CEC9E69654}">
          <p14:sldIdLst>
            <p14:sldId id="336"/>
            <p14:sldId id="360"/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C2BD"/>
    <a:srgbClr val="E4F5FC"/>
    <a:srgbClr val="497DB9"/>
    <a:srgbClr val="EFD4A3"/>
    <a:srgbClr val="ECCF7E"/>
    <a:srgbClr val="DAF6FA"/>
    <a:srgbClr val="F8FCFE"/>
    <a:srgbClr val="3A6494"/>
    <a:srgbClr val="AC5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67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5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4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18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69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32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3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1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4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617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93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63000">
              <a:srgbClr val="A4D3E9"/>
            </a:gs>
            <a:gs pos="42000">
              <a:schemeClr val="accent1">
                <a:lumMod val="45000"/>
                <a:lumOff val="55000"/>
              </a:schemeClr>
            </a:gs>
            <a:gs pos="100000">
              <a:srgbClr val="FF99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E19403F-4E96-4C4D-9933-7A678EEF41AC}" type="datetimeFigureOut">
              <a:rPr lang="ru-RU" smtClean="0"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75AB41F-2A6B-4D3A-A5E4-E12447B450F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445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D5550-92E4-4BD3-B65D-41996E1FA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7" y="1254369"/>
            <a:ext cx="8556660" cy="2385646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ЦИФРОВАЯ ГЕОЛОГИЯ В УСЛОВИЯХ НОРМАТИВНОЙ НЕОПРЕДЕЛЁННОСТИ: ПРОБЛЕМЫ, РЕШЕНИЯ, ПЕРСПЕКТИВЫ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BB6ABA-2A12-4DEA-888F-A358F0EB1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603" y="4718537"/>
            <a:ext cx="6453166" cy="1649117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497DB9"/>
                </a:solidFill>
              </a:rPr>
              <a:t>Ракитина Н.Н.</a:t>
            </a:r>
            <a:endParaRPr lang="en-US" b="1" dirty="0">
              <a:solidFill>
                <a:srgbClr val="497DB9"/>
              </a:solidFill>
            </a:endParaRPr>
          </a:p>
          <a:p>
            <a:r>
              <a:rPr lang="ru-RU" sz="1800" b="1" dirty="0">
                <a:solidFill>
                  <a:srgbClr val="497DB9"/>
                </a:solidFill>
              </a:rPr>
              <a:t>Главный инженер отдела </a:t>
            </a:r>
          </a:p>
          <a:p>
            <a:r>
              <a:rPr lang="ru-RU" sz="1800" b="1" dirty="0">
                <a:solidFill>
                  <a:srgbClr val="497DB9"/>
                </a:solidFill>
              </a:rPr>
              <a:t>картографирования и ведения ЕГКО </a:t>
            </a:r>
          </a:p>
          <a:p>
            <a:r>
              <a:rPr lang="ru-RU" sz="1800" b="1" dirty="0">
                <a:solidFill>
                  <a:srgbClr val="497DB9"/>
                </a:solidFill>
              </a:rPr>
              <a:t>ГБУ «Мосгоргеотрест»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094" y="402305"/>
            <a:ext cx="3005344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7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0291" y="175597"/>
            <a:ext cx="8317523" cy="9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Процесс цифровизации во всех отраслях науки, техники и сферах жизни: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00" y="1604490"/>
            <a:ext cx="4679215" cy="295678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80291" y="5773367"/>
            <a:ext cx="8317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инженерно-геологические изыскания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03636" y="1928718"/>
            <a:ext cx="339330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медицина,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образование,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промышленность,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транспорт,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финансы,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торговля,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государственное управление,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и многие другие…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27236" y="5219673"/>
            <a:ext cx="1271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и наконец:</a:t>
            </a:r>
          </a:p>
        </p:txBody>
      </p:sp>
    </p:spTree>
    <p:extLst>
      <p:ext uri="{BB962C8B-B14F-4D97-AF65-F5344CB8AC3E}">
        <p14:creationId xmlns:p14="http://schemas.microsoft.com/office/powerpoint/2010/main" val="329232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0291" y="175597"/>
            <a:ext cx="8317523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Цифровая геология в массовом сознании: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5008" t="7888" r="-397" b="317"/>
          <a:stretch/>
        </p:blipFill>
        <p:spPr>
          <a:xfrm>
            <a:off x="4511616" y="1485483"/>
            <a:ext cx="4087356" cy="36644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r="13194"/>
          <a:stretch/>
        </p:blipFill>
        <p:spPr>
          <a:xfrm>
            <a:off x="657930" y="1483594"/>
            <a:ext cx="3853686" cy="36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57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0291" y="175597"/>
            <a:ext cx="8317523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Цифровая геология в реальности: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29" y="1126648"/>
            <a:ext cx="3223958" cy="501837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9829"/>
          <a:stretch/>
        </p:blipFill>
        <p:spPr>
          <a:xfrm>
            <a:off x="4525108" y="1125985"/>
            <a:ext cx="4044462" cy="50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1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0291" y="175597"/>
            <a:ext cx="8317523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Цифровая геология в реальности: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262" y="1172308"/>
            <a:ext cx="3634061" cy="42788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322" r="2189"/>
          <a:stretch/>
        </p:blipFill>
        <p:spPr>
          <a:xfrm>
            <a:off x="522662" y="1172308"/>
            <a:ext cx="4800600" cy="427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6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0291" y="175597"/>
            <a:ext cx="8317523" cy="9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Вопросы специалистов при переходе на цифровой вид информации: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1348" y="1916263"/>
            <a:ext cx="83175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Что должно включать?</a:t>
            </a:r>
          </a:p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Какие форматы?</a:t>
            </a:r>
          </a:p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Кто должен делать?</a:t>
            </a:r>
          </a:p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Какие программы использовать?</a:t>
            </a:r>
          </a:p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Как проверять?</a:t>
            </a:r>
          </a:p>
          <a:p>
            <a:pPr algn="ctr"/>
            <a:r>
              <a:rPr lang="ru-RU" sz="36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Кому это вообще нужно?</a:t>
            </a: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802" y="1391622"/>
            <a:ext cx="968401" cy="9684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80" y="2232042"/>
            <a:ext cx="968401" cy="9684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83" y="4491541"/>
            <a:ext cx="968401" cy="9684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470" y="3400917"/>
            <a:ext cx="968401" cy="9684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222" y="5505303"/>
            <a:ext cx="968401" cy="9684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71" y="1050644"/>
            <a:ext cx="968401" cy="9684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606" y="5654468"/>
            <a:ext cx="968401" cy="96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8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74857" y="133718"/>
            <a:ext cx="9289196" cy="628283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Предпосылки </a:t>
            </a:r>
            <a:r>
              <a:rPr lang="ru-RU" sz="3200" b="1" u="sng" dirty="0" err="1">
                <a:solidFill>
                  <a:srgbClr val="0070C0"/>
                </a:solidFill>
                <a:latin typeface="Calibri Light" panose="020F0302020204030204"/>
              </a:rPr>
              <a:t>цифровизации</a:t>
            </a:r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 в изысканиях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533399" y="3726494"/>
            <a:ext cx="7145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/>
                </a:solidFill>
              </a:rPr>
              <a:t>2. Требования экспертиз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39" y="1419586"/>
            <a:ext cx="1281411" cy="17261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077" y="1776086"/>
            <a:ext cx="1224307" cy="1727649"/>
          </a:xfrm>
          <a:prstGeom prst="rect">
            <a:avLst/>
          </a:prstGeom>
          <a:ln>
            <a:solidFill>
              <a:schemeClr val="tx1">
                <a:alpha val="95000"/>
              </a:schemeClr>
            </a:solidFill>
          </a:ln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4759" y="1418017"/>
            <a:ext cx="1246064" cy="17620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6154" y="1776086"/>
            <a:ext cx="1228583" cy="17276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30" y="671271"/>
            <a:ext cx="7931583" cy="7498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0102" y="4420794"/>
            <a:ext cx="1493482" cy="2111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67" y="4420795"/>
            <a:ext cx="1493702" cy="2111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7484" y="1419585"/>
            <a:ext cx="1240600" cy="17261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9" y="1853101"/>
            <a:ext cx="1245294" cy="17620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952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02722" y="210891"/>
            <a:ext cx="7075976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Электронный вид результатов изысканий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82072" y="651378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spc="-50" dirty="0">
              <a:solidFill>
                <a:srgbClr val="0070C0"/>
              </a:solidFill>
              <a:latin typeface="Calibri Light" panose="020F0302020204030204"/>
              <a:ea typeface="+mj-ea"/>
              <a:cs typeface="+mj-cs"/>
            </a:endParaRPr>
          </a:p>
          <a:p>
            <a:pPr algn="just"/>
            <a:r>
              <a:rPr lang="ru-RU" b="1" i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Для проведения экспертизы результаты инженерных изысканий должны представляться в электронной форме, в том числе в форме цифровой информационной модели (ЦИМ)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8418" y="923854"/>
            <a:ext cx="2071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u="sng" spc="-50" dirty="0" err="1">
                <a:solidFill>
                  <a:srgbClr val="0070C0"/>
                </a:solidFill>
                <a:latin typeface="Calibri Light" panose="020F0302020204030204"/>
              </a:rPr>
              <a:t>Градкодекс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8418" y="2768201"/>
            <a:ext cx="218361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</a:rPr>
              <a:t>ПП №331 от</a:t>
            </a:r>
          </a:p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</a:rPr>
              <a:t>05.03.2021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82072" y="27066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С 1 января 2022 года применение ТИМ обязательно для работы с объектами, которые финансируется из государственного бюджета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82072" y="39069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С 1 июля 2024 года применение ТИМ становится обязательным для всех застройщиков, возводящих объекты в рамках закона об участии в долевом строительстве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284570">
            <a:off x="2882341" y="1102246"/>
            <a:ext cx="621846" cy="5913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284570">
            <a:off x="2882341" y="2899936"/>
            <a:ext cx="621846" cy="5913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10919" y="5345358"/>
            <a:ext cx="218361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</a:rPr>
              <a:t>ПП №614 от</a:t>
            </a:r>
          </a:p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</a:rPr>
              <a:t>17.05.2024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82072" y="539499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1 сентября 2024 года  введены Правила формирования и ведения информационной модели объекта капитального строительства (основной формат – </a:t>
            </a:r>
            <a:r>
              <a:rPr lang="en-US" b="1" i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XML)</a:t>
            </a:r>
            <a:endParaRPr lang="ru-RU" b="1" i="1" spc="-50" dirty="0">
              <a:solidFill>
                <a:srgbClr val="0070C0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284570">
            <a:off x="2882341" y="5699475"/>
            <a:ext cx="621846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9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2842" y="913618"/>
            <a:ext cx="7949112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lnSpc>
                <a:spcPct val="85000"/>
              </a:lnSpc>
              <a:spcBef>
                <a:spcPct val="0"/>
              </a:spcBef>
            </a:pPr>
            <a:r>
              <a:rPr lang="ru-RU" b="1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Постановление Правительства Российской Федерации от 17 мая 2024 г. № 614 “Об утверждении Правил формирования и ведения информационной модели объекта капитального строительства, состава сведений, документов и материалов, включаемых в информационную модель объекта капитального строительства и представляемых в форме электронных документов, и требований к форматам указанных электронных документов”: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205" y="2418645"/>
            <a:ext cx="4375105" cy="4363987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3323492" y="4009293"/>
            <a:ext cx="1189892" cy="58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135923" y="4138246"/>
            <a:ext cx="6037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73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14917" y="1794982"/>
            <a:ext cx="1364637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ОТЧЕТ</a:t>
            </a:r>
          </a:p>
        </p:txBody>
      </p:sp>
      <p:sp>
        <p:nvSpPr>
          <p:cNvPr id="18" name="Стрелка вниз 17"/>
          <p:cNvSpPr/>
          <p:nvPr/>
        </p:nvSpPr>
        <p:spPr>
          <a:xfrm rot="2844382">
            <a:off x="2920644" y="990480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92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11" name="Стрелка вниз 10"/>
          <p:cNvSpPr/>
          <p:nvPr/>
        </p:nvSpPr>
        <p:spPr>
          <a:xfrm rot="18763857">
            <a:off x="5884622" y="1009592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14917" y="1794982"/>
            <a:ext cx="1364637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ОТЧЕТ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12866" y="1748712"/>
            <a:ext cx="424185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ПРИЛОЖЕНИЯ К ОТЧЕТУ</a:t>
            </a:r>
          </a:p>
        </p:txBody>
      </p:sp>
      <p:sp>
        <p:nvSpPr>
          <p:cNvPr id="18" name="Стрелка вниз 17"/>
          <p:cNvSpPr/>
          <p:nvPr/>
        </p:nvSpPr>
        <p:spPr>
          <a:xfrm rot="2844382">
            <a:off x="2920644" y="990480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147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9463" y="2869417"/>
            <a:ext cx="3448017" cy="9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spc="-5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Отчет в формате XML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405641" y="2309610"/>
            <a:ext cx="269640" cy="526375"/>
          </a:xfrm>
          <a:prstGeom prst="downArrow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8763857">
            <a:off x="5884622" y="1009592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14917" y="1794982"/>
            <a:ext cx="1364637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ОТЧЕТ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12866" y="1748712"/>
            <a:ext cx="424185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ПРИЛОЖЕНИЯ К ОТЧЕТУ</a:t>
            </a:r>
          </a:p>
        </p:txBody>
      </p:sp>
      <p:sp>
        <p:nvSpPr>
          <p:cNvPr id="18" name="Стрелка вниз 17"/>
          <p:cNvSpPr/>
          <p:nvPr/>
        </p:nvSpPr>
        <p:spPr>
          <a:xfrm rot="2844382">
            <a:off x="2920644" y="990480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5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9463" y="2869417"/>
            <a:ext cx="3448017" cy="9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spc="-5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Отчет в формате XML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405641" y="2309610"/>
            <a:ext cx="269640" cy="526375"/>
          </a:xfrm>
          <a:prstGeom prst="downArrow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8763857">
            <a:off x="5884622" y="1009592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14917" y="1794982"/>
            <a:ext cx="1364637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ОТЧЕТ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12866" y="1748712"/>
            <a:ext cx="424185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ПРИЛОЖЕНИЯ К ОТЧЕТУ</a:t>
            </a:r>
          </a:p>
        </p:txBody>
      </p:sp>
      <p:sp>
        <p:nvSpPr>
          <p:cNvPr id="18" name="Стрелка вниз 17"/>
          <p:cNvSpPr/>
          <p:nvPr/>
        </p:nvSpPr>
        <p:spPr>
          <a:xfrm rot="2844382">
            <a:off x="2920644" y="990480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48672" y="2869727"/>
            <a:ext cx="4476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Информационная цифровая модель местности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6533794" y="2315161"/>
            <a:ext cx="269640" cy="526375"/>
          </a:xfrm>
          <a:prstGeom prst="downArrow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371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369276" y="5014748"/>
            <a:ext cx="4170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/>
                </a:solidFill>
              </a:rPr>
              <a:t>Модели: рельефа, ситуации, инженерных сетей и коммуникаций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10200" y="5116769"/>
            <a:ext cx="3606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FF0000"/>
                </a:solidFill>
              </a:rPr>
              <a:t>Инженерно-геологическая цифровая модель местности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2196" y="419897"/>
            <a:ext cx="8603637" cy="514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Информационная модель результатов изысканий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9463" y="2869417"/>
            <a:ext cx="3448017" cy="9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</a:pPr>
            <a:r>
              <a:rPr lang="ru-RU" sz="3200" spc="-5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Отчет в формате XML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48672" y="2869727"/>
            <a:ext cx="4476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Информационная цифровая модель местности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405641" y="2309610"/>
            <a:ext cx="269640" cy="526375"/>
          </a:xfrm>
          <a:prstGeom prst="downArrow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20244884">
            <a:off x="6913552" y="4355842"/>
            <a:ext cx="269640" cy="849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4655594">
            <a:off x="3845293" y="3086516"/>
            <a:ext cx="269640" cy="31649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8763857">
            <a:off x="5884622" y="1009592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14917" y="1794982"/>
            <a:ext cx="1364637" cy="514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ОТЧЕТ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12866" y="1748712"/>
            <a:ext cx="4241857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ПРИЛОЖЕНИЯ К ОТЧЕТУ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6533794" y="2315161"/>
            <a:ext cx="269640" cy="526375"/>
          </a:xfrm>
          <a:prstGeom prst="downArrow">
            <a:avLst/>
          </a:prstGeom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2844382">
            <a:off x="2920644" y="990480"/>
            <a:ext cx="269640" cy="74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3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3968" t="787" r="15114" b="3223"/>
          <a:stretch/>
        </p:blipFill>
        <p:spPr>
          <a:xfrm>
            <a:off x="304935" y="1195365"/>
            <a:ext cx="1645920" cy="22278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95943" y="1195365"/>
            <a:ext cx="64730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Универсальный язык разметки, у которого структура и типы данных определяются схемами.</a:t>
            </a:r>
            <a:endParaRPr lang="en-US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Состоит из элементов, атрибутов, текстовых блоков и других компонентов.</a:t>
            </a:r>
            <a:endParaRPr lang="en-US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XML-схемы позволяют определять ограничения на содержимое и значения элементов.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Преимуществом формата XML является их универсальность и поддержка многими программными средствами.</a:t>
            </a:r>
          </a:p>
        </p:txBody>
      </p:sp>
    </p:spTree>
    <p:extLst>
      <p:ext uri="{BB962C8B-B14F-4D97-AF65-F5344CB8AC3E}">
        <p14:creationId xmlns:p14="http://schemas.microsoft.com/office/powerpoint/2010/main" val="4209524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13952" y="424274"/>
            <a:ext cx="3288322" cy="542047"/>
          </a:xfrm>
        </p:spPr>
        <p:txBody>
          <a:bodyPr>
            <a:normAutofit/>
          </a:bodyPr>
          <a:lstStyle/>
          <a:p>
            <a:r>
              <a:rPr lang="ru-RU" sz="3200" b="1" u="sng" dirty="0" err="1">
                <a:solidFill>
                  <a:srgbClr val="0070C0"/>
                </a:solidFill>
                <a:latin typeface="Calibri Light" panose="020F0302020204030204"/>
              </a:rPr>
              <a:t>Главгосэкспертиза</a:t>
            </a:r>
            <a:endParaRPr lang="ru-RU" sz="3200" b="1" u="sng" dirty="0">
              <a:solidFill>
                <a:srgbClr val="0070C0"/>
              </a:solidFill>
              <a:latin typeface="Calibri Light" panose="020F030202020403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5617" y="1026724"/>
            <a:ext cx="3707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XML-</a:t>
            </a:r>
            <a:r>
              <a:rPr lang="ru-RU" b="1" dirty="0">
                <a:solidFill>
                  <a:schemeClr val="accent2"/>
                </a:solidFill>
              </a:rPr>
              <a:t>схема и программа-редактор: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93824" y="2774029"/>
            <a:ext cx="2159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Задание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ru-RU" dirty="0">
                <a:solidFill>
                  <a:schemeClr val="accent2"/>
                </a:solidFill>
              </a:rPr>
              <a:t>изыскания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93824" y="5368734"/>
            <a:ext cx="2358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/>
                </a:solidFill>
              </a:rPr>
              <a:t>Отчет по инженерно-геологическим изысканиям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504" y="302527"/>
            <a:ext cx="790575" cy="7905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6164" y="1456459"/>
            <a:ext cx="4775451" cy="32163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0091" y="4672777"/>
            <a:ext cx="4781524" cy="204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06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41871" y="105508"/>
            <a:ext cx="6392174" cy="8608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Преимущество использования </a:t>
            </a:r>
            <a:r>
              <a:rPr lang="en-US" sz="3200" b="1" u="sng" dirty="0">
                <a:solidFill>
                  <a:srgbClr val="0070C0"/>
                </a:solidFill>
                <a:latin typeface="Calibri Light" panose="020F0302020204030204"/>
              </a:rPr>
              <a:t>XML</a:t>
            </a:r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 для экспертизы: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504" y="302527"/>
            <a:ext cx="790575" cy="7905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1871" y="1426215"/>
            <a:ext cx="755364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данных при автоматизированной обработке.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Автоматизация контроля содержащихся в отчетной документации сведений.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Унификация формы и содержания документа.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Расширенная аналитика.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70C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01064" y="5237203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2000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Недостаток:</a:t>
            </a:r>
            <a:r>
              <a:rPr lang="ru-RU" sz="20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эта технология не позволит создать цифровую модель местности (модель геологического строения)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227" y="5237203"/>
            <a:ext cx="585837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1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0307" y="1806548"/>
            <a:ext cx="8088923" cy="167300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>
                <a:solidFill>
                  <a:srgbClr val="0070C0"/>
                </a:solidFill>
              </a:rPr>
              <a:t>Атрибуты модели назначаются в соответствии с таблицей В.10 </a:t>
            </a:r>
            <a:r>
              <a:rPr lang="ru-RU" sz="2700" b="1" dirty="0">
                <a:solidFill>
                  <a:srgbClr val="0070C0"/>
                </a:solidFill>
              </a:rPr>
              <a:t>СП 333.1325800.2020 </a:t>
            </a:r>
            <a:r>
              <a:rPr lang="ru-RU" sz="2700" dirty="0">
                <a:solidFill>
                  <a:srgbClr val="0070C0"/>
                </a:solidFill>
              </a:rPr>
              <a:t>«Информационное моделирование в строительстве. Правила формирования информационной модели объектов на различных стадиях</a:t>
            </a:r>
            <a:br>
              <a:rPr lang="ru-RU" sz="2700" dirty="0">
                <a:solidFill>
                  <a:srgbClr val="0070C0"/>
                </a:solidFill>
              </a:rPr>
            </a:br>
            <a:r>
              <a:rPr lang="ru-RU" sz="2700" dirty="0">
                <a:solidFill>
                  <a:srgbClr val="0070C0"/>
                </a:solidFill>
              </a:rPr>
              <a:t>жизненного цикла»: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4755" y="3623888"/>
            <a:ext cx="3927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-скважины,</a:t>
            </a:r>
            <a:b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-геологические слои,</a:t>
            </a:r>
            <a:b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-грунты,</a:t>
            </a:r>
            <a:b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-подземные воды,</a:t>
            </a:r>
            <a:b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-геолого-литологическое строение,</a:t>
            </a:r>
            <a:b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ru-RU" sz="2400" spc="-5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-свойства грунтов.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539" y="196225"/>
            <a:ext cx="82764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Инженерно-геологическая цифровая модель местности</a:t>
            </a:r>
            <a:endParaRPr lang="ru-RU" sz="3200" b="1" spc="-50" dirty="0">
              <a:solidFill>
                <a:srgbClr val="0070C0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54017" y="1340513"/>
            <a:ext cx="5423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Характеристики геологических данных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7373" y="3623888"/>
            <a:ext cx="5042201" cy="267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16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1998" y="5469206"/>
            <a:ext cx="8088923" cy="492369"/>
          </a:xfrm>
        </p:spPr>
        <p:txBody>
          <a:bodyPr>
            <a:normAutofit/>
          </a:bodyPr>
          <a:lstStyle/>
          <a:p>
            <a:pPr algn="just"/>
            <a:r>
              <a:rPr lang="ru-RU" sz="2700" dirty="0">
                <a:solidFill>
                  <a:srgbClr val="0070C0"/>
                </a:solidFill>
              </a:rPr>
              <a:t>Файлы ЦИМ должны быть представлены в формате ifc4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539" y="196225"/>
            <a:ext cx="8276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Требования региональных экспертиз</a:t>
            </a:r>
            <a:endParaRPr lang="ru-RU" sz="3200" b="1" spc="-50" dirty="0">
              <a:solidFill>
                <a:srgbClr val="0070C0"/>
              </a:solidFill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8331" y="887481"/>
            <a:ext cx="68873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/>
                </a:solidFill>
              </a:rPr>
              <a:t>ГАУ МО «</a:t>
            </a:r>
            <a:r>
              <a:rPr lang="ru-RU" sz="2400" b="1" dirty="0" err="1">
                <a:solidFill>
                  <a:schemeClr val="accent2"/>
                </a:solidFill>
              </a:rPr>
              <a:t>Мособлгосэкспертиза</a:t>
            </a:r>
            <a:r>
              <a:rPr lang="ru-RU" sz="2400" b="1" dirty="0">
                <a:solidFill>
                  <a:schemeClr val="accent2"/>
                </a:solidFill>
              </a:rPr>
              <a:t>» и СПб ГАУ «Центр государственной экспертизы»</a:t>
            </a: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>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279" y="1960586"/>
            <a:ext cx="6049883" cy="328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1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81671" y="517637"/>
            <a:ext cx="68996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открытый формат, определяющий международные стандарты импорта и экспорта данных, относящихся к объектам капитального строительства, их элементам и свойствам, на всех этапах жизненного цикла объектов,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все объекты объединены в классы, имеют атрибуты,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не включает специально разработанные классы для результатов инженерных изысканий,</a:t>
            </a:r>
          </a:p>
          <a:p>
            <a:pPr algn="just"/>
            <a:endParaRPr lang="en-US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все элементы изысканий в формате </a:t>
            </a:r>
            <a:r>
              <a:rPr lang="ru-RU" dirty="0" err="1">
                <a:solidFill>
                  <a:srgbClr val="0070C0"/>
                </a:solidFill>
              </a:rPr>
              <a:t>ifc</a:t>
            </a:r>
            <a:r>
              <a:rPr lang="ru-RU" dirty="0">
                <a:solidFill>
                  <a:srgbClr val="0070C0"/>
                </a:solidFill>
              </a:rPr>
              <a:t> относятся к классу </a:t>
            </a:r>
            <a:r>
              <a:rPr lang="ru-RU" dirty="0" err="1">
                <a:solidFill>
                  <a:srgbClr val="0070C0"/>
                </a:solidFill>
              </a:rPr>
              <a:t>IfcGeographicElement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0070C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70C0"/>
                </a:solidFill>
              </a:rPr>
              <a:t>все объекты, относящиеся к геологическим изысканиям, моделируются в виде точек, линий, поверхностей, объемных элементов.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252" r="10701"/>
          <a:stretch/>
        </p:blipFill>
        <p:spPr>
          <a:xfrm>
            <a:off x="380999" y="652452"/>
            <a:ext cx="1055077" cy="136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83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46892" y="116674"/>
            <a:ext cx="914400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>
              <a:lnSpc>
                <a:spcPct val="107000"/>
              </a:lnSpc>
              <a:spcAft>
                <a:spcPts val="800"/>
              </a:spcAft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Инженерно-геологический </a:t>
            </a:r>
            <a:r>
              <a:rPr lang="en-US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XML </a:t>
            </a: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ГБУ Мосгоргеотрест: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51480" y="1342678"/>
            <a:ext cx="558018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algn="ctr">
              <a:lnSpc>
                <a:spcPct val="107000"/>
              </a:lnSpc>
              <a:spcAft>
                <a:spcPts val="800"/>
              </a:spcAft>
            </a:pPr>
            <a:r>
              <a:rPr lang="ru-RU" b="1" u="sng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элементы XML-схемы инженерно-геологических </a:t>
            </a:r>
            <a:r>
              <a:rPr lang="ru-RU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данных</a:t>
            </a:r>
            <a:endParaRPr lang="ru-RU" u="sng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029"/>
          <a:stretch/>
        </p:blipFill>
        <p:spPr>
          <a:xfrm>
            <a:off x="5417305" y="1851638"/>
            <a:ext cx="3618346" cy="4115714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66867"/>
              </p:ext>
            </p:extLst>
          </p:nvPr>
        </p:nvGraphicFramePr>
        <p:xfrm>
          <a:off x="319641" y="2131601"/>
          <a:ext cx="4663893" cy="3555788"/>
        </p:xfrm>
        <a:graphic>
          <a:graphicData uri="http://schemas.openxmlformats.org/drawingml/2006/table">
            <a:tbl>
              <a:tblPr/>
              <a:tblGrid>
                <a:gridCol w="1828685">
                  <a:extLst>
                    <a:ext uri="{9D8B030D-6E8A-4147-A177-3AD203B41FA5}">
                      <a16:colId xmlns:a16="http://schemas.microsoft.com/office/drawing/2014/main" val="1761375026"/>
                    </a:ext>
                  </a:extLst>
                </a:gridCol>
                <a:gridCol w="2835208">
                  <a:extLst>
                    <a:ext uri="{9D8B030D-6E8A-4147-A177-3AD203B41FA5}">
                      <a16:colId xmlns:a16="http://schemas.microsoft.com/office/drawing/2014/main" val="604919360"/>
                    </a:ext>
                  </a:extLst>
                </a:gridCol>
              </a:tblGrid>
              <a:tr h="53492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Содержание элемента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6E6">
                        <a:lumMod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37165"/>
                  </a:ext>
                </a:extLst>
              </a:tr>
              <a:tr h="63517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GeoObjects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Инженерно-геологические испытания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671690"/>
                  </a:ext>
                </a:extLst>
              </a:tr>
              <a:tr h="4234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GeoTests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Точки проведения опытов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68237"/>
                  </a:ext>
                </a:extLst>
              </a:tr>
              <a:tr h="4234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TestResult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 испытания</a:t>
                      </a: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340560"/>
                  </a:ext>
                </a:extLst>
              </a:tr>
              <a:tr h="2684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Geolayers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Слои грунтов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3200"/>
                  </a:ext>
                </a:extLst>
              </a:tr>
              <a:tr h="63517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HydroLayers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Водоносные горизонты и комплексы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906269"/>
                  </a:ext>
                </a:extLst>
              </a:tr>
              <a:tr h="63517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effectLst/>
                        </a:rPr>
                        <a:t>EGE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Инженерно-геологические элементы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6206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01754" y="6249573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Описывает в т.ч. геометрию объектов посредством GML </a:t>
            </a:r>
          </a:p>
        </p:txBody>
      </p:sp>
    </p:spTree>
    <p:extLst>
      <p:ext uri="{BB962C8B-B14F-4D97-AF65-F5344CB8AC3E}">
        <p14:creationId xmlns:p14="http://schemas.microsoft.com/office/powerpoint/2010/main" val="2137684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2385" y="181538"/>
            <a:ext cx="8522678" cy="1161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u="sng" spc="-5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Решение проблемы информационного моделирования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216" y="4682719"/>
            <a:ext cx="2892552" cy="6794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63" y="2707915"/>
            <a:ext cx="2570008" cy="130293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6215" y="1518395"/>
            <a:ext cx="888986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Реализован функционал создания и экспорта информационной модели: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938" y="2643438"/>
            <a:ext cx="2892552" cy="13088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08" y="2643438"/>
            <a:ext cx="1681037" cy="1626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054" y="4315516"/>
            <a:ext cx="1401531" cy="163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06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9127" y="0"/>
            <a:ext cx="7780338" cy="643304"/>
          </a:xfrm>
        </p:spPr>
        <p:txBody>
          <a:bodyPr>
            <a:normAutofit/>
          </a:bodyPr>
          <a:lstStyle/>
          <a:p>
            <a:pPr lvl="0" algn="ctr"/>
            <a:r>
              <a:rPr lang="ru-RU" sz="3200" b="1" u="sng" dirty="0">
                <a:solidFill>
                  <a:srgbClr val="2683C6"/>
                </a:solidFill>
              </a:rPr>
              <a:t>Трехмерная геологическая модель</a:t>
            </a:r>
            <a:r>
              <a:rPr lang="ru-RU" sz="3200" b="1" dirty="0">
                <a:solidFill>
                  <a:srgbClr val="2683C6"/>
                </a:solidFill>
              </a:rPr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b="54"/>
          <a:stretch/>
        </p:blipFill>
        <p:spPr>
          <a:xfrm>
            <a:off x="1445646" y="1061049"/>
            <a:ext cx="6141932" cy="332924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4993" y="4567421"/>
            <a:ext cx="6013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Топография, в </a:t>
            </a:r>
            <a:r>
              <a:rPr lang="ru-RU" sz="2400" spc="-50" dirty="0" err="1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т.ч</a:t>
            </a: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. архивная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Геологическое строение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Гидрогеологические условия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Геоморфология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rgbClr val="2683C6"/>
                </a:solidFill>
                <a:latin typeface="Calibri Light" panose="020F0302020204030204"/>
                <a:ea typeface="+mj-ea"/>
                <a:cs typeface="+mj-cs"/>
              </a:rPr>
              <a:t>Инженерно-геологические процессы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76576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854" y="58615"/>
            <a:ext cx="9067800" cy="1594993"/>
          </a:xfrm>
        </p:spPr>
        <p:txBody>
          <a:bodyPr>
            <a:noAutofit/>
          </a:bodyPr>
          <a:lstStyle/>
          <a:p>
            <a:pPr marL="27432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Заключение  о геологическом строении и гидрогеологических условиях (по архивным данным)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336" y="2107451"/>
            <a:ext cx="4852837" cy="34140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1677" y="5406499"/>
            <a:ext cx="8206154" cy="1240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Заключение об инженерно-геологических условиях участка составляется на основе анализа трехмерной геологической модели г. Москвы и базы данных геологических характеристик.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08425" y="1600377"/>
            <a:ext cx="5919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683C6"/>
                </a:solidFill>
              </a:rPr>
              <a:t>Генерируется  в автоматическом режиме</a:t>
            </a:r>
          </a:p>
        </p:txBody>
      </p:sp>
    </p:spTree>
    <p:extLst>
      <p:ext uri="{BB962C8B-B14F-4D97-AF65-F5344CB8AC3E}">
        <p14:creationId xmlns:p14="http://schemas.microsoft.com/office/powerpoint/2010/main" val="2871670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854" y="58615"/>
            <a:ext cx="9067800" cy="1594993"/>
          </a:xfrm>
        </p:spPr>
        <p:txBody>
          <a:bodyPr>
            <a:noAutofit/>
          </a:bodyPr>
          <a:lstStyle/>
          <a:p>
            <a:pPr marL="274320" algn="ctr" defTabSz="457200">
              <a:lnSpc>
                <a:spcPct val="107000"/>
              </a:lnSpc>
              <a:spcAft>
                <a:spcPts val="800"/>
              </a:spcAft>
            </a:pPr>
            <a:r>
              <a:rPr lang="ru-RU" sz="3200" b="1" u="sng" dirty="0">
                <a:solidFill>
                  <a:srgbClr val="0070C0"/>
                </a:solidFill>
                <a:latin typeface="Calibri Light" panose="020F0302020204030204"/>
              </a:rPr>
              <a:t>Заключение  о геологическом строении и гидрогеологических условиях (по архивным данным)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42750" y="4828194"/>
            <a:ext cx="5919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683C6"/>
                </a:solidFill>
              </a:rPr>
              <a:t>Почта: </a:t>
            </a:r>
            <a:r>
              <a:rPr lang="en-US" sz="2400" b="1" dirty="0">
                <a:solidFill>
                  <a:srgbClr val="2683C6"/>
                </a:solidFill>
              </a:rPr>
              <a:t>georeport@mggt.ru</a:t>
            </a:r>
            <a:endParaRPr lang="ru-RU" sz="2400" b="1" dirty="0">
              <a:solidFill>
                <a:srgbClr val="2683C6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94947" y="3790222"/>
            <a:ext cx="859611" cy="85961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3089070" y="5289859"/>
            <a:ext cx="3340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2683C6"/>
                </a:solidFill>
              </a:rPr>
              <a:t>/Ограничение</a:t>
            </a:r>
            <a:r>
              <a:rPr lang="ru-RU" sz="1400" dirty="0"/>
              <a:t> </a:t>
            </a:r>
            <a:r>
              <a:rPr lang="ru-RU" sz="1400" b="1" dirty="0">
                <a:solidFill>
                  <a:srgbClr val="2683C6"/>
                </a:solidFill>
              </a:rPr>
              <a:t>по площади: </a:t>
            </a:r>
            <a:r>
              <a:rPr lang="en-US" sz="1400" b="1" dirty="0">
                <a:solidFill>
                  <a:srgbClr val="2683C6"/>
                </a:solidFill>
              </a:rPr>
              <a:t>4000 </a:t>
            </a:r>
            <a:r>
              <a:rPr lang="ru-RU" sz="1400" b="1" dirty="0" err="1">
                <a:solidFill>
                  <a:srgbClr val="2683C6"/>
                </a:solidFill>
              </a:rPr>
              <a:t>кв</a:t>
            </a:r>
            <a:r>
              <a:rPr lang="ru-RU" sz="1400" b="1" dirty="0">
                <a:solidFill>
                  <a:srgbClr val="2683C6"/>
                </a:solidFill>
              </a:rPr>
              <a:t>*км/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4769" y="1854278"/>
            <a:ext cx="79189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683C6"/>
                </a:solidFill>
              </a:rPr>
              <a:t>Замкнутый контур участка в любом векторном формате (в московской </a:t>
            </a:r>
            <a:r>
              <a:rPr lang="ru-RU" sz="2000" b="1" dirty="0" err="1">
                <a:solidFill>
                  <a:srgbClr val="2683C6"/>
                </a:solidFill>
              </a:rPr>
              <a:t>с.к</a:t>
            </a:r>
            <a:r>
              <a:rPr lang="ru-RU" sz="2000" b="1" dirty="0">
                <a:solidFill>
                  <a:srgbClr val="2683C6"/>
                </a:solidFill>
              </a:rPr>
              <a:t>.)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44769" y="2903975"/>
            <a:ext cx="7983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683C6"/>
                </a:solidFill>
              </a:rPr>
              <a:t>Обоснование получения заключения (договор (на изыскания, планировку территории, благоустройство), градостроительная деятельность, …)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89946" y="2446826"/>
            <a:ext cx="2696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683C6"/>
                </a:solidFill>
              </a:rPr>
              <a:t>+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46922" y="5967582"/>
            <a:ext cx="5919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2683C6"/>
                </a:solidFill>
              </a:rPr>
              <a:t>ОТ ВАС ОБРАТНАЯ СВЯЗЬ!!!</a:t>
            </a:r>
          </a:p>
        </p:txBody>
      </p:sp>
    </p:spTree>
    <p:extLst>
      <p:ext uri="{BB962C8B-B14F-4D97-AF65-F5344CB8AC3E}">
        <p14:creationId xmlns:p14="http://schemas.microsoft.com/office/powerpoint/2010/main" val="840852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359" y="388969"/>
            <a:ext cx="8833338" cy="882351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>
                <a:solidFill>
                  <a:srgbClr val="0070C0"/>
                </a:solidFill>
                <a:latin typeface="Calibri Light" panose="020F0302020204030204"/>
              </a:rPr>
              <a:t>Сервис цифровых геологических слоев </a:t>
            </a:r>
            <a:br>
              <a:rPr lang="ru-RU" sz="4400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rgbClr val="2683C6"/>
                </a:solidFill>
                <a:latin typeface="+mn-lt"/>
                <a:ea typeface="+mn-ea"/>
                <a:cs typeface="+mn-cs"/>
              </a:rPr>
              <a:t>Эволюция геологического атласа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138" y="2293376"/>
            <a:ext cx="3155713" cy="315308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Прямоугольник 25"/>
          <p:cNvSpPr/>
          <p:nvPr/>
        </p:nvSpPr>
        <p:spPr>
          <a:xfrm>
            <a:off x="6016325" y="1937343"/>
            <a:ext cx="833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2024 г.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989634" y="1886248"/>
            <a:ext cx="833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2012 г.</a:t>
            </a:r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53" y="2264673"/>
            <a:ext cx="3131124" cy="321049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Прямоугольник 28"/>
          <p:cNvSpPr/>
          <p:nvPr/>
        </p:nvSpPr>
        <p:spPr>
          <a:xfrm>
            <a:off x="1085527" y="1501314"/>
            <a:ext cx="688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КАРТА ЧЕТВЕРТИЧНЫХ ОТЛОЖЕНИЙ ВОРОБЬЕВЫХ ГОР И ЛУЖНИКОВ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480947" y="5802496"/>
            <a:ext cx="34296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</a:rPr>
              <a:t>Уточненные тело оползня и зона распространения пойменных грунтов </a:t>
            </a:r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5071852" y="4270076"/>
            <a:ext cx="1777522" cy="15324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5886448" y="2961816"/>
            <a:ext cx="1161333" cy="28406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262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5405F9-B5D2-480C-B951-B7AFF16244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2636" y="293077"/>
            <a:ext cx="7780338" cy="118703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u="sng" dirty="0">
                <a:solidFill>
                  <a:srgbClr val="0070C0"/>
                </a:solidFill>
                <a:latin typeface="Calibri Light" panose="020F0302020204030204"/>
              </a:rPr>
              <a:t>Еще практическое применение трехмерной геологической модели: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548CA-AE9A-4E30-88D8-FED8ECD8984C}"/>
              </a:ext>
            </a:extLst>
          </p:cNvPr>
          <p:cNvSpPr/>
          <p:nvPr/>
        </p:nvSpPr>
        <p:spPr>
          <a:xfrm>
            <a:off x="-1104275" y="2497734"/>
            <a:ext cx="475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4225" y="3116069"/>
            <a:ext cx="5027129" cy="1244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Сокращение объемов работ, за счет полного использования архивных данных, в </a:t>
            </a:r>
            <a:r>
              <a:rPr lang="ru-RU" sz="2400" spc="-50" dirty="0" err="1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т.ч</a:t>
            </a:r>
            <a:r>
              <a:rPr lang="ru-RU" sz="24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. лабораторных.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4225" y="2608238"/>
            <a:ext cx="4439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Составление программы работ,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74225" y="2146573"/>
            <a:ext cx="5548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spc="-5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Составление главы «Изученность»,</a:t>
            </a:r>
          </a:p>
        </p:txBody>
      </p:sp>
    </p:spTree>
    <p:extLst>
      <p:ext uri="{BB962C8B-B14F-4D97-AF65-F5344CB8AC3E}">
        <p14:creationId xmlns:p14="http://schemas.microsoft.com/office/powerpoint/2010/main" val="587867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17680" y="966464"/>
            <a:ext cx="76317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70C0"/>
                </a:solidFill>
              </a:rPr>
              <a:t>1. Текущее состояние нормативной базы </a:t>
            </a:r>
            <a:r>
              <a:rPr lang="ru-RU" sz="2000" dirty="0" err="1">
                <a:solidFill>
                  <a:srgbClr val="0070C0"/>
                </a:solidFill>
              </a:rPr>
              <a:t>цифровизации</a:t>
            </a:r>
            <a:r>
              <a:rPr lang="ru-RU" sz="2000" dirty="0">
                <a:solidFill>
                  <a:srgbClr val="0070C0"/>
                </a:solidFill>
              </a:rPr>
              <a:t> инженерно-геологических и геотехнических изысканий требует обновления и дополнения с учётом современных требований и технологий. Нужны четкие унифицированные правила составления информационных моделей.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2. Необходимо создание единой информационной среды на основе геоинформационных систем и интеграция данных изысканий в общую информационную систему градостроительства.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3. Внедрение машиночитаемых форматов (XML, IFC) упростит обмен данными между участниками процесса изысканий, экспертизы, проектирования и строительства.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4. Разработка специализированного ПО для геологов.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CD315D2-FDB1-4823-869D-06F3670FE171}"/>
              </a:ext>
            </a:extLst>
          </p:cNvPr>
          <p:cNvSpPr txBox="1">
            <a:spLocks/>
          </p:cNvSpPr>
          <p:nvPr/>
        </p:nvSpPr>
        <p:spPr>
          <a:xfrm>
            <a:off x="3201846" y="141095"/>
            <a:ext cx="4673127" cy="665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u="sng" dirty="0">
                <a:solidFill>
                  <a:srgbClr val="0070C0"/>
                </a:solidFill>
              </a:rPr>
              <a:t>ЗАКЛЮЧЕНИЕ:</a:t>
            </a:r>
          </a:p>
        </p:txBody>
      </p:sp>
    </p:spTree>
    <p:extLst>
      <p:ext uri="{BB962C8B-B14F-4D97-AF65-F5344CB8AC3E}">
        <p14:creationId xmlns:p14="http://schemas.microsoft.com/office/powerpoint/2010/main" val="654428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17680" y="966464"/>
            <a:ext cx="76317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70C0"/>
                </a:solidFill>
              </a:rPr>
              <a:t>1. Текущее состояние нормативной базы </a:t>
            </a:r>
            <a:r>
              <a:rPr lang="ru-RU" sz="2000" dirty="0" err="1">
                <a:solidFill>
                  <a:srgbClr val="0070C0"/>
                </a:solidFill>
              </a:rPr>
              <a:t>цифровизации</a:t>
            </a:r>
            <a:r>
              <a:rPr lang="ru-RU" sz="2000" dirty="0">
                <a:solidFill>
                  <a:srgbClr val="0070C0"/>
                </a:solidFill>
              </a:rPr>
              <a:t> инженерно-геологических и геотехнических изысканий требует обновления и дополнения с учётом современных требований и технологий. Нужны четкие унифицированные правила составления и </a:t>
            </a:r>
            <a:r>
              <a:rPr lang="ru-RU" sz="2000" dirty="0" err="1">
                <a:solidFill>
                  <a:srgbClr val="0070C0"/>
                </a:solidFill>
              </a:rPr>
              <a:t>прорверки</a:t>
            </a:r>
            <a:r>
              <a:rPr lang="ru-RU" sz="2000" dirty="0">
                <a:solidFill>
                  <a:srgbClr val="0070C0"/>
                </a:solidFill>
              </a:rPr>
              <a:t>  информационных моделей.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2. Необходимо создание единой информационной среды на основе геоинформационных систем и интеграция данных изысканий в общую информационную систему градостроительства.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3. Внедрение машиночитаемых форматов (XML, IFC) упростит обмен данными между участниками процесса изысканий, экспертизы, проектирования и строительства.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</a:rPr>
              <a:t>4. Разработка специализированного ПО для геологов.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7680" y="5141924"/>
            <a:ext cx="76317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</a:rPr>
              <a:t>Автоматизация процессов обработки </a:t>
            </a:r>
            <a:r>
              <a:rPr lang="ru-RU" sz="2000" dirty="0" err="1">
                <a:solidFill>
                  <a:srgbClr val="0070C0"/>
                </a:solidFill>
              </a:rPr>
              <a:t>геоданных</a:t>
            </a:r>
            <a:r>
              <a:rPr lang="ru-RU" sz="2000" dirty="0">
                <a:solidFill>
                  <a:srgbClr val="0070C0"/>
                </a:solidFill>
              </a:rPr>
              <a:t> и проектирования.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</a:rPr>
              <a:t>Снижение ошибок при транзите </a:t>
            </a:r>
            <a:r>
              <a:rPr lang="ru-RU" sz="2000" dirty="0" err="1">
                <a:solidFill>
                  <a:srgbClr val="0070C0"/>
                </a:solidFill>
              </a:rPr>
              <a:t>геоданных</a:t>
            </a:r>
            <a:r>
              <a:rPr lang="ru-RU" sz="2000" dirty="0">
                <a:solidFill>
                  <a:srgbClr val="0070C0"/>
                </a:solidFill>
              </a:rPr>
              <a:t> проектировщикам и в экспертизу.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70C0"/>
                </a:solidFill>
              </a:rPr>
              <a:t>Оптимизация объемов работ с учетом архивных данных.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CD315D2-FDB1-4823-869D-06F3670FE171}"/>
              </a:ext>
            </a:extLst>
          </p:cNvPr>
          <p:cNvSpPr txBox="1">
            <a:spLocks/>
          </p:cNvSpPr>
          <p:nvPr/>
        </p:nvSpPr>
        <p:spPr>
          <a:xfrm>
            <a:off x="3201847" y="141095"/>
            <a:ext cx="3281016" cy="665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u="sng" dirty="0">
                <a:solidFill>
                  <a:srgbClr val="0070C0"/>
                </a:solidFill>
              </a:rPr>
              <a:t>ЗАКЛЮЧЕНИЕ: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BCD315D2-FDB1-4823-869D-06F3670FE171}"/>
              </a:ext>
            </a:extLst>
          </p:cNvPr>
          <p:cNvSpPr txBox="1">
            <a:spLocks/>
          </p:cNvSpPr>
          <p:nvPr/>
        </p:nvSpPr>
        <p:spPr>
          <a:xfrm>
            <a:off x="1330569" y="4752116"/>
            <a:ext cx="7118834" cy="38980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u="sng" dirty="0">
                <a:solidFill>
                  <a:srgbClr val="0070C0"/>
                </a:solidFill>
              </a:rPr>
              <a:t>ОЖИДАЕМЫЙ ЭФФЕКТ ЦИФРОВИЗАЦИИ ИЗЫСКАНИЙ:</a:t>
            </a:r>
          </a:p>
        </p:txBody>
      </p:sp>
    </p:spTree>
    <p:extLst>
      <p:ext uri="{BB962C8B-B14F-4D97-AF65-F5344CB8AC3E}">
        <p14:creationId xmlns:p14="http://schemas.microsoft.com/office/powerpoint/2010/main" val="2268884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2813" y="976961"/>
            <a:ext cx="582050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317" y="1792064"/>
            <a:ext cx="2745683" cy="274568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75034" y="4241007"/>
            <a:ext cx="5496248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Пожалуйста, вопросы!</a:t>
            </a:r>
            <a:endParaRPr lang="ru-RU" sz="4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094" y="402305"/>
            <a:ext cx="3005344" cy="7132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353908" y="5826558"/>
            <a:ext cx="2925055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Ракитина Н.Н.</a:t>
            </a:r>
          </a:p>
          <a:p>
            <a:pPr marL="274320" lvl="0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nfrakitina@mggt.ru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722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7739</TotalTime>
  <Words>1083</Words>
  <Application>Microsoft Office PowerPoint</Application>
  <PresentationFormat>Экран (4:3)</PresentationFormat>
  <Paragraphs>162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Calibri</vt:lpstr>
      <vt:lpstr>Calibri Light</vt:lpstr>
      <vt:lpstr>Times New Roman</vt:lpstr>
      <vt:lpstr>Wingdings</vt:lpstr>
      <vt:lpstr>Ретро</vt:lpstr>
      <vt:lpstr>ЦИФРОВАЯ ГЕОЛОГИЯ В УСЛОВИЯХ НОРМАТИВНОЙ НЕОПРЕДЕЛЁННОСТИ: ПРОБЛЕМЫ, РЕШЕНИЯ, ПЕРСПЕКТИВЫ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Предпосылки цифровизации в изысканиях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Главгосэкспертиза</vt:lpstr>
      <vt:lpstr>Преимущество использования XML для экспертизы:</vt:lpstr>
      <vt:lpstr>Атрибуты модели назначаются в соответствии с таблицей В.10 СП 333.1325800.2020 «Информационное моделирование в строительстве. Правила формирования информационной модели объектов на различных стадиях жизненного цикла»:</vt:lpstr>
      <vt:lpstr>Файлы ЦИМ должны быть представлены в формате ifc4</vt:lpstr>
      <vt:lpstr>Презентация PowerPoint</vt:lpstr>
      <vt:lpstr>Презентация PowerPoint</vt:lpstr>
      <vt:lpstr>Презентация PowerPoint</vt:lpstr>
      <vt:lpstr>Трехмерная геологическая модель:</vt:lpstr>
      <vt:lpstr>Заключение  о геологическом строении и гидрогеологических условиях (по архивным данным)</vt:lpstr>
      <vt:lpstr>Заключение  о геологическом строении и гидрогеологических условиях (по архивным данным)</vt:lpstr>
      <vt:lpstr>Сервис цифровых геологических слоев  Эволюция геологического атласа</vt:lpstr>
      <vt:lpstr>Еще практическое применение трехмерной геологической модели: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Жидков Р.Ю.</dc:creator>
  <cp:lastModifiedBy>Жидков Р.Ю.</cp:lastModifiedBy>
  <cp:revision>295</cp:revision>
  <cp:lastPrinted>2023-08-23T12:27:26Z</cp:lastPrinted>
  <dcterms:created xsi:type="dcterms:W3CDTF">2023-06-14T04:33:26Z</dcterms:created>
  <dcterms:modified xsi:type="dcterms:W3CDTF">2024-10-15T11:07:57Z</dcterms:modified>
</cp:coreProperties>
</file>