
<file path=[Content_Types].xml><?xml version="1.0" encoding="utf-8"?>
<Types xmlns="http://schemas.openxmlformats.org/package/2006/content-types">
  <Default Extension="jpeg" ContentType="image/jpeg"/>
  <Default Extension="MOV" ContentType="video/quicktime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9"/>
  </p:notesMasterIdLst>
  <p:sldIdLst>
    <p:sldId id="257" r:id="rId2"/>
    <p:sldId id="273" r:id="rId3"/>
    <p:sldId id="274" r:id="rId4"/>
    <p:sldId id="298" r:id="rId5"/>
    <p:sldId id="299" r:id="rId6"/>
    <p:sldId id="275" r:id="rId7"/>
    <p:sldId id="276" r:id="rId8"/>
    <p:sldId id="278" r:id="rId9"/>
    <p:sldId id="277" r:id="rId10"/>
    <p:sldId id="279" r:id="rId11"/>
    <p:sldId id="280" r:id="rId12"/>
    <p:sldId id="282" r:id="rId13"/>
    <p:sldId id="283" r:id="rId14"/>
    <p:sldId id="288" r:id="rId15"/>
    <p:sldId id="284" r:id="rId16"/>
    <p:sldId id="285" r:id="rId17"/>
    <p:sldId id="286" r:id="rId18"/>
    <p:sldId id="287" r:id="rId19"/>
    <p:sldId id="289" r:id="rId20"/>
    <p:sldId id="291" r:id="rId21"/>
    <p:sldId id="290" r:id="rId22"/>
    <p:sldId id="293" r:id="rId23"/>
    <p:sldId id="294" r:id="rId24"/>
    <p:sldId id="295" r:id="rId25"/>
    <p:sldId id="296" r:id="rId26"/>
    <p:sldId id="297" r:id="rId27"/>
    <p:sldId id="270" r:id="rId28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342" autoAdjust="0"/>
  </p:normalViewPr>
  <p:slideViewPr>
    <p:cSldViewPr snapToGrid="0">
      <p:cViewPr varScale="1">
        <p:scale>
          <a:sx n="128" d="100"/>
          <a:sy n="128" d="100"/>
        </p:scale>
        <p:origin x="1190" y="11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4E90635-ECB0-4590-B4AC-7E4089853863}" type="datetimeFigureOut">
              <a:rPr lang="ru-RU" smtClean="0"/>
              <a:t>14.10.2024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C3B45FB-8AE3-446A-BAD6-5904DBC7541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2954376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C3B45FB-8AE3-446A-BAD6-5904DBC7541E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4798736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C3B45FB-8AE3-446A-BAD6-5904DBC7541E}" type="slidenum">
              <a:rPr lang="ru-RU" smtClean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2677724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C3B45FB-8AE3-446A-BAD6-5904DBC7541E}" type="slidenum">
              <a:rPr lang="ru-RU" smtClean="0"/>
              <a:t>27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9871283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3EE1CAD-9713-AE49-6323-8D0EB5389E8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4243DC8D-2768-C0AD-257F-55D3AF4970F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4ACB6DC3-AC00-E2EB-9F17-26171FEA7A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BDE5D1-B452-44D5-A682-B8680B2E694A}" type="datetime1">
              <a:rPr lang="ru-RU" smtClean="0"/>
              <a:t>14.10.2024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C595A66B-46E9-25B3-9886-81CB7C2B4D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52DC307C-F389-F34C-D79F-26BB8DB5EA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425345-BD7B-47BC-8C47-146907F47F6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733032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FFB2E7A-2945-47BC-3133-51FAD6DDC6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98D0B01C-3184-C4DB-4151-5E11C40FE3A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AC630CA0-8578-203C-50F6-E91164CF2D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0E0844-9081-4A69-81C1-BF1D542CED44}" type="datetime1">
              <a:rPr lang="ru-RU" smtClean="0"/>
              <a:t>14.10.2024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4BD1F29C-43E8-B913-576C-6C95A1A2D1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8352B607-7CF7-8919-8508-A40AFFCC3D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425345-BD7B-47BC-8C47-146907F47F6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7637990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D4B75B7-4EBE-FEFD-0F17-6A7989A510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F4A3405C-E4DA-04C0-B0DD-DDA7834929F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A1E1CDDD-1B8C-32C6-BDE9-B9E0924C30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F9A41E-4409-42A2-836C-DCA56EDE326D}" type="datetime1">
              <a:rPr lang="ru-RU" smtClean="0"/>
              <a:t>14.10.2024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6B06C002-9B6A-D0BE-E053-71FB78396A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017DE862-EB95-AE7F-CCD9-715CBD0323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425345-BD7B-47BC-8C47-146907F47F6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194099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2DD10F5-08FE-9592-F6EA-4445B207F4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B623A891-8C29-E678-FA9E-DCF7ADDB3AC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848F0439-8D19-1C61-C375-2D84B2B9203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D2CADC94-B088-9CBF-1638-1D9840C013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3FABBB-3414-4049-9956-C5982594760B}" type="datetime1">
              <a:rPr lang="ru-RU" smtClean="0"/>
              <a:t>14.10.2024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8ADF4682-3604-F97B-AA3F-CD6A720E4C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2275F097-9708-2253-9B45-681290E134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425345-BD7B-47BC-8C47-146907F47F6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308920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DE2FA2F-5C13-1762-D2FC-1ED7C18CC0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4D6CAE78-92A3-A934-8E47-E1D0E476AF7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63D74BFE-175B-4081-FF93-7B05C850725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957E9054-26DE-D46F-D449-4EB241E7416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9D1392A4-B592-3075-D1DA-F289C9E85D7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C8AF8016-2D2A-31C6-7230-43C635D94F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78FE5C-D481-4C5A-BD18-CF55BBFD35E1}" type="datetime1">
              <a:rPr lang="ru-RU" smtClean="0"/>
              <a:t>14.10.2024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573949CD-FE9A-71B0-A934-A5EFE817C1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2E05146F-0610-9285-7303-52DE0D3ECA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425345-BD7B-47BC-8C47-146907F47F6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8936678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9864370-6CE6-71DF-A953-182F016A35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56E0C8B3-7E41-6ADA-7352-C79557AC87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DEE76-157A-4704-89A0-5E7BC395D3EF}" type="datetime1">
              <a:rPr lang="ru-RU" smtClean="0"/>
              <a:t>14.10.2024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A8E3B26D-DE45-B475-E8B3-6F28279CB0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CB804915-A14C-2611-E45C-BDCB5011DC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425345-BD7B-47BC-8C47-146907F47F6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595627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41D2BAE5-381D-586C-3C72-7412C58A0D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813CE3-A32D-41C5-81DF-BEC02EDDC5CB}" type="datetime1">
              <a:rPr lang="ru-RU" smtClean="0"/>
              <a:t>14.10.2024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79762AAC-FB06-A80B-A8C4-A27E36A025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BE0E2FB3-848A-9460-3C78-C572C35F6A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425345-BD7B-47BC-8C47-146907F47F6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789897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5BA4962-632C-6DB5-0511-53EAAFECC0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BAEEB027-085C-FE1E-4436-6C275D4C584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45F716B1-498E-3A18-39A7-36BFB2BBFAE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401F6D89-44C5-A093-67E9-8D76E43ED3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35594A-0692-4C50-8481-253FCD22A53F}" type="datetime1">
              <a:rPr lang="ru-RU" smtClean="0"/>
              <a:t>14.10.2024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B597DEB9-ABE0-6179-C46C-4AF0AA7B61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47314EB5-7A73-DBE3-2E28-955D7095F9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425345-BD7B-47BC-8C47-146907F47F6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1536030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59B647F-B7F6-92AE-F62E-3CE7CE97B6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D063E406-65E7-339D-D645-D305B08A913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4C3C1DD2-5729-DD45-39D7-349BA52FFE1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AFD93E1A-EDCA-F03D-7231-74C3130822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BE4C79-3B8B-424B-A5A0-B4BB8E1F9B4D}" type="datetime1">
              <a:rPr lang="ru-RU" smtClean="0"/>
              <a:t>14.10.2024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069AAC82-5747-9D76-16B1-88E96222AF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FDC0E381-F5CC-5A00-232C-01093D1214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425345-BD7B-47BC-8C47-146907F47F6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558150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7D04684-A6DB-8572-5617-964680AA35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37AFCFA3-0A83-852B-C225-1D52AC36952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2AF53690-F2FA-588F-BF95-085AB4A131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49B23F-8F9E-49AB-A51B-71DAF2026D4E}" type="datetime1">
              <a:rPr lang="ru-RU" smtClean="0"/>
              <a:t>14.10.2024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48C50C03-1876-D9D6-86DC-DC14D28354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BC2749D4-4632-3FF3-DA20-2F7D644E39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425345-BD7B-47BC-8C47-146907F47F6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804210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D139D1CD-E8EA-6030-E7B5-FF17C427ECF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05E33E8A-AB8F-9F4B-AEE9-6684223E7BF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C987D530-E736-48C4-D3A7-78BC551D6C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217FBA-E7E8-4395-ACF6-9DCDA77C66FD}" type="datetime1">
              <a:rPr lang="ru-RU" smtClean="0"/>
              <a:t>14.10.2024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C06D163C-9CEF-5E52-9504-67829B58B4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186F5FA1-3EBF-4D05-C40B-E7D9B4814D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425345-BD7B-47BC-8C47-146907F47F6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286013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63BE9D8-B35E-B556-F83C-5AAC5749C0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98F126B0-9C4A-F7E0-DEEF-F554B3DBA89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D4A61584-3B60-2FB4-EEB7-60B929CFA6C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D41E0B2-DDF5-45E8-9AA7-C2C2793D125C}" type="datetime1">
              <a:rPr lang="ru-RU" smtClean="0"/>
              <a:t>14.10.2024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FEA0D2BC-5291-2680-F5B2-6ACF679168B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5D4EECFF-C9CF-5266-5287-A70B2BDD5B9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C425345-BD7B-47BC-8C47-146907F47F6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825336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mailto:lab18@niiosp.ru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jpeg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png"/><Relationship Id="rId4" Type="http://schemas.openxmlformats.org/officeDocument/2006/relationships/image" Target="../media/image7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5" Type="http://schemas.microsoft.com/office/2007/relationships/hdphoto" Target="../media/hdphoto1.wdp"/><Relationship Id="rId4" Type="http://schemas.openxmlformats.org/officeDocument/2006/relationships/image" Target="../media/image19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6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1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38.png"/><Relationship Id="rId2" Type="http://schemas.openxmlformats.org/officeDocument/2006/relationships/video" Target="../media/media1.MOV"/><Relationship Id="rId1" Type="http://schemas.microsoft.com/office/2007/relationships/media" Target="../media/media1.MOV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7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9.jpeg"/><Relationship Id="rId5" Type="http://schemas.openxmlformats.org/officeDocument/2006/relationships/image" Target="../media/image1.png"/><Relationship Id="rId4" Type="http://schemas.openxmlformats.org/officeDocument/2006/relationships/hyperlink" Target="mailto:lab18@niiosp.ru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49798" y="1146807"/>
            <a:ext cx="9807676" cy="2425568"/>
          </a:xfrm>
        </p:spPr>
        <p:txBody>
          <a:bodyPr anchor="ctr">
            <a:noAutofit/>
          </a:bodyPr>
          <a:lstStyle/>
          <a:p>
            <a:pPr>
              <a:lnSpc>
                <a:spcPct val="100000"/>
              </a:lnSpc>
            </a:pPr>
            <a:r>
              <a:rPr lang="ru-RU" sz="3200" b="0" dirty="0">
                <a:solidFill>
                  <a:srgbClr val="4D4D59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Опыт параллельного проектирования и строительства на объекте: «Фуникулер на откосе Нижегородского Кремля» в 2021-2023 г.</a:t>
            </a:r>
            <a:endParaRPr lang="ru-RU" altLang="en-US" sz="8800" b="1" dirty="0">
              <a:latin typeface="Arial" panose="020B0604020202020204" pitchFamily="34" charset="0"/>
              <a:cs typeface="Arial" panose="020B0604020202020204" pitchFamily="34" charset="0"/>
              <a:sym typeface="+mn-ea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-1186" y="5560761"/>
            <a:ext cx="12192000" cy="1239098"/>
          </a:xfrm>
        </p:spPr>
        <p:txBody>
          <a:bodyPr>
            <a:noAutofit/>
          </a:bodyPr>
          <a:lstStyle/>
          <a:p>
            <a:br>
              <a:rPr lang="ru-RU" altLang="en-US" sz="1900" dirty="0"/>
            </a:br>
            <a:r>
              <a:rPr lang="ru-RU" altLang="en-US" sz="1900" dirty="0" err="1"/>
              <a:t>e-mail</a:t>
            </a:r>
            <a:r>
              <a:rPr lang="ru-RU" altLang="en-US" sz="1900" dirty="0"/>
              <a:t>:</a:t>
            </a:r>
            <a:r>
              <a:rPr lang="en-US" altLang="en-US" sz="1900" dirty="0"/>
              <a:t> </a:t>
            </a:r>
            <a:r>
              <a:rPr lang="en-US" altLang="en-US" sz="1900" dirty="0">
                <a:hlinkClick r:id="rId3"/>
              </a:rPr>
              <a:t>lab18@niiosp.ru</a:t>
            </a:r>
            <a:r>
              <a:rPr lang="ru-RU" altLang="en-US" sz="1900" dirty="0"/>
              <a:t>; </a:t>
            </a:r>
            <a:r>
              <a:rPr lang="en-US" altLang="en-US" sz="1900" dirty="0"/>
              <a:t>KharichkinAI@mgsu.ru</a:t>
            </a:r>
          </a:p>
          <a:p>
            <a:r>
              <a:rPr lang="ru-RU" altLang="en-US" sz="1900" b="1" dirty="0"/>
              <a:t>НИИОСП им. Н.М. </a:t>
            </a:r>
            <a:r>
              <a:rPr lang="ru-RU" altLang="en-US" sz="1900" b="1" dirty="0" err="1"/>
              <a:t>Герсеванова</a:t>
            </a:r>
            <a:r>
              <a:rPr lang="ru-RU" altLang="en-US" sz="1900" b="1" dirty="0"/>
              <a:t>, АО «НИЦ «Строительство»</a:t>
            </a:r>
            <a:r>
              <a:rPr lang="ru-RU" altLang="en-US" sz="1900" dirty="0"/>
              <a:t>, </a:t>
            </a:r>
            <a:r>
              <a:rPr lang="ru-RU" altLang="en-US" sz="1900" b="1" dirty="0"/>
              <a:t>НИУ МГСУ кафедра </a:t>
            </a:r>
            <a:r>
              <a:rPr lang="ru-RU" altLang="en-US" sz="1900" b="1" dirty="0" err="1"/>
              <a:t>ГиГС</a:t>
            </a:r>
            <a:r>
              <a:rPr lang="ru-RU" altLang="en-US" sz="1900" b="1" dirty="0"/>
              <a:t>. </a:t>
            </a:r>
          </a:p>
          <a:p>
            <a:r>
              <a:rPr lang="en-US" altLang="en-US" sz="1900" b="1" dirty="0"/>
              <a:t>stcomp.ru</a:t>
            </a:r>
            <a:endParaRPr lang="en-US" altLang="en-US" sz="1800" b="1" dirty="0"/>
          </a:p>
        </p:txBody>
      </p:sp>
      <p:sp>
        <p:nvSpPr>
          <p:cNvPr id="6" name="Подзаголовок 2">
            <a:extLst>
              <a:ext uri="{FF2B5EF4-FFF2-40B4-BE49-F238E27FC236}">
                <a16:creationId xmlns:a16="http://schemas.microsoft.com/office/drawing/2014/main" id="{6B9BF008-5A39-6DD9-8A6E-78F8450B86C8}"/>
              </a:ext>
            </a:extLst>
          </p:cNvPr>
          <p:cNvSpPr txBox="1">
            <a:spLocks/>
          </p:cNvSpPr>
          <p:nvPr/>
        </p:nvSpPr>
        <p:spPr>
          <a:xfrm>
            <a:off x="915987" y="3991948"/>
            <a:ext cx="10489340" cy="1477765"/>
          </a:xfrm>
          <a:prstGeom prst="rect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ru-RU" altLang="en-US" sz="1800" b="1" dirty="0"/>
              <a:t>к.т.н., заведующий лабораторией механики опасных природно-техногенных процессов и разработки методов инженерной защиты НИИОСП им. Н.М. </a:t>
            </a:r>
            <a:r>
              <a:rPr lang="ru-RU" altLang="en-US" sz="1800" b="1" dirty="0" err="1"/>
              <a:t>Герсеванова</a:t>
            </a:r>
            <a:r>
              <a:rPr lang="ru-RU" altLang="en-US" sz="1800" b="1" dirty="0"/>
              <a:t>, </a:t>
            </a:r>
          </a:p>
          <a:p>
            <a:pPr>
              <a:lnSpc>
                <a:spcPct val="100000"/>
              </a:lnSpc>
            </a:pPr>
            <a:r>
              <a:rPr lang="ru-RU" altLang="en-US" sz="1800" b="1" dirty="0"/>
              <a:t>Доцент кафедры </a:t>
            </a:r>
            <a:r>
              <a:rPr lang="ru-RU" altLang="en-US" sz="1800" b="1" dirty="0" err="1"/>
              <a:t>ГиГС</a:t>
            </a:r>
            <a:r>
              <a:rPr lang="ru-RU" altLang="en-US" sz="1800" b="1" dirty="0"/>
              <a:t> НИУ МГСУ,</a:t>
            </a:r>
          </a:p>
          <a:p>
            <a:pPr>
              <a:lnSpc>
                <a:spcPct val="100000"/>
              </a:lnSpc>
            </a:pPr>
            <a:r>
              <a:rPr lang="ru-RU" altLang="en-US" sz="1800" b="1" dirty="0"/>
              <a:t> Гл. инженер ООО «СТРОЙКОМПЛЕКТ»</a:t>
            </a:r>
          </a:p>
          <a:p>
            <a:pPr>
              <a:lnSpc>
                <a:spcPct val="100000"/>
              </a:lnSpc>
            </a:pPr>
            <a:r>
              <a:rPr lang="en-US" altLang="en-US" sz="1800" b="1" dirty="0"/>
              <a:t>https://t.me/strojkomplekt</a:t>
            </a:r>
            <a:endParaRPr lang="ru-RU" altLang="en-US" sz="1800" b="1" dirty="0"/>
          </a:p>
          <a:p>
            <a:pPr>
              <a:lnSpc>
                <a:spcPct val="100000"/>
              </a:lnSpc>
            </a:pPr>
            <a:endParaRPr lang="ru-RU" altLang="en-US" sz="1800" dirty="0"/>
          </a:p>
        </p:txBody>
      </p:sp>
      <p:sp>
        <p:nvSpPr>
          <p:cNvPr id="16" name="Подзаголовок 2">
            <a:extLst>
              <a:ext uri="{FF2B5EF4-FFF2-40B4-BE49-F238E27FC236}">
                <a16:creationId xmlns:a16="http://schemas.microsoft.com/office/drawing/2014/main" id="{8FEB40F6-7835-F4D0-9272-8E0F1E24D42A}"/>
              </a:ext>
            </a:extLst>
          </p:cNvPr>
          <p:cNvSpPr txBox="1">
            <a:spLocks/>
          </p:cNvSpPr>
          <p:nvPr/>
        </p:nvSpPr>
        <p:spPr>
          <a:xfrm>
            <a:off x="1192162" y="3390204"/>
            <a:ext cx="9807676" cy="54670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ru-RU" altLang="en-US" b="1" dirty="0"/>
              <a:t>Харичкин Андрей Игоревич </a:t>
            </a:r>
            <a:endParaRPr lang="ru-RU" altLang="en-US" dirty="0"/>
          </a:p>
        </p:txBody>
      </p:sp>
      <p:cxnSp>
        <p:nvCxnSpPr>
          <p:cNvPr id="17" name="Прямое соединение 11">
            <a:extLst>
              <a:ext uri="{FF2B5EF4-FFF2-40B4-BE49-F238E27FC236}">
                <a16:creationId xmlns:a16="http://schemas.microsoft.com/office/drawing/2014/main" id="{A013F214-46E3-2D23-7881-A6CBA05A063C}"/>
              </a:ext>
            </a:extLst>
          </p:cNvPr>
          <p:cNvCxnSpPr>
            <a:cxnSpLocks/>
          </p:cNvCxnSpPr>
          <p:nvPr/>
        </p:nvCxnSpPr>
        <p:spPr>
          <a:xfrm>
            <a:off x="2442414" y="3336198"/>
            <a:ext cx="7436487" cy="0"/>
          </a:xfrm>
          <a:prstGeom prst="line">
            <a:avLst/>
          </a:prstGeom>
          <a:ln w="28575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cxnSp>
        <p:nvCxnSpPr>
          <p:cNvPr id="41" name="Прямое соединение 11">
            <a:extLst>
              <a:ext uri="{FF2B5EF4-FFF2-40B4-BE49-F238E27FC236}">
                <a16:creationId xmlns:a16="http://schemas.microsoft.com/office/drawing/2014/main" id="{CF266B54-DFE8-DD98-089E-F1D12AB19E15}"/>
              </a:ext>
            </a:extLst>
          </p:cNvPr>
          <p:cNvCxnSpPr>
            <a:cxnSpLocks/>
          </p:cNvCxnSpPr>
          <p:nvPr/>
        </p:nvCxnSpPr>
        <p:spPr>
          <a:xfrm>
            <a:off x="4384124" y="6227562"/>
            <a:ext cx="3421380" cy="0"/>
          </a:xfrm>
          <a:prstGeom prst="line">
            <a:avLst/>
          </a:prstGeom>
          <a:ln w="28575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cxnSp>
        <p:nvCxnSpPr>
          <p:cNvPr id="46" name="Прямое соединение 11">
            <a:extLst>
              <a:ext uri="{FF2B5EF4-FFF2-40B4-BE49-F238E27FC236}">
                <a16:creationId xmlns:a16="http://schemas.microsoft.com/office/drawing/2014/main" id="{F8A698CE-7DED-D681-1358-9E86327E6834}"/>
              </a:ext>
            </a:extLst>
          </p:cNvPr>
          <p:cNvCxnSpPr>
            <a:cxnSpLocks/>
          </p:cNvCxnSpPr>
          <p:nvPr/>
        </p:nvCxnSpPr>
        <p:spPr>
          <a:xfrm>
            <a:off x="2442414" y="3835094"/>
            <a:ext cx="7436487" cy="0"/>
          </a:xfrm>
          <a:prstGeom prst="line">
            <a:avLst/>
          </a:prstGeom>
          <a:ln w="28575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AB8C0702-B304-A98F-3D0F-2239C09520D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298819"/>
            <a:ext cx="6907367" cy="1341236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F5604EA1-A95F-BC61-F295-78580F02AA7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417193" y="0"/>
            <a:ext cx="1773621" cy="2091783"/>
          </a:xfrm>
          <a:prstGeom prst="rect">
            <a:avLst/>
          </a:prstGeom>
        </p:spPr>
      </p:pic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B49EFC62-BCE9-635A-4D20-A9F972D7664C}"/>
              </a:ext>
            </a:extLst>
          </p:cNvPr>
          <p:cNvSpPr/>
          <p:nvPr/>
        </p:nvSpPr>
        <p:spPr>
          <a:xfrm>
            <a:off x="0" y="0"/>
            <a:ext cx="10417193" cy="209176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FDA33EFA-37CD-57AB-BA4F-0316CCA5BDA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30998" y="5508048"/>
            <a:ext cx="406289" cy="4062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2" name="Прямое соединение 11">
            <a:extLst>
              <a:ext uri="{FF2B5EF4-FFF2-40B4-BE49-F238E27FC236}">
                <a16:creationId xmlns:a16="http://schemas.microsoft.com/office/drawing/2014/main" id="{2F643E30-D947-F0A0-C401-87FEE8033156}"/>
              </a:ext>
            </a:extLst>
          </p:cNvPr>
          <p:cNvCxnSpPr>
            <a:cxnSpLocks/>
          </p:cNvCxnSpPr>
          <p:nvPr/>
        </p:nvCxnSpPr>
        <p:spPr>
          <a:xfrm>
            <a:off x="0" y="832888"/>
            <a:ext cx="9225081" cy="0"/>
          </a:xfrm>
          <a:prstGeom prst="line">
            <a:avLst/>
          </a:prstGeom>
          <a:ln w="38100">
            <a:solidFill>
              <a:srgbClr val="00B050"/>
            </a:solidFill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4F7D1F7C-B34E-6AF5-F183-BAE988E527C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947"/>
          <a:stretch/>
        </p:blipFill>
        <p:spPr>
          <a:xfrm>
            <a:off x="497214" y="957892"/>
            <a:ext cx="11185790" cy="5547682"/>
          </a:xfrm>
          <a:prstGeom prst="rect">
            <a:avLst/>
          </a:prstGeom>
          <a:gradFill>
            <a:gsLst>
              <a:gs pos="66000">
                <a:schemeClr val="accent1">
                  <a:lumMod val="60000"/>
                  <a:lumOff val="40000"/>
                </a:schemeClr>
              </a:gs>
              <a:gs pos="0">
                <a:schemeClr val="accent1">
                  <a:lumMod val="20000"/>
                  <a:lumOff val="80000"/>
                </a:schemeClr>
              </a:gs>
              <a:gs pos="100000">
                <a:schemeClr val="accent1">
                  <a:lumMod val="75000"/>
                </a:schemeClr>
              </a:gs>
            </a:gsLst>
            <a:lin ang="5400000" scaled="0"/>
          </a:gradFill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813E68CE-2942-1220-9DCF-DFEE285E66D1}"/>
              </a:ext>
            </a:extLst>
          </p:cNvPr>
          <p:cNvSpPr txBox="1"/>
          <p:nvPr/>
        </p:nvSpPr>
        <p:spPr>
          <a:xfrm>
            <a:off x="436184" y="3833"/>
            <a:ext cx="639785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>
                <a:solidFill>
                  <a:schemeClr val="accent1">
                    <a:lumMod val="75000"/>
                  </a:schemeClr>
                </a:solidFill>
              </a:rPr>
              <a:t>Оползневая опасность</a:t>
            </a:r>
            <a:br>
              <a:rPr lang="ru-RU" sz="2400" b="1" dirty="0">
                <a:solidFill>
                  <a:schemeClr val="accent1">
                    <a:lumMod val="75000"/>
                  </a:schemeClr>
                </a:solidFill>
              </a:rPr>
            </a:br>
            <a:r>
              <a:rPr lang="ru-RU" sz="2400" b="1" dirty="0">
                <a:solidFill>
                  <a:schemeClr val="accent1">
                    <a:lumMod val="75000"/>
                  </a:schemeClr>
                </a:solidFill>
              </a:rPr>
              <a:t>Оползни на территории г. Нижний Новгород</a:t>
            </a:r>
          </a:p>
        </p:txBody>
      </p:sp>
      <p:sp>
        <p:nvSpPr>
          <p:cNvPr id="14" name="Номер слайда 8">
            <a:extLst>
              <a:ext uri="{FF2B5EF4-FFF2-40B4-BE49-F238E27FC236}">
                <a16:creationId xmlns:a16="http://schemas.microsoft.com/office/drawing/2014/main" id="{F1D4B7B7-929A-9666-7B77-73100BC405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763632" y="6433751"/>
            <a:ext cx="416585" cy="420420"/>
          </a:xfrm>
          <a:solidFill>
            <a:schemeClr val="accent1">
              <a:lumMod val="40000"/>
              <a:lumOff val="60000"/>
              <a:alpha val="75000"/>
            </a:schemeClr>
          </a:solidFill>
          <a:ln w="19050">
            <a:solidFill>
              <a:schemeClr val="accent1"/>
            </a:solidFill>
          </a:ln>
        </p:spPr>
        <p:txBody>
          <a:bodyPr/>
          <a:lstStyle/>
          <a:p>
            <a:pPr algn="ctr"/>
            <a:fld id="{9C425345-BD7B-47BC-8C47-146907F47F6F}" type="slidenum">
              <a:rPr lang="ru-RU" sz="1400" b="1" smtClean="0">
                <a:solidFill>
                  <a:schemeClr val="accent1">
                    <a:lumMod val="50000"/>
                  </a:schemeClr>
                </a:solidFill>
              </a:rPr>
              <a:pPr algn="ctr"/>
              <a:t>2</a:t>
            </a:fld>
            <a:endParaRPr lang="ru-RU" sz="1400" b="1" dirty="0">
              <a:solidFill>
                <a:schemeClr val="accent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2993442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Номер слайда 8">
            <a:extLst>
              <a:ext uri="{FF2B5EF4-FFF2-40B4-BE49-F238E27FC236}">
                <a16:creationId xmlns:a16="http://schemas.microsoft.com/office/drawing/2014/main" id="{97B6426D-3BE0-C4CD-4C51-7C082C59C4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763632" y="6433751"/>
            <a:ext cx="416585" cy="420420"/>
          </a:xfrm>
          <a:solidFill>
            <a:schemeClr val="accent1">
              <a:lumMod val="40000"/>
              <a:lumOff val="60000"/>
              <a:alpha val="75000"/>
            </a:schemeClr>
          </a:solidFill>
          <a:ln w="19050">
            <a:solidFill>
              <a:schemeClr val="accent1"/>
            </a:solidFill>
          </a:ln>
        </p:spPr>
        <p:txBody>
          <a:bodyPr/>
          <a:lstStyle/>
          <a:p>
            <a:pPr algn="ctr"/>
            <a:fld id="{9C425345-BD7B-47BC-8C47-146907F47F6F}" type="slidenum">
              <a:rPr lang="ru-RU" sz="1400" b="1" smtClean="0">
                <a:solidFill>
                  <a:schemeClr val="accent1">
                    <a:lumMod val="50000"/>
                  </a:schemeClr>
                </a:solidFill>
              </a:rPr>
              <a:pPr algn="ctr"/>
              <a:t>3</a:t>
            </a:fld>
            <a:endParaRPr lang="ru-RU" sz="14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pic>
        <p:nvPicPr>
          <p:cNvPr id="9" name="Google Shape;226;p15">
            <a:extLst>
              <a:ext uri="{FF2B5EF4-FFF2-40B4-BE49-F238E27FC236}">
                <a16:creationId xmlns:a16="http://schemas.microsoft.com/office/drawing/2014/main" id="{F948C715-285C-C43F-E993-849AB6EAFAE3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477693" y="945166"/>
            <a:ext cx="3021531" cy="2563022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FB79FB61-09AD-66C2-A704-BA6AE10E04A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09574" y="926869"/>
            <a:ext cx="3363239" cy="2522429"/>
          </a:xfrm>
          <a:prstGeom prst="rect">
            <a:avLst/>
          </a:prstGeom>
        </p:spPr>
      </p:pic>
      <p:pic>
        <p:nvPicPr>
          <p:cNvPr id="1026" name="Picture 2">
            <a:extLst>
              <a:ext uri="{FF2B5EF4-FFF2-40B4-BE49-F238E27FC236}">
                <a16:creationId xmlns:a16="http://schemas.microsoft.com/office/drawing/2014/main" id="{695A082F-C5D6-77E7-83CD-7FCDED6421C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671" b="7224"/>
          <a:stretch/>
        </p:blipFill>
        <p:spPr bwMode="auto">
          <a:xfrm>
            <a:off x="4018920" y="945159"/>
            <a:ext cx="3729317" cy="25630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EBB05183-A7EE-CFCA-4BB6-FEE5773E65E1}"/>
              </a:ext>
            </a:extLst>
          </p:cNvPr>
          <p:cNvSpPr txBox="1"/>
          <p:nvPr/>
        </p:nvSpPr>
        <p:spPr>
          <a:xfrm>
            <a:off x="436184" y="3833"/>
            <a:ext cx="639785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>
                <a:solidFill>
                  <a:schemeClr val="accent1">
                    <a:lumMod val="75000"/>
                  </a:schemeClr>
                </a:solidFill>
              </a:rPr>
              <a:t>Оползневая опасность</a:t>
            </a:r>
            <a:br>
              <a:rPr lang="ru-RU" sz="2400" b="1" dirty="0">
                <a:solidFill>
                  <a:schemeClr val="accent1">
                    <a:lumMod val="75000"/>
                  </a:schemeClr>
                </a:solidFill>
              </a:rPr>
            </a:br>
            <a:r>
              <a:rPr lang="ru-RU" sz="2400" b="1" dirty="0">
                <a:solidFill>
                  <a:schemeClr val="accent1">
                    <a:lumMod val="75000"/>
                  </a:schemeClr>
                </a:solidFill>
              </a:rPr>
              <a:t>Оползни на территории г. Нижний Новгород</a:t>
            </a:r>
          </a:p>
        </p:txBody>
      </p:sp>
      <p:cxnSp>
        <p:nvCxnSpPr>
          <p:cNvPr id="4" name="Прямое соединение 11">
            <a:extLst>
              <a:ext uri="{FF2B5EF4-FFF2-40B4-BE49-F238E27FC236}">
                <a16:creationId xmlns:a16="http://schemas.microsoft.com/office/drawing/2014/main" id="{31BFA5F4-3E58-9B32-0583-685F3551B51E}"/>
              </a:ext>
            </a:extLst>
          </p:cNvPr>
          <p:cNvCxnSpPr>
            <a:cxnSpLocks/>
          </p:cNvCxnSpPr>
          <p:nvPr/>
        </p:nvCxnSpPr>
        <p:spPr>
          <a:xfrm>
            <a:off x="0" y="832888"/>
            <a:ext cx="9225081" cy="0"/>
          </a:xfrm>
          <a:prstGeom prst="line">
            <a:avLst/>
          </a:prstGeom>
          <a:ln w="38100">
            <a:solidFill>
              <a:srgbClr val="00B050"/>
            </a:solidFill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2AA1FC87-FFA1-02C8-93D8-BC9AAC7A352A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-97" t="-897" r="97" b="33645"/>
          <a:stretch/>
        </p:blipFill>
        <p:spPr>
          <a:xfrm>
            <a:off x="11783" y="3807011"/>
            <a:ext cx="12192000" cy="29146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742616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Номер слайда 8">
            <a:extLst>
              <a:ext uri="{FF2B5EF4-FFF2-40B4-BE49-F238E27FC236}">
                <a16:creationId xmlns:a16="http://schemas.microsoft.com/office/drawing/2014/main" id="{97B6426D-3BE0-C4CD-4C51-7C082C59C4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763632" y="6433751"/>
            <a:ext cx="416585" cy="420420"/>
          </a:xfrm>
          <a:solidFill>
            <a:schemeClr val="accent1">
              <a:lumMod val="40000"/>
              <a:lumOff val="60000"/>
              <a:alpha val="75000"/>
            </a:schemeClr>
          </a:solidFill>
          <a:ln w="19050">
            <a:solidFill>
              <a:schemeClr val="accent1"/>
            </a:solidFill>
          </a:ln>
        </p:spPr>
        <p:txBody>
          <a:bodyPr/>
          <a:lstStyle/>
          <a:p>
            <a:pPr algn="ctr"/>
            <a:fld id="{9C425345-BD7B-47BC-8C47-146907F47F6F}" type="slidenum">
              <a:rPr lang="ru-RU" sz="1400" b="1" smtClean="0">
                <a:solidFill>
                  <a:schemeClr val="accent1">
                    <a:lumMod val="50000"/>
                  </a:schemeClr>
                </a:solidFill>
              </a:rPr>
              <a:pPr algn="ctr"/>
              <a:t>4</a:t>
            </a:fld>
            <a:endParaRPr lang="ru-RU" sz="14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3" name="Заголовок 1">
            <a:extLst>
              <a:ext uri="{FF2B5EF4-FFF2-40B4-BE49-F238E27FC236}">
                <a16:creationId xmlns:a16="http://schemas.microsoft.com/office/drawing/2014/main" id="{1A8ADD19-7E1E-FC07-BE24-CF7C40F5B6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784" y="3831"/>
            <a:ext cx="12180216" cy="6854169"/>
          </a:xfrm>
          <a:gradFill flip="none" rotWithShape="1">
            <a:gsLst>
              <a:gs pos="74000">
                <a:schemeClr val="accent1">
                  <a:lumMod val="75000"/>
                </a:schemeClr>
              </a:gs>
              <a:gs pos="0">
                <a:schemeClr val="accent1">
                  <a:lumMod val="20000"/>
                  <a:lumOff val="80000"/>
                </a:schemeClr>
              </a:gs>
              <a:gs pos="100000">
                <a:schemeClr val="accent1">
                  <a:lumMod val="75000"/>
                </a:schemeClr>
              </a:gs>
            </a:gsLst>
            <a:lin ang="5400000" scaled="0"/>
            <a:tileRect/>
          </a:gradFill>
        </p:spPr>
        <p:txBody>
          <a:bodyPr>
            <a:normAutofit/>
          </a:bodyPr>
          <a:lstStyle/>
          <a:p>
            <a:pPr algn="ctr"/>
            <a:endParaRPr lang="ru-RU" sz="1800" dirty="0">
              <a:latin typeface="+mn-lt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BB05183-A7EE-CFCA-4BB6-FEE5773E65E1}"/>
              </a:ext>
            </a:extLst>
          </p:cNvPr>
          <p:cNvSpPr txBox="1"/>
          <p:nvPr/>
        </p:nvSpPr>
        <p:spPr>
          <a:xfrm>
            <a:off x="436184" y="3833"/>
            <a:ext cx="639785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>
                <a:solidFill>
                  <a:schemeClr val="accent1">
                    <a:lumMod val="75000"/>
                  </a:schemeClr>
                </a:solidFill>
              </a:rPr>
              <a:t>Оползневая опасность</a:t>
            </a:r>
            <a:br>
              <a:rPr lang="ru-RU" sz="2400" b="1" dirty="0">
                <a:solidFill>
                  <a:schemeClr val="accent1">
                    <a:lumMod val="75000"/>
                  </a:schemeClr>
                </a:solidFill>
              </a:rPr>
            </a:br>
            <a:r>
              <a:rPr lang="ru-RU" sz="2400" b="1" dirty="0">
                <a:solidFill>
                  <a:schemeClr val="accent1">
                    <a:lumMod val="75000"/>
                  </a:schemeClr>
                </a:solidFill>
              </a:rPr>
              <a:t>Оползни на территории г. Нижний Новгород</a:t>
            </a:r>
          </a:p>
        </p:txBody>
      </p:sp>
      <p:cxnSp>
        <p:nvCxnSpPr>
          <p:cNvPr id="4" name="Прямое соединение 11">
            <a:extLst>
              <a:ext uri="{FF2B5EF4-FFF2-40B4-BE49-F238E27FC236}">
                <a16:creationId xmlns:a16="http://schemas.microsoft.com/office/drawing/2014/main" id="{31BFA5F4-3E58-9B32-0583-685F3551B51E}"/>
              </a:ext>
            </a:extLst>
          </p:cNvPr>
          <p:cNvCxnSpPr>
            <a:cxnSpLocks/>
          </p:cNvCxnSpPr>
          <p:nvPr/>
        </p:nvCxnSpPr>
        <p:spPr>
          <a:xfrm>
            <a:off x="0" y="832888"/>
            <a:ext cx="9225081" cy="0"/>
          </a:xfrm>
          <a:prstGeom prst="line">
            <a:avLst/>
          </a:prstGeom>
          <a:ln w="38100">
            <a:solidFill>
              <a:srgbClr val="00B050"/>
            </a:solidFill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7C1468BB-DA9A-8C5B-EBD7-3F8F95C7FDD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032" y="882177"/>
            <a:ext cx="3873461" cy="2905096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7669C72D-75F8-BFFD-68D4-8F027F1959D2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3615" b="1"/>
          <a:stretch/>
        </p:blipFill>
        <p:spPr>
          <a:xfrm>
            <a:off x="11783" y="3845137"/>
            <a:ext cx="12192001" cy="3009027"/>
          </a:xfrm>
          <a:prstGeom prst="rect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CC6C5D15-19DB-39FD-7DCA-B588FE7984C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82427" y="882177"/>
            <a:ext cx="3831459" cy="2873594"/>
          </a:xfrm>
          <a:prstGeom prst="rect">
            <a:avLst/>
          </a:prstGeom>
        </p:spPr>
      </p:pic>
      <p:pic>
        <p:nvPicPr>
          <p:cNvPr id="15" name="Picture 2" descr="Picture background">
            <a:extLst>
              <a:ext uri="{FF2B5EF4-FFF2-40B4-BE49-F238E27FC236}">
                <a16:creationId xmlns:a16="http://schemas.microsoft.com/office/drawing/2014/main" id="{1BE8E5C8-5DDC-5AF9-30EB-86FC36A4A04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79563" y="890752"/>
            <a:ext cx="4212437" cy="28650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2360865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Номер слайда 8">
            <a:extLst>
              <a:ext uri="{FF2B5EF4-FFF2-40B4-BE49-F238E27FC236}">
                <a16:creationId xmlns:a16="http://schemas.microsoft.com/office/drawing/2014/main" id="{97B6426D-3BE0-C4CD-4C51-7C082C59C4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763632" y="6433751"/>
            <a:ext cx="416585" cy="420420"/>
          </a:xfrm>
          <a:solidFill>
            <a:schemeClr val="accent1">
              <a:lumMod val="40000"/>
              <a:lumOff val="60000"/>
              <a:alpha val="75000"/>
            </a:schemeClr>
          </a:solidFill>
          <a:ln w="19050">
            <a:solidFill>
              <a:schemeClr val="accent1"/>
            </a:solidFill>
          </a:ln>
        </p:spPr>
        <p:txBody>
          <a:bodyPr/>
          <a:lstStyle/>
          <a:p>
            <a:pPr algn="ctr"/>
            <a:fld id="{9C425345-BD7B-47BC-8C47-146907F47F6F}" type="slidenum">
              <a:rPr lang="ru-RU" sz="1400" b="1" smtClean="0">
                <a:solidFill>
                  <a:schemeClr val="accent1">
                    <a:lumMod val="50000"/>
                  </a:schemeClr>
                </a:solidFill>
              </a:rPr>
              <a:pPr algn="ctr"/>
              <a:t>5</a:t>
            </a:fld>
            <a:endParaRPr lang="ru-RU" sz="14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BB05183-A7EE-CFCA-4BB6-FEE5773E65E1}"/>
              </a:ext>
            </a:extLst>
          </p:cNvPr>
          <p:cNvSpPr txBox="1"/>
          <p:nvPr/>
        </p:nvSpPr>
        <p:spPr>
          <a:xfrm>
            <a:off x="436184" y="3833"/>
            <a:ext cx="860621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>
                <a:solidFill>
                  <a:schemeClr val="accent1">
                    <a:lumMod val="75000"/>
                  </a:schemeClr>
                </a:solidFill>
              </a:rPr>
              <a:t>Оползневая опасность</a:t>
            </a:r>
            <a:br>
              <a:rPr lang="ru-RU" sz="2400" b="1" dirty="0">
                <a:solidFill>
                  <a:schemeClr val="accent1">
                    <a:lumMod val="75000"/>
                  </a:schemeClr>
                </a:solidFill>
              </a:rPr>
            </a:br>
            <a:r>
              <a:rPr lang="ru-RU" sz="2400" b="1" dirty="0">
                <a:solidFill>
                  <a:schemeClr val="accent1">
                    <a:lumMod val="75000"/>
                  </a:schemeClr>
                </a:solidFill>
              </a:rPr>
              <a:t>Оползни на территории г. Нижний Новгород</a:t>
            </a:r>
            <a:r>
              <a:rPr lang="en-US" sz="2400" b="1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ru-RU" sz="2400" b="1" dirty="0">
                <a:solidFill>
                  <a:schemeClr val="accent1">
                    <a:lumMod val="75000"/>
                  </a:schemeClr>
                </a:solidFill>
              </a:rPr>
              <a:t>пос. Новинки</a:t>
            </a:r>
          </a:p>
        </p:txBody>
      </p:sp>
      <p:cxnSp>
        <p:nvCxnSpPr>
          <p:cNvPr id="4" name="Прямое соединение 11">
            <a:extLst>
              <a:ext uri="{FF2B5EF4-FFF2-40B4-BE49-F238E27FC236}">
                <a16:creationId xmlns:a16="http://schemas.microsoft.com/office/drawing/2014/main" id="{31BFA5F4-3E58-9B32-0583-685F3551B51E}"/>
              </a:ext>
            </a:extLst>
          </p:cNvPr>
          <p:cNvCxnSpPr>
            <a:cxnSpLocks/>
          </p:cNvCxnSpPr>
          <p:nvPr/>
        </p:nvCxnSpPr>
        <p:spPr>
          <a:xfrm>
            <a:off x="0" y="832888"/>
            <a:ext cx="9225081" cy="0"/>
          </a:xfrm>
          <a:prstGeom prst="line">
            <a:avLst/>
          </a:prstGeom>
          <a:ln w="38100">
            <a:solidFill>
              <a:srgbClr val="00B050"/>
            </a:solidFill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67CFCEA6-E550-221D-F6B7-CF18DFE61CAC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7353" t="10097" r="97" b="4066"/>
          <a:stretch/>
        </p:blipFill>
        <p:spPr>
          <a:xfrm>
            <a:off x="3101788" y="2844566"/>
            <a:ext cx="9090212" cy="3956658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D00099F9-1A38-C614-2D8E-BE83943C3B84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23093" b="36122"/>
          <a:stretch/>
        </p:blipFill>
        <p:spPr>
          <a:xfrm>
            <a:off x="40540" y="832888"/>
            <a:ext cx="9144000" cy="2796987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4C09F5FE-5AA5-DB28-66BA-984A4BABA042}"/>
              </a:ext>
            </a:extLst>
          </p:cNvPr>
          <p:cNvSpPr txBox="1"/>
          <p:nvPr/>
        </p:nvSpPr>
        <p:spPr>
          <a:xfrm>
            <a:off x="40540" y="4225367"/>
            <a:ext cx="340369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/>
              <a:t>Почти 800 метров по фронту, глубина 15-30 м</a:t>
            </a:r>
          </a:p>
        </p:txBody>
      </p:sp>
    </p:spTree>
    <p:extLst>
      <p:ext uri="{BB962C8B-B14F-4D97-AF65-F5344CB8AC3E}">
        <p14:creationId xmlns:p14="http://schemas.microsoft.com/office/powerpoint/2010/main" val="343725365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Рисунок 19">
            <a:extLst>
              <a:ext uri="{FF2B5EF4-FFF2-40B4-BE49-F238E27FC236}">
                <a16:creationId xmlns:a16="http://schemas.microsoft.com/office/drawing/2014/main" id="{8B02116A-82EE-D9FB-C099-79A4498B73F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7040" b="3482"/>
          <a:stretch/>
        </p:blipFill>
        <p:spPr>
          <a:xfrm>
            <a:off x="0" y="832889"/>
            <a:ext cx="12192000" cy="6025111"/>
          </a:xfrm>
          <a:prstGeom prst="rect">
            <a:avLst/>
          </a:prstGeom>
        </p:spPr>
      </p:pic>
      <p:sp>
        <p:nvSpPr>
          <p:cNvPr id="25" name="TextBox 24">
            <a:extLst>
              <a:ext uri="{FF2B5EF4-FFF2-40B4-BE49-F238E27FC236}">
                <a16:creationId xmlns:a16="http://schemas.microsoft.com/office/drawing/2014/main" id="{2843ECE7-01D6-FE21-BE16-EBD2A6922EA2}"/>
              </a:ext>
            </a:extLst>
          </p:cNvPr>
          <p:cNvSpPr txBox="1"/>
          <p:nvPr/>
        </p:nvSpPr>
        <p:spPr>
          <a:xfrm>
            <a:off x="0" y="0"/>
            <a:ext cx="652042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>
                <a:solidFill>
                  <a:schemeClr val="accent1">
                    <a:lumMod val="75000"/>
                  </a:schemeClr>
                </a:solidFill>
              </a:rPr>
              <a:t>Фуникулер на откосе Нижегородского Кремля.</a:t>
            </a:r>
          </a:p>
          <a:p>
            <a:r>
              <a:rPr lang="ru-RU" sz="2400" b="1" dirty="0">
                <a:solidFill>
                  <a:schemeClr val="accent1">
                    <a:lumMod val="75000"/>
                  </a:schemeClr>
                </a:solidFill>
              </a:rPr>
              <a:t>Местоположение объекта</a:t>
            </a:r>
          </a:p>
        </p:txBody>
      </p:sp>
      <p:sp>
        <p:nvSpPr>
          <p:cNvPr id="26" name="Номер слайда 8">
            <a:extLst>
              <a:ext uri="{FF2B5EF4-FFF2-40B4-BE49-F238E27FC236}">
                <a16:creationId xmlns:a16="http://schemas.microsoft.com/office/drawing/2014/main" id="{DE15FFA2-8B62-889C-BD6D-D0AAD3B71E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763632" y="6433751"/>
            <a:ext cx="416585" cy="420420"/>
          </a:xfrm>
          <a:solidFill>
            <a:schemeClr val="accent1">
              <a:lumMod val="40000"/>
              <a:lumOff val="60000"/>
              <a:alpha val="75000"/>
            </a:schemeClr>
          </a:solidFill>
          <a:ln w="19050">
            <a:solidFill>
              <a:schemeClr val="accent1"/>
            </a:solidFill>
          </a:ln>
        </p:spPr>
        <p:txBody>
          <a:bodyPr/>
          <a:lstStyle/>
          <a:p>
            <a:pPr algn="ctr"/>
            <a:fld id="{9C425345-BD7B-47BC-8C47-146907F47F6F}" type="slidenum">
              <a:rPr lang="ru-RU" sz="1400" b="1" smtClean="0">
                <a:solidFill>
                  <a:schemeClr val="accent1">
                    <a:lumMod val="50000"/>
                  </a:schemeClr>
                </a:solidFill>
              </a:rPr>
              <a:pPr algn="ctr"/>
              <a:t>6</a:t>
            </a:fld>
            <a:endParaRPr lang="ru-RU" sz="14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cxnSp>
        <p:nvCxnSpPr>
          <p:cNvPr id="2" name="Прямое соединение 11">
            <a:extLst>
              <a:ext uri="{FF2B5EF4-FFF2-40B4-BE49-F238E27FC236}">
                <a16:creationId xmlns:a16="http://schemas.microsoft.com/office/drawing/2014/main" id="{09206DAA-D258-A2FC-6515-997776B62CF3}"/>
              </a:ext>
            </a:extLst>
          </p:cNvPr>
          <p:cNvCxnSpPr>
            <a:cxnSpLocks/>
          </p:cNvCxnSpPr>
          <p:nvPr/>
        </p:nvCxnSpPr>
        <p:spPr>
          <a:xfrm>
            <a:off x="0" y="832888"/>
            <a:ext cx="12192000" cy="1"/>
          </a:xfrm>
          <a:prstGeom prst="line">
            <a:avLst/>
          </a:prstGeom>
          <a:ln w="38100">
            <a:solidFill>
              <a:srgbClr val="00B050"/>
            </a:solidFill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981109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Изображение 3" descr="Kremlin_elevator">
            <a:extLst>
              <a:ext uri="{FF2B5EF4-FFF2-40B4-BE49-F238E27FC236}">
                <a16:creationId xmlns:a16="http://schemas.microsoft.com/office/drawing/2014/main" id="{35AD1225-28ED-A72A-8A00-AB75B16A707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1507"/>
          <a:stretch/>
        </p:blipFill>
        <p:spPr>
          <a:xfrm>
            <a:off x="689244" y="858039"/>
            <a:ext cx="10810777" cy="5999961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1A0DA72B-8C01-37EE-1ED8-77E254BEDE1D}"/>
              </a:ext>
            </a:extLst>
          </p:cNvPr>
          <p:cNvSpPr txBox="1"/>
          <p:nvPr/>
        </p:nvSpPr>
        <p:spPr>
          <a:xfrm>
            <a:off x="436184" y="3833"/>
            <a:ext cx="639785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>
                <a:solidFill>
                  <a:schemeClr val="accent1">
                    <a:lumMod val="75000"/>
                  </a:schemeClr>
                </a:solidFill>
              </a:rPr>
              <a:t>Кремлевский элеватор (фуникулер)</a:t>
            </a:r>
          </a:p>
          <a:p>
            <a:r>
              <a:rPr lang="ru-RU" sz="2400" b="1" dirty="0">
                <a:solidFill>
                  <a:schemeClr val="accent1">
                    <a:lumMod val="75000"/>
                  </a:schemeClr>
                </a:solidFill>
              </a:rPr>
              <a:t>Годы эксплуатации 1896 – 1920-ые гг.</a:t>
            </a:r>
          </a:p>
        </p:txBody>
      </p:sp>
      <p:sp>
        <p:nvSpPr>
          <p:cNvPr id="8" name="Номер слайда 8">
            <a:extLst>
              <a:ext uri="{FF2B5EF4-FFF2-40B4-BE49-F238E27FC236}">
                <a16:creationId xmlns:a16="http://schemas.microsoft.com/office/drawing/2014/main" id="{C79B4C11-2850-7291-40D3-1FE2095E6D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763632" y="6433751"/>
            <a:ext cx="416585" cy="420420"/>
          </a:xfrm>
          <a:solidFill>
            <a:schemeClr val="accent1">
              <a:lumMod val="40000"/>
              <a:lumOff val="60000"/>
              <a:alpha val="75000"/>
            </a:schemeClr>
          </a:solidFill>
          <a:ln w="19050">
            <a:solidFill>
              <a:schemeClr val="accent1"/>
            </a:solidFill>
          </a:ln>
        </p:spPr>
        <p:txBody>
          <a:bodyPr/>
          <a:lstStyle/>
          <a:p>
            <a:pPr algn="ctr"/>
            <a:fld id="{9C425345-BD7B-47BC-8C47-146907F47F6F}" type="slidenum">
              <a:rPr lang="ru-RU" sz="1400" b="1" smtClean="0">
                <a:solidFill>
                  <a:schemeClr val="accent1">
                    <a:lumMod val="50000"/>
                  </a:schemeClr>
                </a:solidFill>
              </a:rPr>
              <a:pPr algn="ctr"/>
              <a:t>7</a:t>
            </a:fld>
            <a:endParaRPr lang="ru-RU" sz="14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cxnSp>
        <p:nvCxnSpPr>
          <p:cNvPr id="7" name="Прямое соединение 11">
            <a:extLst>
              <a:ext uri="{FF2B5EF4-FFF2-40B4-BE49-F238E27FC236}">
                <a16:creationId xmlns:a16="http://schemas.microsoft.com/office/drawing/2014/main" id="{6DD28BB8-2389-B119-18C2-A4FBE7D86281}"/>
              </a:ext>
            </a:extLst>
          </p:cNvPr>
          <p:cNvCxnSpPr>
            <a:cxnSpLocks/>
          </p:cNvCxnSpPr>
          <p:nvPr/>
        </p:nvCxnSpPr>
        <p:spPr>
          <a:xfrm>
            <a:off x="0" y="832888"/>
            <a:ext cx="9225081" cy="0"/>
          </a:xfrm>
          <a:prstGeom prst="line">
            <a:avLst/>
          </a:prstGeom>
          <a:ln w="38100">
            <a:solidFill>
              <a:srgbClr val="00B050"/>
            </a:solidFill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6722867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>
            <a:extLst>
              <a:ext uri="{FF2B5EF4-FFF2-40B4-BE49-F238E27FC236}">
                <a16:creationId xmlns:a16="http://schemas.microsoft.com/office/drawing/2014/main" id="{848D92E1-E937-4A4A-0E68-004C6B74F43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6754" y="1183056"/>
            <a:ext cx="5084356" cy="51196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undefined">
            <a:extLst>
              <a:ext uri="{FF2B5EF4-FFF2-40B4-BE49-F238E27FC236}">
                <a16:creationId xmlns:a16="http://schemas.microsoft.com/office/drawing/2014/main" id="{E9298BEC-F31F-286E-11B6-A23E530F847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6088" y="3935455"/>
            <a:ext cx="4172233" cy="24579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>
            <a:extLst>
              <a:ext uri="{FF2B5EF4-FFF2-40B4-BE49-F238E27FC236}">
                <a16:creationId xmlns:a16="http://schemas.microsoft.com/office/drawing/2014/main" id="{6BCAD23A-14CE-5BAD-010D-097DEC92A71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400000"/>
                    </a14:imgEffect>
                    <a14:imgEffect>
                      <a14:brightnessContrast bright="-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6088" y="1293663"/>
            <a:ext cx="4172233" cy="24940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9B0E7A5E-F00D-6FD8-2201-D20B4097CB74}"/>
              </a:ext>
            </a:extLst>
          </p:cNvPr>
          <p:cNvSpPr txBox="1"/>
          <p:nvPr/>
        </p:nvSpPr>
        <p:spPr>
          <a:xfrm>
            <a:off x="436184" y="3833"/>
            <a:ext cx="639785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>
                <a:solidFill>
                  <a:schemeClr val="accent1">
                    <a:lumMod val="75000"/>
                  </a:schemeClr>
                </a:solidFill>
              </a:rPr>
              <a:t>Кремлевский элеватор,  1896 – 1920-ые гг.</a:t>
            </a:r>
          </a:p>
          <a:p>
            <a:r>
              <a:rPr lang="ru-RU" sz="2400" b="1" dirty="0">
                <a:solidFill>
                  <a:schemeClr val="accent1">
                    <a:lumMod val="75000"/>
                  </a:schemeClr>
                </a:solidFill>
              </a:rPr>
              <a:t>Архивные фото</a:t>
            </a:r>
          </a:p>
        </p:txBody>
      </p:sp>
      <p:sp>
        <p:nvSpPr>
          <p:cNvPr id="6" name="Номер слайда 8">
            <a:extLst>
              <a:ext uri="{FF2B5EF4-FFF2-40B4-BE49-F238E27FC236}">
                <a16:creationId xmlns:a16="http://schemas.microsoft.com/office/drawing/2014/main" id="{F467AE8A-07BF-4C88-335C-DFD34BE298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763632" y="6433751"/>
            <a:ext cx="416585" cy="420420"/>
          </a:xfrm>
          <a:solidFill>
            <a:schemeClr val="accent1">
              <a:lumMod val="40000"/>
              <a:lumOff val="60000"/>
              <a:alpha val="75000"/>
            </a:schemeClr>
          </a:solidFill>
          <a:ln w="19050">
            <a:solidFill>
              <a:schemeClr val="accent1"/>
            </a:solidFill>
          </a:ln>
        </p:spPr>
        <p:txBody>
          <a:bodyPr/>
          <a:lstStyle/>
          <a:p>
            <a:pPr algn="ctr"/>
            <a:fld id="{9C425345-BD7B-47BC-8C47-146907F47F6F}" type="slidenum">
              <a:rPr lang="ru-RU" sz="1400" b="1" smtClean="0">
                <a:solidFill>
                  <a:schemeClr val="accent1">
                    <a:lumMod val="50000"/>
                  </a:schemeClr>
                </a:solidFill>
              </a:rPr>
              <a:pPr algn="ctr"/>
              <a:t>8</a:t>
            </a:fld>
            <a:endParaRPr lang="ru-RU" sz="14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cxnSp>
        <p:nvCxnSpPr>
          <p:cNvPr id="7" name="Прямое соединение 11">
            <a:extLst>
              <a:ext uri="{FF2B5EF4-FFF2-40B4-BE49-F238E27FC236}">
                <a16:creationId xmlns:a16="http://schemas.microsoft.com/office/drawing/2014/main" id="{4B2BD04A-EB11-148F-07E1-592726D2FAA3}"/>
              </a:ext>
            </a:extLst>
          </p:cNvPr>
          <p:cNvCxnSpPr>
            <a:cxnSpLocks/>
          </p:cNvCxnSpPr>
          <p:nvPr/>
        </p:nvCxnSpPr>
        <p:spPr>
          <a:xfrm>
            <a:off x="0" y="832888"/>
            <a:ext cx="9225081" cy="0"/>
          </a:xfrm>
          <a:prstGeom prst="line">
            <a:avLst/>
          </a:prstGeom>
          <a:ln w="38100">
            <a:solidFill>
              <a:srgbClr val="00B050"/>
            </a:solidFill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8726192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>
            <a:extLst>
              <a:ext uri="{FF2B5EF4-FFF2-40B4-BE49-F238E27FC236}">
                <a16:creationId xmlns:a16="http://schemas.microsoft.com/office/drawing/2014/main" id="{B1A2DDA8-4F76-D39F-0789-5201A1D123E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941" b="2106"/>
          <a:stretch/>
        </p:blipFill>
        <p:spPr bwMode="auto">
          <a:xfrm>
            <a:off x="209176" y="830947"/>
            <a:ext cx="11483714" cy="63693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7C58A22F-D501-C543-0078-B95FC0E2FF09}"/>
              </a:ext>
            </a:extLst>
          </p:cNvPr>
          <p:cNvSpPr txBox="1"/>
          <p:nvPr/>
        </p:nvSpPr>
        <p:spPr>
          <a:xfrm>
            <a:off x="436184" y="3833"/>
            <a:ext cx="639785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>
                <a:solidFill>
                  <a:schemeClr val="accent1">
                    <a:lumMod val="75000"/>
                  </a:schemeClr>
                </a:solidFill>
              </a:rPr>
              <a:t>Кремлевский элеватор,  1896 – 1920-ые гг.</a:t>
            </a:r>
          </a:p>
          <a:p>
            <a:r>
              <a:rPr lang="ru-RU" sz="2400" b="1" dirty="0">
                <a:solidFill>
                  <a:schemeClr val="accent1">
                    <a:lumMod val="75000"/>
                  </a:schemeClr>
                </a:solidFill>
              </a:rPr>
              <a:t>Архивная проектная документация</a:t>
            </a:r>
          </a:p>
        </p:txBody>
      </p:sp>
      <p:sp>
        <p:nvSpPr>
          <p:cNvPr id="6" name="Номер слайда 8">
            <a:extLst>
              <a:ext uri="{FF2B5EF4-FFF2-40B4-BE49-F238E27FC236}">
                <a16:creationId xmlns:a16="http://schemas.microsoft.com/office/drawing/2014/main" id="{71AC29AA-AF31-07B3-3716-97631CDB45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763632" y="6433751"/>
            <a:ext cx="416585" cy="420420"/>
          </a:xfrm>
          <a:solidFill>
            <a:schemeClr val="accent1">
              <a:lumMod val="40000"/>
              <a:lumOff val="60000"/>
              <a:alpha val="75000"/>
            </a:schemeClr>
          </a:solidFill>
          <a:ln w="19050">
            <a:solidFill>
              <a:schemeClr val="accent1"/>
            </a:solidFill>
          </a:ln>
        </p:spPr>
        <p:txBody>
          <a:bodyPr/>
          <a:lstStyle/>
          <a:p>
            <a:pPr algn="ctr"/>
            <a:fld id="{9C425345-BD7B-47BC-8C47-146907F47F6F}" type="slidenum">
              <a:rPr lang="ru-RU" sz="1400" b="1" smtClean="0">
                <a:solidFill>
                  <a:schemeClr val="accent1">
                    <a:lumMod val="50000"/>
                  </a:schemeClr>
                </a:solidFill>
              </a:rPr>
              <a:pPr algn="ctr"/>
              <a:t>9</a:t>
            </a:fld>
            <a:endParaRPr lang="ru-RU" sz="14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cxnSp>
        <p:nvCxnSpPr>
          <p:cNvPr id="7" name="Прямое соединение 11">
            <a:extLst>
              <a:ext uri="{FF2B5EF4-FFF2-40B4-BE49-F238E27FC236}">
                <a16:creationId xmlns:a16="http://schemas.microsoft.com/office/drawing/2014/main" id="{8C9FC623-892A-4B1E-2068-BBEDB5AF8A5D}"/>
              </a:ext>
            </a:extLst>
          </p:cNvPr>
          <p:cNvCxnSpPr>
            <a:cxnSpLocks/>
          </p:cNvCxnSpPr>
          <p:nvPr/>
        </p:nvCxnSpPr>
        <p:spPr>
          <a:xfrm>
            <a:off x="0" y="832888"/>
            <a:ext cx="9225081" cy="0"/>
          </a:xfrm>
          <a:prstGeom prst="line">
            <a:avLst/>
          </a:prstGeom>
          <a:ln w="38100">
            <a:solidFill>
              <a:srgbClr val="00B050"/>
            </a:solidFill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9463177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8682003E-C1AB-9570-BFB7-E3884990A9B2}"/>
              </a:ext>
            </a:extLst>
          </p:cNvPr>
          <p:cNvSpPr txBox="1"/>
          <p:nvPr/>
        </p:nvSpPr>
        <p:spPr>
          <a:xfrm>
            <a:off x="436184" y="1891"/>
            <a:ext cx="664593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>
                <a:solidFill>
                  <a:schemeClr val="accent1">
                    <a:lumMod val="75000"/>
                  </a:schemeClr>
                </a:solidFill>
              </a:rPr>
              <a:t>Фуникулер на откосе Нижегородского Кремля.</a:t>
            </a:r>
          </a:p>
          <a:p>
            <a:r>
              <a:rPr lang="ru-RU" sz="2400" b="1" dirty="0">
                <a:solidFill>
                  <a:schemeClr val="accent1">
                    <a:lumMod val="75000"/>
                  </a:schemeClr>
                </a:solidFill>
              </a:rPr>
              <a:t>Предварительные проектные решения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57655AEB-72D4-303B-1AF3-00CE56AFB6D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39228" y="1290858"/>
            <a:ext cx="4125188" cy="3242347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EEBB8A38-6747-8AC5-3BF5-0D0CE6E1491F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13814"/>
          <a:stretch/>
        </p:blipFill>
        <p:spPr bwMode="auto">
          <a:xfrm>
            <a:off x="436184" y="1297069"/>
            <a:ext cx="6919050" cy="3229921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56F21CFB-A764-1F0F-972D-C89AB23850B7}"/>
              </a:ext>
            </a:extLst>
          </p:cNvPr>
          <p:cNvSpPr txBox="1"/>
          <p:nvPr/>
        </p:nvSpPr>
        <p:spPr>
          <a:xfrm>
            <a:off x="436184" y="4675251"/>
            <a:ext cx="6919050" cy="923330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 w="38100">
            <a:solidFill>
              <a:schemeClr val="accent1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b="1" dirty="0">
                <a:solidFill>
                  <a:schemeClr val="accent1">
                    <a:lumMod val="75000"/>
                  </a:schemeClr>
                </a:solidFill>
              </a:rPr>
              <a:t>Закрытая проходка тоннеля на участке под Пряслом.</a:t>
            </a:r>
          </a:p>
          <a:p>
            <a:pPr algn="ctr"/>
            <a:r>
              <a:rPr lang="ru-RU" b="1" dirty="0">
                <a:solidFill>
                  <a:schemeClr val="accent1">
                    <a:lumMod val="75000"/>
                  </a:schemeClr>
                </a:solidFill>
              </a:rPr>
              <a:t>Разработка грунта под защитой опережающего экрана –</a:t>
            </a:r>
            <a:br>
              <a:rPr lang="ru-RU" b="1" dirty="0">
                <a:solidFill>
                  <a:schemeClr val="accent1">
                    <a:lumMod val="75000"/>
                  </a:schemeClr>
                </a:solidFill>
              </a:rPr>
            </a:br>
            <a:r>
              <a:rPr lang="ru-RU" b="1" dirty="0">
                <a:solidFill>
                  <a:schemeClr val="accent1">
                    <a:lumMod val="75000"/>
                  </a:schemeClr>
                </a:solidFill>
              </a:rPr>
              <a:t>прокол грунтового массива трубами ⌀530х12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824FD65-462C-0298-F05F-FAC6561FD0C3}"/>
              </a:ext>
            </a:extLst>
          </p:cNvPr>
          <p:cNvSpPr txBox="1"/>
          <p:nvPr/>
        </p:nvSpPr>
        <p:spPr>
          <a:xfrm>
            <a:off x="7638443" y="4678228"/>
            <a:ext cx="4125189" cy="923330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 w="38100"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b="1" dirty="0">
                <a:solidFill>
                  <a:schemeClr val="accent1">
                    <a:lumMod val="75000"/>
                  </a:schemeClr>
                </a:solidFill>
              </a:rPr>
              <a:t>Усиление склона и основания Кремля.</a:t>
            </a:r>
          </a:p>
          <a:p>
            <a:pPr algn="ctr"/>
            <a:r>
              <a:rPr lang="ru-RU" b="1" dirty="0">
                <a:solidFill>
                  <a:schemeClr val="accent1">
                    <a:lumMod val="75000"/>
                  </a:schemeClr>
                </a:solidFill>
              </a:rPr>
              <a:t>Инъектирование</a:t>
            </a:r>
            <a:br>
              <a:rPr lang="ru-RU" b="1" dirty="0">
                <a:solidFill>
                  <a:schemeClr val="accent1">
                    <a:lumMod val="75000"/>
                  </a:schemeClr>
                </a:solidFill>
              </a:rPr>
            </a:br>
            <a:r>
              <a:rPr lang="ru-RU" b="1" dirty="0" err="1">
                <a:solidFill>
                  <a:schemeClr val="accent1">
                    <a:lumMod val="75000"/>
                  </a:schemeClr>
                </a:solidFill>
              </a:rPr>
              <a:t>геополимерным</a:t>
            </a:r>
            <a:r>
              <a:rPr lang="ru-RU" b="1" dirty="0">
                <a:solidFill>
                  <a:schemeClr val="accent1">
                    <a:lumMod val="75000"/>
                  </a:schemeClr>
                </a:solidFill>
              </a:rPr>
              <a:t> составом</a:t>
            </a:r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33D92C78-067B-3462-7A7B-6698D4F5C1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763632" y="6433751"/>
            <a:ext cx="416585" cy="420420"/>
          </a:xfrm>
          <a:solidFill>
            <a:schemeClr val="accent1">
              <a:lumMod val="40000"/>
              <a:lumOff val="60000"/>
              <a:alpha val="75000"/>
            </a:schemeClr>
          </a:solidFill>
          <a:ln w="19050">
            <a:solidFill>
              <a:schemeClr val="accent1"/>
            </a:solidFill>
          </a:ln>
        </p:spPr>
        <p:txBody>
          <a:bodyPr/>
          <a:lstStyle/>
          <a:p>
            <a:pPr algn="ctr"/>
            <a:fld id="{9C425345-BD7B-47BC-8C47-146907F47F6F}" type="slidenum">
              <a:rPr lang="ru-RU" sz="1400" b="1" smtClean="0">
                <a:solidFill>
                  <a:schemeClr val="accent1">
                    <a:lumMod val="50000"/>
                  </a:schemeClr>
                </a:solidFill>
              </a:rPr>
              <a:pPr algn="ctr"/>
              <a:t>10</a:t>
            </a:fld>
            <a:endParaRPr lang="ru-RU" sz="14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cxnSp>
        <p:nvCxnSpPr>
          <p:cNvPr id="11" name="Прямое соединение 11">
            <a:extLst>
              <a:ext uri="{FF2B5EF4-FFF2-40B4-BE49-F238E27FC236}">
                <a16:creationId xmlns:a16="http://schemas.microsoft.com/office/drawing/2014/main" id="{1C5B4174-25B9-873A-AD7B-5FFC5FF8E480}"/>
              </a:ext>
            </a:extLst>
          </p:cNvPr>
          <p:cNvCxnSpPr>
            <a:cxnSpLocks/>
          </p:cNvCxnSpPr>
          <p:nvPr/>
        </p:nvCxnSpPr>
        <p:spPr>
          <a:xfrm>
            <a:off x="0" y="832888"/>
            <a:ext cx="9225081" cy="0"/>
          </a:xfrm>
          <a:prstGeom prst="line">
            <a:avLst/>
          </a:prstGeom>
          <a:ln w="38100">
            <a:solidFill>
              <a:srgbClr val="00B050"/>
            </a:solidFill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2033322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8682003E-C1AB-9570-BFB7-E3884990A9B2}"/>
              </a:ext>
            </a:extLst>
          </p:cNvPr>
          <p:cNvSpPr txBox="1"/>
          <p:nvPr/>
        </p:nvSpPr>
        <p:spPr>
          <a:xfrm>
            <a:off x="436184" y="1891"/>
            <a:ext cx="761643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>
                <a:solidFill>
                  <a:schemeClr val="accent1">
                    <a:lumMod val="75000"/>
                  </a:schemeClr>
                </a:solidFill>
              </a:rPr>
              <a:t>Фуникулер на откосе Нижегородского Кремля.</a:t>
            </a:r>
          </a:p>
          <a:p>
            <a:r>
              <a:rPr lang="ru-RU" sz="2400" b="1" dirty="0">
                <a:solidFill>
                  <a:schemeClr val="accent1">
                    <a:lumMod val="75000"/>
                  </a:schemeClr>
                </a:solidFill>
              </a:rPr>
              <a:t>Проектные решения НИИОСП им. Н.М. </a:t>
            </a:r>
            <a:r>
              <a:rPr lang="ru-RU" sz="2400" b="1" dirty="0" err="1">
                <a:solidFill>
                  <a:schemeClr val="accent1">
                    <a:lumMod val="75000"/>
                  </a:schemeClr>
                </a:solidFill>
              </a:rPr>
              <a:t>Герсеванова</a:t>
            </a:r>
            <a:endParaRPr lang="ru-RU" sz="24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6F21CFB-A764-1F0F-972D-C89AB23850B7}"/>
              </a:ext>
            </a:extLst>
          </p:cNvPr>
          <p:cNvSpPr txBox="1"/>
          <p:nvPr/>
        </p:nvSpPr>
        <p:spPr>
          <a:xfrm>
            <a:off x="1285102" y="5987318"/>
            <a:ext cx="961001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>
                <a:solidFill>
                  <a:schemeClr val="accent1">
                    <a:lumMod val="75000"/>
                  </a:schemeClr>
                </a:solidFill>
              </a:rPr>
              <a:t>Противооползневая инженерная защита </a:t>
            </a:r>
            <a:r>
              <a:rPr lang="ru-RU" sz="2000" dirty="0">
                <a:solidFill>
                  <a:schemeClr val="accent1">
                    <a:lumMod val="75000"/>
                  </a:schemeClr>
                </a:solidFill>
              </a:rPr>
              <a:t>– каскад свайных анкерных подпорных стен</a:t>
            </a:r>
            <a:br>
              <a:rPr lang="ru-RU" sz="2000" b="1" dirty="0">
                <a:solidFill>
                  <a:schemeClr val="accent1">
                    <a:lumMod val="75000"/>
                  </a:schemeClr>
                </a:solidFill>
              </a:rPr>
            </a:br>
            <a:r>
              <a:rPr lang="ru-RU" sz="2000" b="1" dirty="0">
                <a:solidFill>
                  <a:schemeClr val="accent1">
                    <a:lumMod val="75000"/>
                  </a:schemeClr>
                </a:solidFill>
              </a:rPr>
              <a:t>Усиление фундамента </a:t>
            </a:r>
            <a:r>
              <a:rPr lang="ru-RU" sz="2000" dirty="0">
                <a:solidFill>
                  <a:schemeClr val="accent1">
                    <a:lumMod val="75000"/>
                  </a:schemeClr>
                </a:solidFill>
              </a:rPr>
              <a:t>– пересадка Прясла на свайный фундамент 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7C7A1638-00AB-DBE4-EC51-0356A217CA3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099" t="939" r="1429"/>
          <a:stretch/>
        </p:blipFill>
        <p:spPr bwMode="auto">
          <a:xfrm>
            <a:off x="485668" y="911844"/>
            <a:ext cx="11208881" cy="5005551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12" name="Номер слайда 8">
            <a:extLst>
              <a:ext uri="{FF2B5EF4-FFF2-40B4-BE49-F238E27FC236}">
                <a16:creationId xmlns:a16="http://schemas.microsoft.com/office/drawing/2014/main" id="{8395D848-F743-28B4-9FFF-B64694E348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763632" y="6433751"/>
            <a:ext cx="416585" cy="420420"/>
          </a:xfrm>
          <a:solidFill>
            <a:schemeClr val="accent1">
              <a:lumMod val="40000"/>
              <a:lumOff val="60000"/>
              <a:alpha val="75000"/>
            </a:schemeClr>
          </a:solidFill>
          <a:ln w="19050">
            <a:solidFill>
              <a:schemeClr val="accent1"/>
            </a:solidFill>
          </a:ln>
        </p:spPr>
        <p:txBody>
          <a:bodyPr/>
          <a:lstStyle/>
          <a:p>
            <a:pPr algn="ctr"/>
            <a:fld id="{9C425345-BD7B-47BC-8C47-146907F47F6F}" type="slidenum">
              <a:rPr lang="ru-RU" sz="1400" b="1" smtClean="0">
                <a:solidFill>
                  <a:schemeClr val="accent1">
                    <a:lumMod val="50000"/>
                  </a:schemeClr>
                </a:solidFill>
              </a:rPr>
              <a:pPr algn="ctr"/>
              <a:t>11</a:t>
            </a:fld>
            <a:endParaRPr lang="ru-RU" sz="14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cxnSp>
        <p:nvCxnSpPr>
          <p:cNvPr id="4" name="Прямое соединение 11">
            <a:extLst>
              <a:ext uri="{FF2B5EF4-FFF2-40B4-BE49-F238E27FC236}">
                <a16:creationId xmlns:a16="http://schemas.microsoft.com/office/drawing/2014/main" id="{BB2DE8D0-8181-05E2-83C2-D38D9804FD28}"/>
              </a:ext>
            </a:extLst>
          </p:cNvPr>
          <p:cNvCxnSpPr>
            <a:cxnSpLocks/>
          </p:cNvCxnSpPr>
          <p:nvPr/>
        </p:nvCxnSpPr>
        <p:spPr>
          <a:xfrm>
            <a:off x="0" y="832888"/>
            <a:ext cx="9225081" cy="0"/>
          </a:xfrm>
          <a:prstGeom prst="line">
            <a:avLst/>
          </a:prstGeom>
          <a:ln w="38100">
            <a:solidFill>
              <a:srgbClr val="00B050"/>
            </a:solidFill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8" name="TextBox 7">
            <a:extLst>
              <a:ext uri="{FF2B5EF4-FFF2-40B4-BE49-F238E27FC236}">
                <a16:creationId xmlns:a16="http://schemas.microsoft.com/office/drawing/2014/main" id="{AC3A8155-BE5C-EE2D-3E94-245DE5F5AD5D}"/>
              </a:ext>
            </a:extLst>
          </p:cNvPr>
          <p:cNvSpPr txBox="1"/>
          <p:nvPr/>
        </p:nvSpPr>
        <p:spPr>
          <a:xfrm>
            <a:off x="1093410" y="2655951"/>
            <a:ext cx="1144966" cy="461665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 w="38100">
            <a:solidFill>
              <a:schemeClr val="accent1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1200" b="1" dirty="0">
                <a:solidFill>
                  <a:schemeClr val="accent1">
                    <a:lumMod val="75000"/>
                  </a:schemeClr>
                </a:solidFill>
              </a:rPr>
              <a:t>Сваи ⌀300 мм,</a:t>
            </a:r>
            <a:br>
              <a:rPr lang="ru-RU" sz="1200" b="1" dirty="0">
                <a:solidFill>
                  <a:schemeClr val="accent1">
                    <a:lumMod val="75000"/>
                  </a:schemeClr>
                </a:solidFill>
              </a:rPr>
            </a:br>
            <a:r>
              <a:rPr lang="ru-RU" sz="1200" b="1" dirty="0">
                <a:solidFill>
                  <a:schemeClr val="accent1">
                    <a:lumMod val="75000"/>
                  </a:schemeClr>
                </a:solidFill>
              </a:rPr>
              <a:t>шаг 1,0 м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6943A61-776F-46E3-C5B7-DFE1BB1B9DAF}"/>
              </a:ext>
            </a:extLst>
          </p:cNvPr>
          <p:cNvSpPr txBox="1"/>
          <p:nvPr/>
        </p:nvSpPr>
        <p:spPr>
          <a:xfrm>
            <a:off x="3236535" y="1893951"/>
            <a:ext cx="1144966" cy="461665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 w="38100">
            <a:solidFill>
              <a:schemeClr val="accent1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1200" b="1" dirty="0">
                <a:solidFill>
                  <a:schemeClr val="accent1">
                    <a:lumMod val="75000"/>
                  </a:schemeClr>
                </a:solidFill>
              </a:rPr>
              <a:t>Сваи ⌀300 мм,</a:t>
            </a:r>
            <a:br>
              <a:rPr lang="ru-RU" sz="1200" b="1" dirty="0">
                <a:solidFill>
                  <a:schemeClr val="accent1">
                    <a:lumMod val="75000"/>
                  </a:schemeClr>
                </a:solidFill>
              </a:rPr>
            </a:br>
            <a:r>
              <a:rPr lang="ru-RU" sz="1200" b="1" dirty="0">
                <a:solidFill>
                  <a:schemeClr val="accent1">
                    <a:lumMod val="75000"/>
                  </a:schemeClr>
                </a:solidFill>
              </a:rPr>
              <a:t>шаг 1,0 м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CE680677-36B3-6C9D-8D97-735167C47386}"/>
              </a:ext>
            </a:extLst>
          </p:cNvPr>
          <p:cNvSpPr txBox="1"/>
          <p:nvPr/>
        </p:nvSpPr>
        <p:spPr>
          <a:xfrm>
            <a:off x="7672010" y="953057"/>
            <a:ext cx="1144966" cy="461665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 w="38100">
            <a:solidFill>
              <a:schemeClr val="accent1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1200" b="1" dirty="0">
                <a:solidFill>
                  <a:schemeClr val="accent1">
                    <a:lumMod val="75000"/>
                  </a:schemeClr>
                </a:solidFill>
              </a:rPr>
              <a:t>Сваи ⌀300 мм,</a:t>
            </a:r>
            <a:br>
              <a:rPr lang="ru-RU" sz="1200" b="1" dirty="0">
                <a:solidFill>
                  <a:schemeClr val="accent1">
                    <a:lumMod val="75000"/>
                  </a:schemeClr>
                </a:solidFill>
              </a:rPr>
            </a:br>
            <a:r>
              <a:rPr lang="ru-RU" sz="1200" b="1" dirty="0">
                <a:solidFill>
                  <a:schemeClr val="accent1">
                    <a:lumMod val="75000"/>
                  </a:schemeClr>
                </a:solidFill>
              </a:rPr>
              <a:t>шаг 1,0 м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E129D405-B1A2-C054-4D65-540F94218437}"/>
              </a:ext>
            </a:extLst>
          </p:cNvPr>
          <p:cNvSpPr txBox="1"/>
          <p:nvPr/>
        </p:nvSpPr>
        <p:spPr>
          <a:xfrm>
            <a:off x="4526341" y="1020999"/>
            <a:ext cx="1144966" cy="276999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 w="38100">
            <a:solidFill>
              <a:schemeClr val="accent1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1200" b="1" dirty="0">
                <a:solidFill>
                  <a:schemeClr val="accent1">
                    <a:lumMod val="75000"/>
                  </a:schemeClr>
                </a:solidFill>
              </a:rPr>
              <a:t>Прясло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D4D31FA-995C-7C0D-7374-0E0C3AEF1A23}"/>
              </a:ext>
            </a:extLst>
          </p:cNvPr>
          <p:cNvSpPr txBox="1"/>
          <p:nvPr/>
        </p:nvSpPr>
        <p:spPr>
          <a:xfrm>
            <a:off x="6952266" y="4982860"/>
            <a:ext cx="1626583" cy="646331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 w="38100">
            <a:solidFill>
              <a:schemeClr val="accent1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1200" b="1" dirty="0">
                <a:solidFill>
                  <a:schemeClr val="accent1">
                    <a:lumMod val="75000"/>
                  </a:schemeClr>
                </a:solidFill>
              </a:rPr>
              <a:t>Сваи усиления фундамента</a:t>
            </a:r>
            <a:br>
              <a:rPr lang="ru-RU" sz="1200" b="1" dirty="0">
                <a:solidFill>
                  <a:schemeClr val="accent1">
                    <a:lumMod val="75000"/>
                  </a:schemeClr>
                </a:solidFill>
              </a:rPr>
            </a:br>
            <a:r>
              <a:rPr lang="ru-RU" sz="1200" b="1" dirty="0">
                <a:solidFill>
                  <a:schemeClr val="accent1">
                    <a:lumMod val="75000"/>
                  </a:schemeClr>
                </a:solidFill>
              </a:rPr>
              <a:t>⌀250 мм, шаг 1,0 м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F8B8F33B-0D2C-0012-6A3D-39E4E92B0675}"/>
              </a:ext>
            </a:extLst>
          </p:cNvPr>
          <p:cNvSpPr txBox="1"/>
          <p:nvPr/>
        </p:nvSpPr>
        <p:spPr>
          <a:xfrm>
            <a:off x="5239735" y="5455730"/>
            <a:ext cx="1626583" cy="461665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 w="38100">
            <a:solidFill>
              <a:schemeClr val="accent1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1200" b="1" dirty="0">
                <a:solidFill>
                  <a:schemeClr val="accent1">
                    <a:lumMod val="75000"/>
                  </a:schemeClr>
                </a:solidFill>
              </a:rPr>
              <a:t>Грунтовый анкер</a:t>
            </a:r>
            <a:br>
              <a:rPr lang="ru-RU" sz="1200" b="1" dirty="0">
                <a:solidFill>
                  <a:schemeClr val="accent1">
                    <a:lumMod val="75000"/>
                  </a:schemeClr>
                </a:solidFill>
              </a:rPr>
            </a:br>
            <a:r>
              <a:rPr lang="ru-RU" sz="1200" b="1" dirty="0">
                <a:solidFill>
                  <a:schemeClr val="accent1">
                    <a:lumMod val="75000"/>
                  </a:schemeClr>
                </a:solidFill>
              </a:rPr>
              <a:t>⌀180 мм, шаг 2,0 м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855ED748-072B-911C-0FAB-40C67FF4E6DF}"/>
              </a:ext>
            </a:extLst>
          </p:cNvPr>
          <p:cNvSpPr txBox="1"/>
          <p:nvPr/>
        </p:nvSpPr>
        <p:spPr>
          <a:xfrm>
            <a:off x="10067966" y="3633578"/>
            <a:ext cx="1626583" cy="461665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 w="38100">
            <a:solidFill>
              <a:schemeClr val="accent1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1200" b="1" dirty="0">
                <a:solidFill>
                  <a:schemeClr val="accent1">
                    <a:lumMod val="75000"/>
                  </a:schemeClr>
                </a:solidFill>
              </a:rPr>
              <a:t>Грунтовый анкер</a:t>
            </a:r>
            <a:br>
              <a:rPr lang="ru-RU" sz="1200" b="1" dirty="0">
                <a:solidFill>
                  <a:schemeClr val="accent1">
                    <a:lumMod val="75000"/>
                  </a:schemeClr>
                </a:solidFill>
              </a:rPr>
            </a:br>
            <a:r>
              <a:rPr lang="ru-RU" sz="1200" b="1" dirty="0">
                <a:solidFill>
                  <a:schemeClr val="accent1">
                    <a:lumMod val="75000"/>
                  </a:schemeClr>
                </a:solidFill>
              </a:rPr>
              <a:t>⌀180 мм, шаг 3,0 м</a:t>
            </a:r>
          </a:p>
        </p:txBody>
      </p:sp>
      <p:cxnSp>
        <p:nvCxnSpPr>
          <p:cNvPr id="18" name="Прямая соединительная линия 17">
            <a:extLst>
              <a:ext uri="{FF2B5EF4-FFF2-40B4-BE49-F238E27FC236}">
                <a16:creationId xmlns:a16="http://schemas.microsoft.com/office/drawing/2014/main" id="{27947630-B276-D231-8B1F-D66C8F2C3E0B}"/>
              </a:ext>
            </a:extLst>
          </p:cNvPr>
          <p:cNvCxnSpPr>
            <a:cxnSpLocks/>
          </p:cNvCxnSpPr>
          <p:nvPr/>
        </p:nvCxnSpPr>
        <p:spPr>
          <a:xfrm>
            <a:off x="5681553" y="1250156"/>
            <a:ext cx="454928" cy="523875"/>
          </a:xfrm>
          <a:prstGeom prst="line">
            <a:avLst/>
          </a:prstGeom>
          <a:ln w="38100">
            <a:solidFill>
              <a:schemeClr val="accent1">
                <a:lumMod val="50000"/>
              </a:schemeClr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25" name="Прямая соединительная линия 24">
            <a:extLst>
              <a:ext uri="{FF2B5EF4-FFF2-40B4-BE49-F238E27FC236}">
                <a16:creationId xmlns:a16="http://schemas.microsoft.com/office/drawing/2014/main" id="{FC1B68FC-754F-B2EC-E97B-C35C8504F260}"/>
              </a:ext>
            </a:extLst>
          </p:cNvPr>
          <p:cNvCxnSpPr>
            <a:cxnSpLocks/>
          </p:cNvCxnSpPr>
          <p:nvPr/>
        </p:nvCxnSpPr>
        <p:spPr>
          <a:xfrm>
            <a:off x="4391747" y="2147888"/>
            <a:ext cx="847988" cy="534156"/>
          </a:xfrm>
          <a:prstGeom prst="line">
            <a:avLst/>
          </a:prstGeom>
          <a:ln w="38100">
            <a:solidFill>
              <a:schemeClr val="accent1">
                <a:lumMod val="50000"/>
              </a:schemeClr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28" name="Прямая соединительная линия 27">
            <a:extLst>
              <a:ext uri="{FF2B5EF4-FFF2-40B4-BE49-F238E27FC236}">
                <a16:creationId xmlns:a16="http://schemas.microsoft.com/office/drawing/2014/main" id="{58681189-D06E-3852-7C9F-DEF9579AF2A1}"/>
              </a:ext>
            </a:extLst>
          </p:cNvPr>
          <p:cNvCxnSpPr>
            <a:cxnSpLocks/>
          </p:cNvCxnSpPr>
          <p:nvPr/>
        </p:nvCxnSpPr>
        <p:spPr>
          <a:xfrm>
            <a:off x="4391747" y="2147888"/>
            <a:ext cx="323128" cy="797718"/>
          </a:xfrm>
          <a:prstGeom prst="line">
            <a:avLst/>
          </a:prstGeom>
          <a:ln w="38100">
            <a:solidFill>
              <a:schemeClr val="accent1">
                <a:lumMod val="50000"/>
              </a:schemeClr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33" name="Прямая соединительная линия 32">
            <a:extLst>
              <a:ext uri="{FF2B5EF4-FFF2-40B4-BE49-F238E27FC236}">
                <a16:creationId xmlns:a16="http://schemas.microsoft.com/office/drawing/2014/main" id="{3BCFE404-808A-0020-14A5-692BA56DAC02}"/>
              </a:ext>
            </a:extLst>
          </p:cNvPr>
          <p:cNvCxnSpPr>
            <a:cxnSpLocks/>
            <a:stCxn id="8" idx="3"/>
          </p:cNvCxnSpPr>
          <p:nvPr/>
        </p:nvCxnSpPr>
        <p:spPr>
          <a:xfrm>
            <a:off x="2238376" y="2886784"/>
            <a:ext cx="1938337" cy="482685"/>
          </a:xfrm>
          <a:prstGeom prst="line">
            <a:avLst/>
          </a:prstGeom>
          <a:ln w="38100">
            <a:solidFill>
              <a:schemeClr val="accent1">
                <a:lumMod val="50000"/>
              </a:schemeClr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37" name="Прямая соединительная линия 36">
            <a:extLst>
              <a:ext uri="{FF2B5EF4-FFF2-40B4-BE49-F238E27FC236}">
                <a16:creationId xmlns:a16="http://schemas.microsoft.com/office/drawing/2014/main" id="{DA43A273-66D3-ACFA-1E1F-A67E17DCBF2A}"/>
              </a:ext>
            </a:extLst>
          </p:cNvPr>
          <p:cNvCxnSpPr>
            <a:cxnSpLocks/>
            <a:stCxn id="8" idx="3"/>
          </p:cNvCxnSpPr>
          <p:nvPr/>
        </p:nvCxnSpPr>
        <p:spPr>
          <a:xfrm>
            <a:off x="2238376" y="2886784"/>
            <a:ext cx="1404937" cy="906547"/>
          </a:xfrm>
          <a:prstGeom prst="line">
            <a:avLst/>
          </a:prstGeom>
          <a:ln w="38100">
            <a:solidFill>
              <a:schemeClr val="accent1">
                <a:lumMod val="50000"/>
              </a:schemeClr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38" name="Прямая соединительная линия 37">
            <a:extLst>
              <a:ext uri="{FF2B5EF4-FFF2-40B4-BE49-F238E27FC236}">
                <a16:creationId xmlns:a16="http://schemas.microsoft.com/office/drawing/2014/main" id="{FB83E94E-545F-EE05-F77F-BC6D86532B52}"/>
              </a:ext>
            </a:extLst>
          </p:cNvPr>
          <p:cNvCxnSpPr>
            <a:cxnSpLocks/>
          </p:cNvCxnSpPr>
          <p:nvPr/>
        </p:nvCxnSpPr>
        <p:spPr>
          <a:xfrm>
            <a:off x="2257425" y="2886783"/>
            <a:ext cx="657225" cy="1061330"/>
          </a:xfrm>
          <a:prstGeom prst="line">
            <a:avLst/>
          </a:prstGeom>
          <a:ln w="38100">
            <a:solidFill>
              <a:schemeClr val="accent1">
                <a:lumMod val="50000"/>
              </a:schemeClr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44" name="Прямая соединительная линия 43">
            <a:extLst>
              <a:ext uri="{FF2B5EF4-FFF2-40B4-BE49-F238E27FC236}">
                <a16:creationId xmlns:a16="http://schemas.microsoft.com/office/drawing/2014/main" id="{8896F400-823D-F206-912F-086DE7493114}"/>
              </a:ext>
            </a:extLst>
          </p:cNvPr>
          <p:cNvCxnSpPr>
            <a:cxnSpLocks/>
          </p:cNvCxnSpPr>
          <p:nvPr/>
        </p:nvCxnSpPr>
        <p:spPr>
          <a:xfrm flipH="1">
            <a:off x="7620000" y="1414722"/>
            <a:ext cx="780959" cy="871278"/>
          </a:xfrm>
          <a:prstGeom prst="line">
            <a:avLst/>
          </a:prstGeom>
          <a:ln w="38100">
            <a:solidFill>
              <a:schemeClr val="accent1">
                <a:lumMod val="50000"/>
              </a:schemeClr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47" name="Прямая соединительная линия 46">
            <a:extLst>
              <a:ext uri="{FF2B5EF4-FFF2-40B4-BE49-F238E27FC236}">
                <a16:creationId xmlns:a16="http://schemas.microsoft.com/office/drawing/2014/main" id="{6F5CF814-70FD-4C0A-13E3-0CBFD7E5E989}"/>
              </a:ext>
            </a:extLst>
          </p:cNvPr>
          <p:cNvCxnSpPr>
            <a:cxnSpLocks/>
          </p:cNvCxnSpPr>
          <p:nvPr/>
        </p:nvCxnSpPr>
        <p:spPr>
          <a:xfrm>
            <a:off x="8400959" y="1414722"/>
            <a:ext cx="485668" cy="326179"/>
          </a:xfrm>
          <a:prstGeom prst="line">
            <a:avLst/>
          </a:prstGeom>
          <a:ln w="38100">
            <a:solidFill>
              <a:schemeClr val="accent1">
                <a:lumMod val="50000"/>
              </a:schemeClr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50" name="Прямая соединительная линия 49">
            <a:extLst>
              <a:ext uri="{FF2B5EF4-FFF2-40B4-BE49-F238E27FC236}">
                <a16:creationId xmlns:a16="http://schemas.microsoft.com/office/drawing/2014/main" id="{D1A954FA-3DCF-7776-1322-32597B0E5C23}"/>
              </a:ext>
            </a:extLst>
          </p:cNvPr>
          <p:cNvCxnSpPr>
            <a:cxnSpLocks/>
            <a:endCxn id="16" idx="1"/>
          </p:cNvCxnSpPr>
          <p:nvPr/>
        </p:nvCxnSpPr>
        <p:spPr>
          <a:xfrm>
            <a:off x="8717280" y="2991528"/>
            <a:ext cx="1350686" cy="872883"/>
          </a:xfrm>
          <a:prstGeom prst="line">
            <a:avLst/>
          </a:prstGeom>
          <a:ln w="38100">
            <a:solidFill>
              <a:schemeClr val="accent1">
                <a:lumMod val="50000"/>
              </a:schemeClr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54" name="Прямая соединительная линия 53">
            <a:extLst>
              <a:ext uri="{FF2B5EF4-FFF2-40B4-BE49-F238E27FC236}">
                <a16:creationId xmlns:a16="http://schemas.microsoft.com/office/drawing/2014/main" id="{0A2BE92D-E72E-5B90-78F4-D34DB11D469C}"/>
              </a:ext>
            </a:extLst>
          </p:cNvPr>
          <p:cNvCxnSpPr>
            <a:cxnSpLocks/>
          </p:cNvCxnSpPr>
          <p:nvPr/>
        </p:nvCxnSpPr>
        <p:spPr>
          <a:xfrm>
            <a:off x="9815513" y="2324100"/>
            <a:ext cx="226218" cy="1519238"/>
          </a:xfrm>
          <a:prstGeom prst="line">
            <a:avLst/>
          </a:prstGeom>
          <a:ln w="38100">
            <a:solidFill>
              <a:schemeClr val="accent1">
                <a:lumMod val="50000"/>
              </a:schemeClr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62" name="Прямая соединительная линия 61">
            <a:extLst>
              <a:ext uri="{FF2B5EF4-FFF2-40B4-BE49-F238E27FC236}">
                <a16:creationId xmlns:a16="http://schemas.microsoft.com/office/drawing/2014/main" id="{925D838E-8CDF-5F29-9A7B-9FB27DA060AE}"/>
              </a:ext>
            </a:extLst>
          </p:cNvPr>
          <p:cNvCxnSpPr>
            <a:cxnSpLocks/>
          </p:cNvCxnSpPr>
          <p:nvPr/>
        </p:nvCxnSpPr>
        <p:spPr>
          <a:xfrm>
            <a:off x="5098824" y="3881438"/>
            <a:ext cx="140911" cy="1574292"/>
          </a:xfrm>
          <a:prstGeom prst="line">
            <a:avLst/>
          </a:prstGeom>
          <a:ln w="38100">
            <a:solidFill>
              <a:schemeClr val="accent1">
                <a:lumMod val="50000"/>
              </a:schemeClr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65" name="Прямая соединительная линия 64">
            <a:extLst>
              <a:ext uri="{FF2B5EF4-FFF2-40B4-BE49-F238E27FC236}">
                <a16:creationId xmlns:a16="http://schemas.microsoft.com/office/drawing/2014/main" id="{6D04381D-B7CD-BF02-D6ED-5631D30D8B89}"/>
              </a:ext>
            </a:extLst>
          </p:cNvPr>
          <p:cNvCxnSpPr>
            <a:cxnSpLocks/>
          </p:cNvCxnSpPr>
          <p:nvPr/>
        </p:nvCxnSpPr>
        <p:spPr>
          <a:xfrm>
            <a:off x="4025074" y="4638675"/>
            <a:ext cx="1214660" cy="847725"/>
          </a:xfrm>
          <a:prstGeom prst="line">
            <a:avLst/>
          </a:prstGeom>
          <a:ln w="38100">
            <a:solidFill>
              <a:schemeClr val="accent1">
                <a:lumMod val="50000"/>
              </a:schemeClr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68" name="Прямая соединительная линия 67">
            <a:extLst>
              <a:ext uri="{FF2B5EF4-FFF2-40B4-BE49-F238E27FC236}">
                <a16:creationId xmlns:a16="http://schemas.microsoft.com/office/drawing/2014/main" id="{31B032EB-6C15-9AE5-6D4E-ED2513C79633}"/>
              </a:ext>
            </a:extLst>
          </p:cNvPr>
          <p:cNvCxnSpPr>
            <a:cxnSpLocks/>
          </p:cNvCxnSpPr>
          <p:nvPr/>
        </p:nvCxnSpPr>
        <p:spPr>
          <a:xfrm>
            <a:off x="5976938" y="4798219"/>
            <a:ext cx="981225" cy="547189"/>
          </a:xfrm>
          <a:prstGeom prst="line">
            <a:avLst/>
          </a:prstGeom>
          <a:ln w="38100">
            <a:solidFill>
              <a:schemeClr val="accent1">
                <a:lumMod val="50000"/>
              </a:schemeClr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74" name="Прямая соединительная линия 73">
            <a:extLst>
              <a:ext uri="{FF2B5EF4-FFF2-40B4-BE49-F238E27FC236}">
                <a16:creationId xmlns:a16="http://schemas.microsoft.com/office/drawing/2014/main" id="{B3839151-4A02-38DC-96F4-2CB5E45AA1A3}"/>
              </a:ext>
            </a:extLst>
          </p:cNvPr>
          <p:cNvCxnSpPr>
            <a:cxnSpLocks/>
          </p:cNvCxnSpPr>
          <p:nvPr/>
        </p:nvCxnSpPr>
        <p:spPr>
          <a:xfrm>
            <a:off x="6466599" y="4850606"/>
            <a:ext cx="493713" cy="493940"/>
          </a:xfrm>
          <a:prstGeom prst="line">
            <a:avLst/>
          </a:prstGeom>
          <a:ln w="38100">
            <a:solidFill>
              <a:schemeClr val="accent1">
                <a:lumMod val="50000"/>
              </a:schemeClr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78" name="TextBox 77">
            <a:extLst>
              <a:ext uri="{FF2B5EF4-FFF2-40B4-BE49-F238E27FC236}">
                <a16:creationId xmlns:a16="http://schemas.microsoft.com/office/drawing/2014/main" id="{657A4D5C-EA19-CFE7-D9BE-EB8D6A20052A}"/>
              </a:ext>
            </a:extLst>
          </p:cNvPr>
          <p:cNvSpPr txBox="1"/>
          <p:nvPr/>
        </p:nvSpPr>
        <p:spPr>
          <a:xfrm>
            <a:off x="879506" y="1628820"/>
            <a:ext cx="1851097" cy="646331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 w="38100">
            <a:solidFill>
              <a:schemeClr val="accent1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1200" b="1" dirty="0">
                <a:solidFill>
                  <a:schemeClr val="accent1">
                    <a:lumMod val="75000"/>
                  </a:schemeClr>
                </a:solidFill>
              </a:rPr>
              <a:t>Наиболее вероятная оползневая поверхность скольжения</a:t>
            </a:r>
          </a:p>
        </p:txBody>
      </p:sp>
      <p:cxnSp>
        <p:nvCxnSpPr>
          <p:cNvPr id="79" name="Прямая соединительная линия 78">
            <a:extLst>
              <a:ext uri="{FF2B5EF4-FFF2-40B4-BE49-F238E27FC236}">
                <a16:creationId xmlns:a16="http://schemas.microsoft.com/office/drawing/2014/main" id="{C7672387-EE5E-C330-32BF-F71B73DB6782}"/>
              </a:ext>
            </a:extLst>
          </p:cNvPr>
          <p:cNvCxnSpPr>
            <a:cxnSpLocks/>
          </p:cNvCxnSpPr>
          <p:nvPr/>
        </p:nvCxnSpPr>
        <p:spPr>
          <a:xfrm>
            <a:off x="2732485" y="2262404"/>
            <a:ext cx="2397450" cy="1418632"/>
          </a:xfrm>
          <a:prstGeom prst="line">
            <a:avLst/>
          </a:prstGeom>
          <a:ln w="38100">
            <a:solidFill>
              <a:srgbClr val="FF0000"/>
            </a:solidFill>
            <a:prstDash val="sysDot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87" name="Дуга 86">
            <a:extLst>
              <a:ext uri="{FF2B5EF4-FFF2-40B4-BE49-F238E27FC236}">
                <a16:creationId xmlns:a16="http://schemas.microsoft.com/office/drawing/2014/main" id="{05734D46-FE0E-42E2-0E41-152600190B6D}"/>
              </a:ext>
            </a:extLst>
          </p:cNvPr>
          <p:cNvSpPr/>
          <p:nvPr/>
        </p:nvSpPr>
        <p:spPr>
          <a:xfrm rot="3873484">
            <a:off x="2532447" y="544397"/>
            <a:ext cx="2578736" cy="4800029"/>
          </a:xfrm>
          <a:prstGeom prst="arc">
            <a:avLst>
              <a:gd name="adj1" fmla="val 17031897"/>
              <a:gd name="adj2" fmla="val 4403383"/>
            </a:avLst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7644363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Номер слайда 8">
            <a:extLst>
              <a:ext uri="{FF2B5EF4-FFF2-40B4-BE49-F238E27FC236}">
                <a16:creationId xmlns:a16="http://schemas.microsoft.com/office/drawing/2014/main" id="{99630823-7E98-678F-7E96-76006829A1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763632" y="6433751"/>
            <a:ext cx="416585" cy="420420"/>
          </a:xfrm>
          <a:solidFill>
            <a:schemeClr val="accent1">
              <a:lumMod val="40000"/>
              <a:lumOff val="60000"/>
              <a:alpha val="75000"/>
            </a:schemeClr>
          </a:solidFill>
          <a:ln w="19050">
            <a:solidFill>
              <a:schemeClr val="accent1"/>
            </a:solidFill>
          </a:ln>
        </p:spPr>
        <p:txBody>
          <a:bodyPr/>
          <a:lstStyle/>
          <a:p>
            <a:pPr algn="ctr"/>
            <a:fld id="{9C425345-BD7B-47BC-8C47-146907F47F6F}" type="slidenum">
              <a:rPr lang="ru-RU" sz="1400" b="1" smtClean="0">
                <a:solidFill>
                  <a:schemeClr val="accent1">
                    <a:lumMod val="50000"/>
                  </a:schemeClr>
                </a:solidFill>
              </a:rPr>
              <a:pPr algn="ctr"/>
              <a:t>12</a:t>
            </a:fld>
            <a:endParaRPr lang="ru-RU" sz="14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682003E-C1AB-9570-BFB7-E3884990A9B2}"/>
              </a:ext>
            </a:extLst>
          </p:cNvPr>
          <p:cNvSpPr txBox="1"/>
          <p:nvPr/>
        </p:nvSpPr>
        <p:spPr>
          <a:xfrm>
            <a:off x="436184" y="1891"/>
            <a:ext cx="761643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>
                <a:solidFill>
                  <a:schemeClr val="accent1">
                    <a:lumMod val="75000"/>
                  </a:schemeClr>
                </a:solidFill>
              </a:rPr>
              <a:t>Фуникулер на откосе Нижегородского Кремля.</a:t>
            </a:r>
          </a:p>
          <a:p>
            <a:r>
              <a:rPr lang="ru-RU" sz="2400" b="1" dirty="0">
                <a:solidFill>
                  <a:schemeClr val="accent1">
                    <a:lumMod val="75000"/>
                  </a:schemeClr>
                </a:solidFill>
              </a:rPr>
              <a:t>Проектные решения НИИОСП им. Н.М. </a:t>
            </a:r>
            <a:r>
              <a:rPr lang="ru-RU" sz="2400" b="1" dirty="0" err="1">
                <a:solidFill>
                  <a:schemeClr val="accent1">
                    <a:lumMod val="75000"/>
                  </a:schemeClr>
                </a:solidFill>
              </a:rPr>
              <a:t>Герсеванова</a:t>
            </a:r>
            <a:endParaRPr lang="ru-RU" sz="24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EC882B46-654D-0C78-2647-05EBCE0C9EA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710" t="867" r="1336" b="7457"/>
          <a:stretch/>
        </p:blipFill>
        <p:spPr bwMode="auto">
          <a:xfrm>
            <a:off x="584694" y="1454314"/>
            <a:ext cx="4835803" cy="3945535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94442DB5-1DBE-600F-C7A0-8F9E2ECC47D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60516" y="1764137"/>
            <a:ext cx="5912692" cy="3325890"/>
          </a:xfrm>
          <a:prstGeom prst="rect">
            <a:avLst/>
          </a:prstGeom>
        </p:spPr>
      </p:pic>
      <p:cxnSp>
        <p:nvCxnSpPr>
          <p:cNvPr id="9" name="Прямое соединение 11">
            <a:extLst>
              <a:ext uri="{FF2B5EF4-FFF2-40B4-BE49-F238E27FC236}">
                <a16:creationId xmlns:a16="http://schemas.microsoft.com/office/drawing/2014/main" id="{713E9AEE-5DDE-6FA8-C958-9FDDEA11A816}"/>
              </a:ext>
            </a:extLst>
          </p:cNvPr>
          <p:cNvCxnSpPr>
            <a:cxnSpLocks/>
          </p:cNvCxnSpPr>
          <p:nvPr/>
        </p:nvCxnSpPr>
        <p:spPr>
          <a:xfrm>
            <a:off x="0" y="832888"/>
            <a:ext cx="9225081" cy="0"/>
          </a:xfrm>
          <a:prstGeom prst="line">
            <a:avLst/>
          </a:prstGeom>
          <a:ln w="38100">
            <a:solidFill>
              <a:srgbClr val="00B050"/>
            </a:solidFill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12" name="TextBox 11">
            <a:extLst>
              <a:ext uri="{FF2B5EF4-FFF2-40B4-BE49-F238E27FC236}">
                <a16:creationId xmlns:a16="http://schemas.microsoft.com/office/drawing/2014/main" id="{6CB58CDC-269C-4D9D-6189-C92C5337E68D}"/>
              </a:ext>
            </a:extLst>
          </p:cNvPr>
          <p:cNvSpPr txBox="1"/>
          <p:nvPr/>
        </p:nvSpPr>
        <p:spPr>
          <a:xfrm>
            <a:off x="584694" y="5511670"/>
            <a:ext cx="4835803" cy="646331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 w="38100">
            <a:solidFill>
              <a:schemeClr val="accent1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1800" b="1" dirty="0">
                <a:solidFill>
                  <a:schemeClr val="accent1">
                    <a:lumMod val="75000"/>
                  </a:schemeClr>
                </a:solidFill>
              </a:rPr>
              <a:t>План подпорных стен</a:t>
            </a:r>
            <a:br>
              <a:rPr lang="ru-RU" sz="1800" b="1" dirty="0">
                <a:solidFill>
                  <a:schemeClr val="accent1">
                    <a:lumMod val="75000"/>
                  </a:schemeClr>
                </a:solidFill>
              </a:rPr>
            </a:br>
            <a:r>
              <a:rPr lang="ru-RU" sz="1800" b="1" dirty="0">
                <a:solidFill>
                  <a:schemeClr val="accent1">
                    <a:lumMod val="75000"/>
                  </a:schemeClr>
                </a:solidFill>
              </a:rPr>
              <a:t>противооползневой защиты 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E7BB850-7901-FDC6-6EE5-78C59F403D3E}"/>
              </a:ext>
            </a:extLst>
          </p:cNvPr>
          <p:cNvSpPr txBox="1"/>
          <p:nvPr/>
        </p:nvSpPr>
        <p:spPr>
          <a:xfrm>
            <a:off x="5760514" y="5215183"/>
            <a:ext cx="5912692" cy="369332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 w="38100">
            <a:solidFill>
              <a:schemeClr val="accent1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1800" b="1" dirty="0">
                <a:solidFill>
                  <a:schemeClr val="accent1">
                    <a:lumMod val="75000"/>
                  </a:schemeClr>
                </a:solidFill>
              </a:rPr>
              <a:t>Общий вид строительной площадки</a:t>
            </a:r>
          </a:p>
        </p:txBody>
      </p:sp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225256A1-D4DA-E314-AC31-80B349CEFEE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60514" y="1750802"/>
            <a:ext cx="5912693" cy="33258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119360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Номер слайда 8">
            <a:extLst>
              <a:ext uri="{FF2B5EF4-FFF2-40B4-BE49-F238E27FC236}">
                <a16:creationId xmlns:a16="http://schemas.microsoft.com/office/drawing/2014/main" id="{99630823-7E98-678F-7E96-76006829A1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763632" y="6433751"/>
            <a:ext cx="416585" cy="420420"/>
          </a:xfrm>
          <a:solidFill>
            <a:schemeClr val="accent1">
              <a:lumMod val="40000"/>
              <a:lumOff val="60000"/>
              <a:alpha val="75000"/>
            </a:schemeClr>
          </a:solidFill>
          <a:ln w="19050">
            <a:solidFill>
              <a:schemeClr val="accent1"/>
            </a:solidFill>
          </a:ln>
        </p:spPr>
        <p:txBody>
          <a:bodyPr/>
          <a:lstStyle/>
          <a:p>
            <a:pPr algn="ctr"/>
            <a:fld id="{9C425345-BD7B-47BC-8C47-146907F47F6F}" type="slidenum">
              <a:rPr lang="ru-RU" sz="1400" b="1" smtClean="0">
                <a:solidFill>
                  <a:schemeClr val="accent1">
                    <a:lumMod val="50000"/>
                  </a:schemeClr>
                </a:solidFill>
              </a:rPr>
              <a:pPr algn="ctr"/>
              <a:t>13</a:t>
            </a:fld>
            <a:endParaRPr lang="ru-RU" sz="14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B941D8F7-73D2-766E-293E-78911170D80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57834" y="891572"/>
            <a:ext cx="9852766" cy="5542179"/>
          </a:xfrm>
          <a:prstGeom prst="rect">
            <a:avLst/>
          </a:prstGeom>
        </p:spPr>
      </p:pic>
      <p:cxnSp>
        <p:nvCxnSpPr>
          <p:cNvPr id="4" name="Прямое соединение 11">
            <a:extLst>
              <a:ext uri="{FF2B5EF4-FFF2-40B4-BE49-F238E27FC236}">
                <a16:creationId xmlns:a16="http://schemas.microsoft.com/office/drawing/2014/main" id="{D7B6BB3F-68EF-21A8-1DDD-82E8BECD3380}"/>
              </a:ext>
            </a:extLst>
          </p:cNvPr>
          <p:cNvCxnSpPr>
            <a:cxnSpLocks/>
          </p:cNvCxnSpPr>
          <p:nvPr/>
        </p:nvCxnSpPr>
        <p:spPr>
          <a:xfrm>
            <a:off x="0" y="832888"/>
            <a:ext cx="9225081" cy="0"/>
          </a:xfrm>
          <a:prstGeom prst="line">
            <a:avLst/>
          </a:prstGeom>
          <a:ln w="38100">
            <a:solidFill>
              <a:srgbClr val="00B050"/>
            </a:solidFill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8" name="TextBox 7">
            <a:extLst>
              <a:ext uri="{FF2B5EF4-FFF2-40B4-BE49-F238E27FC236}">
                <a16:creationId xmlns:a16="http://schemas.microsoft.com/office/drawing/2014/main" id="{00E82C97-B8A3-D635-C589-23C9BB95A179}"/>
              </a:ext>
            </a:extLst>
          </p:cNvPr>
          <p:cNvSpPr txBox="1"/>
          <p:nvPr/>
        </p:nvSpPr>
        <p:spPr>
          <a:xfrm>
            <a:off x="436184" y="1891"/>
            <a:ext cx="761643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>
                <a:solidFill>
                  <a:schemeClr val="accent1">
                    <a:lumMod val="75000"/>
                  </a:schemeClr>
                </a:solidFill>
              </a:rPr>
              <a:t>Фуникулер на откосе Нижегородского Кремля.</a:t>
            </a:r>
          </a:p>
          <a:p>
            <a:r>
              <a:rPr lang="ru-RU" sz="2400" b="1" dirty="0">
                <a:solidFill>
                  <a:schemeClr val="accent1">
                    <a:lumMod val="75000"/>
                  </a:schemeClr>
                </a:solidFill>
              </a:rPr>
              <a:t>Общий вид строительной площадки</a:t>
            </a:r>
          </a:p>
        </p:txBody>
      </p:sp>
    </p:spTree>
    <p:extLst>
      <p:ext uri="{BB962C8B-B14F-4D97-AF65-F5344CB8AC3E}">
        <p14:creationId xmlns:p14="http://schemas.microsoft.com/office/powerpoint/2010/main" val="337548435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Номер слайда 8">
            <a:extLst>
              <a:ext uri="{FF2B5EF4-FFF2-40B4-BE49-F238E27FC236}">
                <a16:creationId xmlns:a16="http://schemas.microsoft.com/office/drawing/2014/main" id="{99630823-7E98-678F-7E96-76006829A1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763632" y="6433751"/>
            <a:ext cx="416585" cy="420420"/>
          </a:xfrm>
          <a:solidFill>
            <a:schemeClr val="accent1">
              <a:lumMod val="40000"/>
              <a:lumOff val="60000"/>
              <a:alpha val="75000"/>
            </a:schemeClr>
          </a:solidFill>
          <a:ln w="19050">
            <a:solidFill>
              <a:schemeClr val="accent1"/>
            </a:solidFill>
          </a:ln>
        </p:spPr>
        <p:txBody>
          <a:bodyPr/>
          <a:lstStyle/>
          <a:p>
            <a:pPr algn="ctr"/>
            <a:fld id="{9C425345-BD7B-47BC-8C47-146907F47F6F}" type="slidenum">
              <a:rPr lang="ru-RU" sz="1400" b="1" smtClean="0">
                <a:solidFill>
                  <a:schemeClr val="accent1">
                    <a:lumMod val="50000"/>
                  </a:schemeClr>
                </a:solidFill>
              </a:rPr>
              <a:pPr algn="ctr"/>
              <a:t>14</a:t>
            </a:fld>
            <a:endParaRPr lang="ru-RU" sz="14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34D99817-5990-0425-096B-AC0E838CF93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69617" y="858221"/>
            <a:ext cx="9840982" cy="5535552"/>
          </a:xfrm>
          <a:prstGeom prst="rect">
            <a:avLst/>
          </a:prstGeom>
        </p:spPr>
      </p:pic>
      <p:cxnSp>
        <p:nvCxnSpPr>
          <p:cNvPr id="4" name="Прямое соединение 11">
            <a:extLst>
              <a:ext uri="{FF2B5EF4-FFF2-40B4-BE49-F238E27FC236}">
                <a16:creationId xmlns:a16="http://schemas.microsoft.com/office/drawing/2014/main" id="{9F9A9D51-04C4-B3D3-6DCC-89FBCFE7B2B0}"/>
              </a:ext>
            </a:extLst>
          </p:cNvPr>
          <p:cNvCxnSpPr>
            <a:cxnSpLocks/>
          </p:cNvCxnSpPr>
          <p:nvPr/>
        </p:nvCxnSpPr>
        <p:spPr>
          <a:xfrm>
            <a:off x="0" y="832888"/>
            <a:ext cx="9225081" cy="0"/>
          </a:xfrm>
          <a:prstGeom prst="line">
            <a:avLst/>
          </a:prstGeom>
          <a:ln w="38100">
            <a:solidFill>
              <a:srgbClr val="00B050"/>
            </a:solidFill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8" name="TextBox 7">
            <a:extLst>
              <a:ext uri="{FF2B5EF4-FFF2-40B4-BE49-F238E27FC236}">
                <a16:creationId xmlns:a16="http://schemas.microsoft.com/office/drawing/2014/main" id="{A8987BEA-DAE1-A347-1992-968D4786CD4B}"/>
              </a:ext>
            </a:extLst>
          </p:cNvPr>
          <p:cNvSpPr txBox="1"/>
          <p:nvPr/>
        </p:nvSpPr>
        <p:spPr>
          <a:xfrm>
            <a:off x="436184" y="1891"/>
            <a:ext cx="761643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>
                <a:solidFill>
                  <a:schemeClr val="accent1">
                    <a:lumMod val="75000"/>
                  </a:schemeClr>
                </a:solidFill>
              </a:rPr>
              <a:t>Фуникулер на откосе Нижегородского Кремля.</a:t>
            </a:r>
          </a:p>
          <a:p>
            <a:r>
              <a:rPr lang="ru-RU" sz="2400" b="1" dirty="0">
                <a:solidFill>
                  <a:schemeClr val="accent1">
                    <a:lumMod val="75000"/>
                  </a:schemeClr>
                </a:solidFill>
              </a:rPr>
              <a:t>Общий вид строительной площадки</a:t>
            </a:r>
          </a:p>
        </p:txBody>
      </p:sp>
    </p:spTree>
    <p:extLst>
      <p:ext uri="{BB962C8B-B14F-4D97-AF65-F5344CB8AC3E}">
        <p14:creationId xmlns:p14="http://schemas.microsoft.com/office/powerpoint/2010/main" val="412583805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Номер слайда 8">
            <a:extLst>
              <a:ext uri="{FF2B5EF4-FFF2-40B4-BE49-F238E27FC236}">
                <a16:creationId xmlns:a16="http://schemas.microsoft.com/office/drawing/2014/main" id="{99630823-7E98-678F-7E96-76006829A1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763632" y="6433751"/>
            <a:ext cx="416585" cy="420420"/>
          </a:xfrm>
          <a:solidFill>
            <a:schemeClr val="accent1">
              <a:lumMod val="40000"/>
              <a:lumOff val="60000"/>
              <a:alpha val="75000"/>
            </a:schemeClr>
          </a:solidFill>
          <a:ln w="19050">
            <a:solidFill>
              <a:schemeClr val="accent1"/>
            </a:solidFill>
          </a:ln>
        </p:spPr>
        <p:txBody>
          <a:bodyPr/>
          <a:lstStyle/>
          <a:p>
            <a:pPr algn="ctr"/>
            <a:fld id="{9C425345-BD7B-47BC-8C47-146907F47F6F}" type="slidenum">
              <a:rPr lang="ru-RU" sz="1400" b="1" smtClean="0">
                <a:solidFill>
                  <a:schemeClr val="accent1">
                    <a:lumMod val="50000"/>
                  </a:schemeClr>
                </a:solidFill>
              </a:rPr>
              <a:pPr algn="ctr"/>
              <a:t>15</a:t>
            </a:fld>
            <a:endParaRPr lang="ru-RU" sz="14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A5D43F02-7DEF-1E51-075B-5E963CB6C33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2799" y="1286292"/>
            <a:ext cx="3509741" cy="4679655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0E3D4088-2C2A-0C0A-3A16-1B8739BF80E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99370" y="4050917"/>
            <a:ext cx="3536015" cy="2217010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A1CD1B39-2A98-94D0-9793-0FA988E335B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04255" y="1297045"/>
            <a:ext cx="3526246" cy="2632300"/>
          </a:xfrm>
          <a:prstGeom prst="rect">
            <a:avLst/>
          </a:prstGeom>
        </p:spPr>
      </p:pic>
      <p:cxnSp>
        <p:nvCxnSpPr>
          <p:cNvPr id="6" name="Прямое соединение 11">
            <a:extLst>
              <a:ext uri="{FF2B5EF4-FFF2-40B4-BE49-F238E27FC236}">
                <a16:creationId xmlns:a16="http://schemas.microsoft.com/office/drawing/2014/main" id="{112DC443-26F7-7953-52BB-0DBE130FC212}"/>
              </a:ext>
            </a:extLst>
          </p:cNvPr>
          <p:cNvCxnSpPr>
            <a:cxnSpLocks/>
          </p:cNvCxnSpPr>
          <p:nvPr/>
        </p:nvCxnSpPr>
        <p:spPr>
          <a:xfrm>
            <a:off x="0" y="832888"/>
            <a:ext cx="9225081" cy="0"/>
          </a:xfrm>
          <a:prstGeom prst="line">
            <a:avLst/>
          </a:prstGeom>
          <a:ln w="38100">
            <a:solidFill>
              <a:srgbClr val="00B050"/>
            </a:solidFill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8" name="TextBox 7">
            <a:extLst>
              <a:ext uri="{FF2B5EF4-FFF2-40B4-BE49-F238E27FC236}">
                <a16:creationId xmlns:a16="http://schemas.microsoft.com/office/drawing/2014/main" id="{98CDE435-EDDE-08C4-9B24-ADCE109E2CC7}"/>
              </a:ext>
            </a:extLst>
          </p:cNvPr>
          <p:cNvSpPr txBox="1"/>
          <p:nvPr/>
        </p:nvSpPr>
        <p:spPr>
          <a:xfrm>
            <a:off x="436184" y="1891"/>
            <a:ext cx="761643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>
                <a:solidFill>
                  <a:schemeClr val="accent1">
                    <a:lumMod val="75000"/>
                  </a:schemeClr>
                </a:solidFill>
              </a:rPr>
              <a:t>Фуникулер на откосе Нижегородского Кремля.</a:t>
            </a:r>
          </a:p>
          <a:p>
            <a:r>
              <a:rPr lang="ru-RU" sz="2400" b="1" dirty="0">
                <a:solidFill>
                  <a:schemeClr val="accent1">
                    <a:lumMod val="75000"/>
                  </a:schemeClr>
                </a:solidFill>
              </a:rPr>
              <a:t>Котлован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5C43F97-FEA5-FF8D-3ADB-E9AFE97EE61B}"/>
              </a:ext>
            </a:extLst>
          </p:cNvPr>
          <p:cNvSpPr txBox="1"/>
          <p:nvPr/>
        </p:nvSpPr>
        <p:spPr>
          <a:xfrm>
            <a:off x="1102799" y="6074402"/>
            <a:ext cx="3536015" cy="369332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 w="38100">
            <a:solidFill>
              <a:schemeClr val="accent1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1800" b="1" dirty="0">
                <a:solidFill>
                  <a:schemeClr val="accent1">
                    <a:lumMod val="75000"/>
                  </a:schemeClr>
                </a:solidFill>
              </a:rPr>
              <a:t>Общий вид котлована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1C196412-E336-EAD7-3972-C7305A922C1A}"/>
              </a:ext>
            </a:extLst>
          </p:cNvPr>
          <p:cNvSpPr txBox="1"/>
          <p:nvPr/>
        </p:nvSpPr>
        <p:spPr>
          <a:xfrm>
            <a:off x="8543242" y="4836256"/>
            <a:ext cx="2985370" cy="646331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 w="38100">
            <a:solidFill>
              <a:schemeClr val="accent1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ru-RU" sz="1800" b="1" dirty="0">
                <a:solidFill>
                  <a:schemeClr val="accent1">
                    <a:lumMod val="75000"/>
                  </a:schemeClr>
                </a:solidFill>
              </a:rPr>
              <a:t>Фрагмент</a:t>
            </a:r>
            <a:br>
              <a:rPr lang="ru-RU" sz="1800" dirty="0">
                <a:solidFill>
                  <a:schemeClr val="accent1">
                    <a:lumMod val="75000"/>
                  </a:schemeClr>
                </a:solidFill>
              </a:rPr>
            </a:br>
            <a:r>
              <a:rPr lang="ru-RU" sz="1800" dirty="0">
                <a:solidFill>
                  <a:schemeClr val="accent1">
                    <a:lumMod val="75000"/>
                  </a:schemeClr>
                </a:solidFill>
              </a:rPr>
              <a:t>ограждения котлована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B0A0C161-EBDA-DFFB-3A8F-C990010ED71E}"/>
              </a:ext>
            </a:extLst>
          </p:cNvPr>
          <p:cNvSpPr txBox="1"/>
          <p:nvPr/>
        </p:nvSpPr>
        <p:spPr>
          <a:xfrm>
            <a:off x="8543242" y="2013030"/>
            <a:ext cx="2985370" cy="1200329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 w="38100">
            <a:solidFill>
              <a:schemeClr val="accent1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ru-RU" sz="1800" b="1" dirty="0">
                <a:solidFill>
                  <a:schemeClr val="accent1">
                    <a:lumMod val="75000"/>
                  </a:schemeClr>
                </a:solidFill>
              </a:rPr>
              <a:t>а – </a:t>
            </a:r>
            <a:r>
              <a:rPr lang="ru-RU" sz="1800" dirty="0">
                <a:solidFill>
                  <a:schemeClr val="accent1">
                    <a:lumMod val="75000"/>
                  </a:schemeClr>
                </a:solidFill>
              </a:rPr>
              <a:t>сваи усиления Кремля</a:t>
            </a:r>
          </a:p>
          <a:p>
            <a:br>
              <a:rPr lang="ru-RU" sz="1800" b="1" dirty="0">
                <a:solidFill>
                  <a:schemeClr val="accent1">
                    <a:lumMod val="75000"/>
                  </a:schemeClr>
                </a:solidFill>
              </a:rPr>
            </a:br>
            <a:r>
              <a:rPr lang="ru-RU" sz="1800" b="1" dirty="0">
                <a:solidFill>
                  <a:schemeClr val="accent1">
                    <a:lumMod val="75000"/>
                  </a:schemeClr>
                </a:solidFill>
              </a:rPr>
              <a:t>б – </a:t>
            </a:r>
            <a:r>
              <a:rPr lang="ru-RU" sz="1800" dirty="0">
                <a:solidFill>
                  <a:schemeClr val="accent1">
                    <a:lumMod val="75000"/>
                  </a:schemeClr>
                </a:solidFill>
              </a:rPr>
              <a:t>повышение жесткости фундамента над тоннелем</a:t>
            </a:r>
          </a:p>
        </p:txBody>
      </p:sp>
    </p:spTree>
    <p:extLst>
      <p:ext uri="{BB962C8B-B14F-4D97-AF65-F5344CB8AC3E}">
        <p14:creationId xmlns:p14="http://schemas.microsoft.com/office/powerpoint/2010/main" val="143366772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Номер слайда 8">
            <a:extLst>
              <a:ext uri="{FF2B5EF4-FFF2-40B4-BE49-F238E27FC236}">
                <a16:creationId xmlns:a16="http://schemas.microsoft.com/office/drawing/2014/main" id="{99630823-7E98-678F-7E96-76006829A1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763632" y="6433751"/>
            <a:ext cx="416585" cy="420420"/>
          </a:xfrm>
          <a:solidFill>
            <a:schemeClr val="accent1">
              <a:lumMod val="40000"/>
              <a:lumOff val="60000"/>
              <a:alpha val="75000"/>
            </a:schemeClr>
          </a:solidFill>
          <a:ln w="19050">
            <a:solidFill>
              <a:schemeClr val="accent1"/>
            </a:solidFill>
          </a:ln>
        </p:spPr>
        <p:txBody>
          <a:bodyPr/>
          <a:lstStyle/>
          <a:p>
            <a:pPr algn="ctr"/>
            <a:fld id="{9C425345-BD7B-47BC-8C47-146907F47F6F}" type="slidenum">
              <a:rPr lang="ru-RU" sz="1400" b="1" smtClean="0">
                <a:solidFill>
                  <a:schemeClr val="accent1">
                    <a:lumMod val="50000"/>
                  </a:schemeClr>
                </a:solidFill>
              </a:rPr>
              <a:pPr algn="ctr"/>
              <a:t>16</a:t>
            </a:fld>
            <a:endParaRPr lang="ru-RU" sz="14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985BCAF-456A-91BB-0F4F-A972B426AB3D}"/>
              </a:ext>
            </a:extLst>
          </p:cNvPr>
          <p:cNvSpPr txBox="1"/>
          <p:nvPr/>
        </p:nvSpPr>
        <p:spPr>
          <a:xfrm>
            <a:off x="436184" y="1891"/>
            <a:ext cx="911147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>
                <a:solidFill>
                  <a:schemeClr val="accent1">
                    <a:lumMod val="75000"/>
                  </a:schemeClr>
                </a:solidFill>
              </a:rPr>
              <a:t>Оползень на прилегающей к строительной площадке территории</a:t>
            </a:r>
            <a:br>
              <a:rPr lang="ru-RU" sz="2400" b="1" dirty="0">
                <a:solidFill>
                  <a:schemeClr val="accent1">
                    <a:lumMod val="75000"/>
                  </a:schemeClr>
                </a:solidFill>
              </a:rPr>
            </a:br>
            <a:r>
              <a:rPr lang="ru-RU" sz="2400" b="1" dirty="0">
                <a:solidFill>
                  <a:schemeClr val="accent1">
                    <a:lumMod val="75000"/>
                  </a:schemeClr>
                </a:solidFill>
              </a:rPr>
              <a:t>Март 2023 г.</a:t>
            </a:r>
          </a:p>
        </p:txBody>
      </p:sp>
      <p:pic>
        <p:nvPicPr>
          <p:cNvPr id="16" name="Изображение 3">
            <a:extLst>
              <a:ext uri="{FF2B5EF4-FFF2-40B4-BE49-F238E27FC236}">
                <a16:creationId xmlns:a16="http://schemas.microsoft.com/office/drawing/2014/main" id="{E0709BC1-82D2-A22C-2D1E-1320E9609766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23121"/>
          <a:stretch>
            <a:fillRect/>
          </a:stretch>
        </p:blipFill>
        <p:spPr>
          <a:xfrm>
            <a:off x="5551832" y="1043749"/>
            <a:ext cx="5709846" cy="5583064"/>
          </a:xfrm>
          <a:prstGeom prst="rect">
            <a:avLst/>
          </a:prstGeom>
          <a:ln>
            <a:noFill/>
          </a:ln>
        </p:spPr>
      </p:pic>
      <p:pic>
        <p:nvPicPr>
          <p:cNvPr id="17" name="Замещающее содержимое 4">
            <a:extLst>
              <a:ext uri="{FF2B5EF4-FFF2-40B4-BE49-F238E27FC236}">
                <a16:creationId xmlns:a16="http://schemas.microsoft.com/office/drawing/2014/main" id="{A1697BB4-01D5-3A44-BFD5-D3F6B402B43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0474" y="1051995"/>
            <a:ext cx="4185881" cy="5574818"/>
          </a:xfrm>
          <a:prstGeom prst="rect">
            <a:avLst/>
          </a:prstGeom>
          <a:ln>
            <a:noFill/>
          </a:ln>
        </p:spPr>
      </p:pic>
      <p:cxnSp>
        <p:nvCxnSpPr>
          <p:cNvPr id="4" name="Прямое соединение 11">
            <a:extLst>
              <a:ext uri="{FF2B5EF4-FFF2-40B4-BE49-F238E27FC236}">
                <a16:creationId xmlns:a16="http://schemas.microsoft.com/office/drawing/2014/main" id="{052B9F50-CF42-376A-6581-6C2DB95D787E}"/>
              </a:ext>
            </a:extLst>
          </p:cNvPr>
          <p:cNvCxnSpPr>
            <a:cxnSpLocks/>
          </p:cNvCxnSpPr>
          <p:nvPr/>
        </p:nvCxnSpPr>
        <p:spPr>
          <a:xfrm>
            <a:off x="0" y="832888"/>
            <a:ext cx="9225081" cy="0"/>
          </a:xfrm>
          <a:prstGeom prst="line">
            <a:avLst/>
          </a:prstGeom>
          <a:ln w="38100">
            <a:solidFill>
              <a:srgbClr val="00B050"/>
            </a:solidFill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6936824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Номер слайда 8">
            <a:extLst>
              <a:ext uri="{FF2B5EF4-FFF2-40B4-BE49-F238E27FC236}">
                <a16:creationId xmlns:a16="http://schemas.microsoft.com/office/drawing/2014/main" id="{99630823-7E98-678F-7E96-76006829A1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763632" y="6433751"/>
            <a:ext cx="416585" cy="420420"/>
          </a:xfrm>
          <a:solidFill>
            <a:schemeClr val="accent1">
              <a:lumMod val="40000"/>
              <a:lumOff val="60000"/>
              <a:alpha val="75000"/>
            </a:schemeClr>
          </a:solidFill>
          <a:ln w="19050">
            <a:solidFill>
              <a:schemeClr val="accent1"/>
            </a:solidFill>
          </a:ln>
        </p:spPr>
        <p:txBody>
          <a:bodyPr/>
          <a:lstStyle/>
          <a:p>
            <a:pPr algn="ctr"/>
            <a:fld id="{9C425345-BD7B-47BC-8C47-146907F47F6F}" type="slidenum">
              <a:rPr lang="ru-RU" sz="1400" b="1" smtClean="0">
                <a:solidFill>
                  <a:schemeClr val="accent1">
                    <a:lumMod val="50000"/>
                  </a:schemeClr>
                </a:solidFill>
              </a:rPr>
              <a:pPr algn="ctr"/>
              <a:t>17</a:t>
            </a:fld>
            <a:endParaRPr lang="ru-RU" sz="14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985BCAF-456A-91BB-0F4F-A972B426AB3D}"/>
              </a:ext>
            </a:extLst>
          </p:cNvPr>
          <p:cNvSpPr txBox="1"/>
          <p:nvPr/>
        </p:nvSpPr>
        <p:spPr>
          <a:xfrm>
            <a:off x="436184" y="1891"/>
            <a:ext cx="943274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>
                <a:solidFill>
                  <a:schemeClr val="accent1">
                    <a:lumMod val="75000"/>
                  </a:schemeClr>
                </a:solidFill>
              </a:rPr>
              <a:t>Аварийные мероприятия по локализации оползня</a:t>
            </a:r>
            <a:br>
              <a:rPr lang="ru-RU" sz="2400" b="1" dirty="0">
                <a:solidFill>
                  <a:schemeClr val="accent1">
                    <a:lumMod val="75000"/>
                  </a:schemeClr>
                </a:solidFill>
              </a:rPr>
            </a:br>
            <a:r>
              <a:rPr lang="ru-RU" sz="2400" b="1" dirty="0">
                <a:solidFill>
                  <a:schemeClr val="accent1">
                    <a:lumMod val="75000"/>
                  </a:schemeClr>
                </a:solidFill>
              </a:rPr>
              <a:t>на прилегающей территории к строительной площадке Фуникулера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46FE3956-AF73-42F0-D0E8-5CC8C2DA0B8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51400" y="994390"/>
            <a:ext cx="9689200" cy="5760740"/>
          </a:xfrm>
          <a:prstGeom prst="rect">
            <a:avLst/>
          </a:prstGeom>
        </p:spPr>
      </p:pic>
      <p:cxnSp>
        <p:nvCxnSpPr>
          <p:cNvPr id="7" name="Прямое соединение 11">
            <a:extLst>
              <a:ext uri="{FF2B5EF4-FFF2-40B4-BE49-F238E27FC236}">
                <a16:creationId xmlns:a16="http://schemas.microsoft.com/office/drawing/2014/main" id="{BECA1921-112A-1705-FAA3-2E7FD48C514D}"/>
              </a:ext>
            </a:extLst>
          </p:cNvPr>
          <p:cNvCxnSpPr>
            <a:cxnSpLocks/>
          </p:cNvCxnSpPr>
          <p:nvPr/>
        </p:nvCxnSpPr>
        <p:spPr>
          <a:xfrm>
            <a:off x="0" y="832888"/>
            <a:ext cx="9225081" cy="0"/>
          </a:xfrm>
          <a:prstGeom prst="line">
            <a:avLst/>
          </a:prstGeom>
          <a:ln w="38100">
            <a:solidFill>
              <a:srgbClr val="00B050"/>
            </a:solidFill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8" name="TextBox 7">
            <a:extLst>
              <a:ext uri="{FF2B5EF4-FFF2-40B4-BE49-F238E27FC236}">
                <a16:creationId xmlns:a16="http://schemas.microsoft.com/office/drawing/2014/main" id="{44FBDF6B-FBD5-ACED-E79A-C43DCA705069}"/>
              </a:ext>
            </a:extLst>
          </p:cNvPr>
          <p:cNvSpPr txBox="1"/>
          <p:nvPr/>
        </p:nvSpPr>
        <p:spPr>
          <a:xfrm>
            <a:off x="8730788" y="1385470"/>
            <a:ext cx="1229000" cy="430887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 w="38100">
            <a:solidFill>
              <a:schemeClr val="accent1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1100" b="1" dirty="0">
                <a:solidFill>
                  <a:schemeClr val="accent1">
                    <a:lumMod val="75000"/>
                  </a:schemeClr>
                </a:solidFill>
              </a:rPr>
              <a:t>Северная башня</a:t>
            </a:r>
            <a:br>
              <a:rPr lang="ru-RU" sz="1100" b="1" dirty="0">
                <a:solidFill>
                  <a:schemeClr val="accent1">
                    <a:lumMod val="75000"/>
                  </a:schemeClr>
                </a:solidFill>
              </a:rPr>
            </a:br>
            <a:r>
              <a:rPr lang="ru-RU" sz="1100" b="1" dirty="0">
                <a:solidFill>
                  <a:schemeClr val="accent1">
                    <a:lumMod val="75000"/>
                  </a:schemeClr>
                </a:solidFill>
              </a:rPr>
              <a:t>Кремля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DB4662C-C880-4130-DBEF-77C2A91ED1E3}"/>
              </a:ext>
            </a:extLst>
          </p:cNvPr>
          <p:cNvSpPr txBox="1"/>
          <p:nvPr/>
        </p:nvSpPr>
        <p:spPr>
          <a:xfrm>
            <a:off x="1398769" y="3677927"/>
            <a:ext cx="1144966" cy="461665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 w="38100">
            <a:solidFill>
              <a:schemeClr val="accent1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1200" b="1" dirty="0">
                <a:solidFill>
                  <a:schemeClr val="accent1">
                    <a:lumMod val="75000"/>
                  </a:schemeClr>
                </a:solidFill>
              </a:rPr>
              <a:t>Сваи ⌀300 мм,</a:t>
            </a:r>
            <a:br>
              <a:rPr lang="ru-RU" sz="1200" b="1" dirty="0">
                <a:solidFill>
                  <a:schemeClr val="accent1">
                    <a:lumMod val="75000"/>
                  </a:schemeClr>
                </a:solidFill>
              </a:rPr>
            </a:br>
            <a:r>
              <a:rPr lang="ru-RU" sz="1200" b="1" dirty="0">
                <a:solidFill>
                  <a:schemeClr val="accent1">
                    <a:lumMod val="75000"/>
                  </a:schemeClr>
                </a:solidFill>
              </a:rPr>
              <a:t>шаг 1,0 м</a:t>
            </a:r>
          </a:p>
        </p:txBody>
      </p:sp>
      <p:cxnSp>
        <p:nvCxnSpPr>
          <p:cNvPr id="11" name="Прямая соединительная линия 10">
            <a:extLst>
              <a:ext uri="{FF2B5EF4-FFF2-40B4-BE49-F238E27FC236}">
                <a16:creationId xmlns:a16="http://schemas.microsoft.com/office/drawing/2014/main" id="{E994657C-DBE8-514F-BCB9-05337AA807C8}"/>
              </a:ext>
            </a:extLst>
          </p:cNvPr>
          <p:cNvCxnSpPr>
            <a:cxnSpLocks/>
          </p:cNvCxnSpPr>
          <p:nvPr/>
        </p:nvCxnSpPr>
        <p:spPr>
          <a:xfrm flipV="1">
            <a:off x="2553981" y="3390900"/>
            <a:ext cx="2660957" cy="540964"/>
          </a:xfrm>
          <a:prstGeom prst="line">
            <a:avLst/>
          </a:prstGeom>
          <a:ln w="28575">
            <a:solidFill>
              <a:schemeClr val="accent1">
                <a:lumMod val="50000"/>
              </a:schemeClr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2" name="Прямая соединительная линия 11">
            <a:extLst>
              <a:ext uri="{FF2B5EF4-FFF2-40B4-BE49-F238E27FC236}">
                <a16:creationId xmlns:a16="http://schemas.microsoft.com/office/drawing/2014/main" id="{2FFF58EF-886F-D044-A7E9-9CF013D3EA01}"/>
              </a:ext>
            </a:extLst>
          </p:cNvPr>
          <p:cNvCxnSpPr>
            <a:cxnSpLocks/>
          </p:cNvCxnSpPr>
          <p:nvPr/>
        </p:nvCxnSpPr>
        <p:spPr>
          <a:xfrm flipV="1">
            <a:off x="2553981" y="3719513"/>
            <a:ext cx="2177563" cy="212351"/>
          </a:xfrm>
          <a:prstGeom prst="line">
            <a:avLst/>
          </a:prstGeom>
          <a:ln w="28575">
            <a:solidFill>
              <a:schemeClr val="accent1">
                <a:lumMod val="50000"/>
              </a:schemeClr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9" name="Прямая соединительная линия 18">
            <a:extLst>
              <a:ext uri="{FF2B5EF4-FFF2-40B4-BE49-F238E27FC236}">
                <a16:creationId xmlns:a16="http://schemas.microsoft.com/office/drawing/2014/main" id="{B969ACBF-770D-7178-86C5-780CDB7C11A1}"/>
              </a:ext>
            </a:extLst>
          </p:cNvPr>
          <p:cNvCxnSpPr>
            <a:cxnSpLocks/>
          </p:cNvCxnSpPr>
          <p:nvPr/>
        </p:nvCxnSpPr>
        <p:spPr>
          <a:xfrm flipV="1">
            <a:off x="2553981" y="3931829"/>
            <a:ext cx="1641782" cy="9065"/>
          </a:xfrm>
          <a:prstGeom prst="line">
            <a:avLst/>
          </a:prstGeom>
          <a:ln w="28575">
            <a:solidFill>
              <a:schemeClr val="accent1">
                <a:lumMod val="50000"/>
              </a:schemeClr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20" name="Прямая соединительная линия 19">
            <a:extLst>
              <a:ext uri="{FF2B5EF4-FFF2-40B4-BE49-F238E27FC236}">
                <a16:creationId xmlns:a16="http://schemas.microsoft.com/office/drawing/2014/main" id="{FD991D02-E59E-5EEE-0284-FA6DBB07CBFA}"/>
              </a:ext>
            </a:extLst>
          </p:cNvPr>
          <p:cNvCxnSpPr>
            <a:cxnSpLocks/>
            <a:stCxn id="9" idx="3"/>
          </p:cNvCxnSpPr>
          <p:nvPr/>
        </p:nvCxnSpPr>
        <p:spPr>
          <a:xfrm>
            <a:off x="2543735" y="3908760"/>
            <a:ext cx="75640" cy="1201403"/>
          </a:xfrm>
          <a:prstGeom prst="line">
            <a:avLst/>
          </a:prstGeom>
          <a:ln w="28575">
            <a:solidFill>
              <a:schemeClr val="accent1">
                <a:lumMod val="50000"/>
              </a:schemeClr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29" name="Прямая соединительная линия 28">
            <a:extLst>
              <a:ext uri="{FF2B5EF4-FFF2-40B4-BE49-F238E27FC236}">
                <a16:creationId xmlns:a16="http://schemas.microsoft.com/office/drawing/2014/main" id="{F145BD2C-77F3-7CDC-FFF0-5A47BCC1851E}"/>
              </a:ext>
            </a:extLst>
          </p:cNvPr>
          <p:cNvCxnSpPr>
            <a:cxnSpLocks/>
          </p:cNvCxnSpPr>
          <p:nvPr/>
        </p:nvCxnSpPr>
        <p:spPr>
          <a:xfrm>
            <a:off x="2551320" y="3931829"/>
            <a:ext cx="1108661" cy="389470"/>
          </a:xfrm>
          <a:prstGeom prst="line">
            <a:avLst/>
          </a:prstGeom>
          <a:ln w="28575">
            <a:solidFill>
              <a:schemeClr val="accent1">
                <a:lumMod val="50000"/>
              </a:schemeClr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30" name="Прямая соединительная линия 29">
            <a:extLst>
              <a:ext uri="{FF2B5EF4-FFF2-40B4-BE49-F238E27FC236}">
                <a16:creationId xmlns:a16="http://schemas.microsoft.com/office/drawing/2014/main" id="{A87A827F-167F-20D0-2754-1C4B404AC990}"/>
              </a:ext>
            </a:extLst>
          </p:cNvPr>
          <p:cNvCxnSpPr>
            <a:cxnSpLocks/>
          </p:cNvCxnSpPr>
          <p:nvPr/>
        </p:nvCxnSpPr>
        <p:spPr>
          <a:xfrm>
            <a:off x="2546396" y="3942010"/>
            <a:ext cx="567368" cy="758578"/>
          </a:xfrm>
          <a:prstGeom prst="line">
            <a:avLst/>
          </a:prstGeom>
          <a:ln w="28575">
            <a:solidFill>
              <a:schemeClr val="accent1">
                <a:lumMod val="50000"/>
              </a:schemeClr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41" name="Прямая соединительная линия 40">
            <a:extLst>
              <a:ext uri="{FF2B5EF4-FFF2-40B4-BE49-F238E27FC236}">
                <a16:creationId xmlns:a16="http://schemas.microsoft.com/office/drawing/2014/main" id="{577F5837-799C-83CD-3ED2-ABD1D7CC988D}"/>
              </a:ext>
            </a:extLst>
          </p:cNvPr>
          <p:cNvCxnSpPr>
            <a:cxnSpLocks/>
            <a:stCxn id="9" idx="3"/>
          </p:cNvCxnSpPr>
          <p:nvPr/>
        </p:nvCxnSpPr>
        <p:spPr>
          <a:xfrm flipV="1">
            <a:off x="2543735" y="1854218"/>
            <a:ext cx="4756225" cy="2054542"/>
          </a:xfrm>
          <a:prstGeom prst="line">
            <a:avLst/>
          </a:prstGeom>
          <a:ln w="28575">
            <a:solidFill>
              <a:schemeClr val="accent1">
                <a:lumMod val="50000"/>
              </a:schemeClr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45" name="TextBox 44">
            <a:extLst>
              <a:ext uri="{FF2B5EF4-FFF2-40B4-BE49-F238E27FC236}">
                <a16:creationId xmlns:a16="http://schemas.microsoft.com/office/drawing/2014/main" id="{3949710A-BE11-E0EE-2AC9-C83AC69539AD}"/>
              </a:ext>
            </a:extLst>
          </p:cNvPr>
          <p:cNvSpPr txBox="1"/>
          <p:nvPr/>
        </p:nvSpPr>
        <p:spPr>
          <a:xfrm>
            <a:off x="3525974" y="6173151"/>
            <a:ext cx="1626583" cy="461665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 w="38100">
            <a:solidFill>
              <a:schemeClr val="accent1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1200" b="1" dirty="0">
                <a:solidFill>
                  <a:schemeClr val="accent1">
                    <a:lumMod val="75000"/>
                  </a:schemeClr>
                </a:solidFill>
              </a:rPr>
              <a:t>Грунтовый анкер</a:t>
            </a:r>
            <a:br>
              <a:rPr lang="ru-RU" sz="1200" b="1" dirty="0">
                <a:solidFill>
                  <a:schemeClr val="accent1">
                    <a:lumMod val="75000"/>
                  </a:schemeClr>
                </a:solidFill>
              </a:rPr>
            </a:br>
            <a:r>
              <a:rPr lang="ru-RU" sz="1200" b="1" dirty="0">
                <a:solidFill>
                  <a:schemeClr val="accent1">
                    <a:lumMod val="75000"/>
                  </a:schemeClr>
                </a:solidFill>
              </a:rPr>
              <a:t>⌀150 мм, шаг 2,0 м</a:t>
            </a:r>
          </a:p>
        </p:txBody>
      </p:sp>
      <p:cxnSp>
        <p:nvCxnSpPr>
          <p:cNvPr id="46" name="Прямая соединительная линия 45">
            <a:extLst>
              <a:ext uri="{FF2B5EF4-FFF2-40B4-BE49-F238E27FC236}">
                <a16:creationId xmlns:a16="http://schemas.microsoft.com/office/drawing/2014/main" id="{9FEA8D06-19A7-302C-7624-DD8A0C24F37C}"/>
              </a:ext>
            </a:extLst>
          </p:cNvPr>
          <p:cNvCxnSpPr>
            <a:cxnSpLocks/>
            <a:endCxn id="45" idx="0"/>
          </p:cNvCxnSpPr>
          <p:nvPr/>
        </p:nvCxnSpPr>
        <p:spPr>
          <a:xfrm>
            <a:off x="3564731" y="5734050"/>
            <a:ext cx="774535" cy="439101"/>
          </a:xfrm>
          <a:prstGeom prst="line">
            <a:avLst/>
          </a:prstGeom>
          <a:ln w="28575">
            <a:solidFill>
              <a:schemeClr val="accent1">
                <a:lumMod val="50000"/>
              </a:schemeClr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49" name="Прямая соединительная линия 48">
            <a:extLst>
              <a:ext uri="{FF2B5EF4-FFF2-40B4-BE49-F238E27FC236}">
                <a16:creationId xmlns:a16="http://schemas.microsoft.com/office/drawing/2014/main" id="{E3138F4A-AF2F-D238-0F7F-AD16D89BA4FD}"/>
              </a:ext>
            </a:extLst>
          </p:cNvPr>
          <p:cNvCxnSpPr>
            <a:cxnSpLocks/>
            <a:endCxn id="45" idx="0"/>
          </p:cNvCxnSpPr>
          <p:nvPr/>
        </p:nvCxnSpPr>
        <p:spPr>
          <a:xfrm>
            <a:off x="4107656" y="5534025"/>
            <a:ext cx="231610" cy="639126"/>
          </a:xfrm>
          <a:prstGeom prst="line">
            <a:avLst/>
          </a:prstGeom>
          <a:ln w="28575">
            <a:solidFill>
              <a:schemeClr val="accent1">
                <a:lumMod val="50000"/>
              </a:schemeClr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50" name="Прямая соединительная линия 49">
            <a:extLst>
              <a:ext uri="{FF2B5EF4-FFF2-40B4-BE49-F238E27FC236}">
                <a16:creationId xmlns:a16="http://schemas.microsoft.com/office/drawing/2014/main" id="{A0C8372B-3CE3-B799-6041-2EAA11C9B547}"/>
              </a:ext>
            </a:extLst>
          </p:cNvPr>
          <p:cNvCxnSpPr>
            <a:cxnSpLocks/>
            <a:endCxn id="45" idx="0"/>
          </p:cNvCxnSpPr>
          <p:nvPr/>
        </p:nvCxnSpPr>
        <p:spPr>
          <a:xfrm flipH="1">
            <a:off x="4339266" y="5081588"/>
            <a:ext cx="305440" cy="1091563"/>
          </a:xfrm>
          <a:prstGeom prst="line">
            <a:avLst/>
          </a:prstGeom>
          <a:ln w="28575">
            <a:solidFill>
              <a:schemeClr val="accent1">
                <a:lumMod val="50000"/>
              </a:schemeClr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51" name="Прямая соединительная линия 50">
            <a:extLst>
              <a:ext uri="{FF2B5EF4-FFF2-40B4-BE49-F238E27FC236}">
                <a16:creationId xmlns:a16="http://schemas.microsoft.com/office/drawing/2014/main" id="{F7804730-2084-29DC-863B-81E72195DFAE}"/>
              </a:ext>
            </a:extLst>
          </p:cNvPr>
          <p:cNvCxnSpPr>
            <a:cxnSpLocks/>
            <a:endCxn id="45" idx="0"/>
          </p:cNvCxnSpPr>
          <p:nvPr/>
        </p:nvCxnSpPr>
        <p:spPr>
          <a:xfrm flipH="1">
            <a:off x="4339266" y="4681538"/>
            <a:ext cx="852048" cy="1491613"/>
          </a:xfrm>
          <a:prstGeom prst="line">
            <a:avLst/>
          </a:prstGeom>
          <a:ln w="28575">
            <a:solidFill>
              <a:schemeClr val="accent1">
                <a:lumMod val="50000"/>
              </a:schemeClr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59" name="Прямая соединительная линия 58">
            <a:extLst>
              <a:ext uri="{FF2B5EF4-FFF2-40B4-BE49-F238E27FC236}">
                <a16:creationId xmlns:a16="http://schemas.microsoft.com/office/drawing/2014/main" id="{A4E3F1DD-E470-7BF3-515A-3CDB5FDCCD72}"/>
              </a:ext>
            </a:extLst>
          </p:cNvPr>
          <p:cNvCxnSpPr>
            <a:cxnSpLocks/>
            <a:endCxn id="45" idx="0"/>
          </p:cNvCxnSpPr>
          <p:nvPr/>
        </p:nvCxnSpPr>
        <p:spPr>
          <a:xfrm flipH="1">
            <a:off x="4339266" y="4063338"/>
            <a:ext cx="1863890" cy="2109813"/>
          </a:xfrm>
          <a:prstGeom prst="line">
            <a:avLst/>
          </a:prstGeom>
          <a:ln w="28575">
            <a:solidFill>
              <a:schemeClr val="accent1">
                <a:lumMod val="50000"/>
              </a:schemeClr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62" name="TextBox 61">
            <a:extLst>
              <a:ext uri="{FF2B5EF4-FFF2-40B4-BE49-F238E27FC236}">
                <a16:creationId xmlns:a16="http://schemas.microsoft.com/office/drawing/2014/main" id="{4A4CC871-F093-33C6-E200-2A4B6B213A42}"/>
              </a:ext>
            </a:extLst>
          </p:cNvPr>
          <p:cNvSpPr txBox="1"/>
          <p:nvPr/>
        </p:nvSpPr>
        <p:spPr>
          <a:xfrm>
            <a:off x="7690915" y="3417007"/>
            <a:ext cx="1786890" cy="646331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 w="38100">
            <a:solidFill>
              <a:schemeClr val="accent1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1200" b="1" dirty="0">
                <a:solidFill>
                  <a:schemeClr val="accent1">
                    <a:lumMod val="75000"/>
                  </a:schemeClr>
                </a:solidFill>
              </a:rPr>
              <a:t>Нагельное поле:</a:t>
            </a:r>
            <a:br>
              <a:rPr lang="ru-RU" sz="1200" b="1" dirty="0">
                <a:solidFill>
                  <a:schemeClr val="accent1">
                    <a:lumMod val="75000"/>
                  </a:schemeClr>
                </a:solidFill>
              </a:rPr>
            </a:br>
            <a:r>
              <a:rPr lang="ru-RU" sz="1200" b="1" dirty="0">
                <a:solidFill>
                  <a:schemeClr val="accent1">
                    <a:lumMod val="75000"/>
                  </a:schemeClr>
                </a:solidFill>
              </a:rPr>
              <a:t>Грунтовый нагель</a:t>
            </a:r>
            <a:br>
              <a:rPr lang="ru-RU" sz="1200" b="1" dirty="0">
                <a:solidFill>
                  <a:schemeClr val="accent1">
                    <a:lumMod val="75000"/>
                  </a:schemeClr>
                </a:solidFill>
              </a:rPr>
            </a:br>
            <a:r>
              <a:rPr lang="ru-RU" sz="1200" b="1" dirty="0">
                <a:solidFill>
                  <a:schemeClr val="accent1">
                    <a:lumMod val="75000"/>
                  </a:schemeClr>
                </a:solidFill>
              </a:rPr>
              <a:t>⌀150 мм, шаг 2,5х2,5 м</a:t>
            </a:r>
          </a:p>
        </p:txBody>
      </p:sp>
      <p:cxnSp>
        <p:nvCxnSpPr>
          <p:cNvPr id="63" name="Прямая соединительная линия 62">
            <a:extLst>
              <a:ext uri="{FF2B5EF4-FFF2-40B4-BE49-F238E27FC236}">
                <a16:creationId xmlns:a16="http://schemas.microsoft.com/office/drawing/2014/main" id="{907B3F89-1685-AA03-528B-5C0D0291DF96}"/>
              </a:ext>
            </a:extLst>
          </p:cNvPr>
          <p:cNvCxnSpPr>
            <a:cxnSpLocks/>
            <a:endCxn id="62" idx="1"/>
          </p:cNvCxnSpPr>
          <p:nvPr/>
        </p:nvCxnSpPr>
        <p:spPr>
          <a:xfrm>
            <a:off x="6516237" y="3710483"/>
            <a:ext cx="1174678" cy="29690"/>
          </a:xfrm>
          <a:prstGeom prst="line">
            <a:avLst/>
          </a:prstGeom>
          <a:ln w="28575">
            <a:solidFill>
              <a:schemeClr val="accent1">
                <a:lumMod val="50000"/>
              </a:schemeClr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67" name="Прямая соединительная линия 66">
            <a:extLst>
              <a:ext uri="{FF2B5EF4-FFF2-40B4-BE49-F238E27FC236}">
                <a16:creationId xmlns:a16="http://schemas.microsoft.com/office/drawing/2014/main" id="{34C42868-DEFD-1F4E-FE43-7816F68C6872}"/>
              </a:ext>
            </a:extLst>
          </p:cNvPr>
          <p:cNvCxnSpPr>
            <a:cxnSpLocks/>
            <a:endCxn id="62" idx="1"/>
          </p:cNvCxnSpPr>
          <p:nvPr/>
        </p:nvCxnSpPr>
        <p:spPr>
          <a:xfrm>
            <a:off x="6757988" y="3568377"/>
            <a:ext cx="932927" cy="171796"/>
          </a:xfrm>
          <a:prstGeom prst="line">
            <a:avLst/>
          </a:prstGeom>
          <a:ln w="28575">
            <a:solidFill>
              <a:schemeClr val="accent1">
                <a:lumMod val="50000"/>
              </a:schemeClr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68" name="Прямая соединительная линия 67">
            <a:extLst>
              <a:ext uri="{FF2B5EF4-FFF2-40B4-BE49-F238E27FC236}">
                <a16:creationId xmlns:a16="http://schemas.microsoft.com/office/drawing/2014/main" id="{ED6FAFB3-7800-EB8C-0782-959EB1B28F78}"/>
              </a:ext>
            </a:extLst>
          </p:cNvPr>
          <p:cNvCxnSpPr>
            <a:cxnSpLocks/>
            <a:endCxn id="62" idx="1"/>
          </p:cNvCxnSpPr>
          <p:nvPr/>
        </p:nvCxnSpPr>
        <p:spPr>
          <a:xfrm>
            <a:off x="7010400" y="3417007"/>
            <a:ext cx="680515" cy="323166"/>
          </a:xfrm>
          <a:prstGeom prst="line">
            <a:avLst/>
          </a:prstGeom>
          <a:ln w="28575">
            <a:solidFill>
              <a:schemeClr val="accent1">
                <a:lumMod val="50000"/>
              </a:schemeClr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69" name="Прямая соединительная линия 68">
            <a:extLst>
              <a:ext uri="{FF2B5EF4-FFF2-40B4-BE49-F238E27FC236}">
                <a16:creationId xmlns:a16="http://schemas.microsoft.com/office/drawing/2014/main" id="{E415B1D1-581B-18C5-7B4A-2F66B626E46E}"/>
              </a:ext>
            </a:extLst>
          </p:cNvPr>
          <p:cNvCxnSpPr>
            <a:cxnSpLocks/>
            <a:endCxn id="62" idx="1"/>
          </p:cNvCxnSpPr>
          <p:nvPr/>
        </p:nvCxnSpPr>
        <p:spPr>
          <a:xfrm>
            <a:off x="7255976" y="3276600"/>
            <a:ext cx="434939" cy="463573"/>
          </a:xfrm>
          <a:prstGeom prst="line">
            <a:avLst/>
          </a:prstGeom>
          <a:ln w="28575">
            <a:solidFill>
              <a:schemeClr val="accent1">
                <a:lumMod val="50000"/>
              </a:schemeClr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70" name="Прямая соединительная линия 69">
            <a:extLst>
              <a:ext uri="{FF2B5EF4-FFF2-40B4-BE49-F238E27FC236}">
                <a16:creationId xmlns:a16="http://schemas.microsoft.com/office/drawing/2014/main" id="{A5FDB9D1-99F7-B8C3-E314-35D4FAED94BC}"/>
              </a:ext>
            </a:extLst>
          </p:cNvPr>
          <p:cNvCxnSpPr>
            <a:cxnSpLocks/>
            <a:endCxn id="62" idx="1"/>
          </p:cNvCxnSpPr>
          <p:nvPr/>
        </p:nvCxnSpPr>
        <p:spPr>
          <a:xfrm>
            <a:off x="7491413" y="3116164"/>
            <a:ext cx="199502" cy="624009"/>
          </a:xfrm>
          <a:prstGeom prst="line">
            <a:avLst/>
          </a:prstGeom>
          <a:ln w="28575">
            <a:solidFill>
              <a:schemeClr val="accent1">
                <a:lumMod val="50000"/>
              </a:schemeClr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0180955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Номер слайда 8">
            <a:extLst>
              <a:ext uri="{FF2B5EF4-FFF2-40B4-BE49-F238E27FC236}">
                <a16:creationId xmlns:a16="http://schemas.microsoft.com/office/drawing/2014/main" id="{99630823-7E98-678F-7E96-76006829A1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763632" y="6433751"/>
            <a:ext cx="416585" cy="420420"/>
          </a:xfrm>
          <a:solidFill>
            <a:schemeClr val="accent1">
              <a:lumMod val="40000"/>
              <a:lumOff val="60000"/>
              <a:alpha val="75000"/>
            </a:schemeClr>
          </a:solidFill>
          <a:ln w="19050">
            <a:solidFill>
              <a:schemeClr val="accent1"/>
            </a:solidFill>
          </a:ln>
        </p:spPr>
        <p:txBody>
          <a:bodyPr/>
          <a:lstStyle/>
          <a:p>
            <a:pPr algn="ctr"/>
            <a:fld id="{9C425345-BD7B-47BC-8C47-146907F47F6F}" type="slidenum">
              <a:rPr lang="ru-RU" sz="1400" b="1" smtClean="0">
                <a:solidFill>
                  <a:schemeClr val="accent1">
                    <a:lumMod val="50000"/>
                  </a:schemeClr>
                </a:solidFill>
              </a:rPr>
              <a:pPr algn="ctr"/>
              <a:t>18</a:t>
            </a:fld>
            <a:endParaRPr lang="ru-RU" sz="14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985BCAF-456A-91BB-0F4F-A972B426AB3D}"/>
              </a:ext>
            </a:extLst>
          </p:cNvPr>
          <p:cNvSpPr txBox="1"/>
          <p:nvPr/>
        </p:nvSpPr>
        <p:spPr>
          <a:xfrm>
            <a:off x="436184" y="1891"/>
            <a:ext cx="943274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>
                <a:solidFill>
                  <a:schemeClr val="accent1">
                    <a:lumMod val="75000"/>
                  </a:schemeClr>
                </a:solidFill>
              </a:rPr>
              <a:t>Аварийные мероприятия по локализации оползня</a:t>
            </a:r>
            <a:br>
              <a:rPr lang="ru-RU" sz="2400" b="1" dirty="0">
                <a:solidFill>
                  <a:schemeClr val="accent1">
                    <a:lumMod val="75000"/>
                  </a:schemeClr>
                </a:solidFill>
              </a:rPr>
            </a:br>
            <a:r>
              <a:rPr lang="ru-RU" sz="2400" b="1" dirty="0">
                <a:solidFill>
                  <a:schemeClr val="accent1">
                    <a:lumMod val="75000"/>
                  </a:schemeClr>
                </a:solidFill>
              </a:rPr>
              <a:t>на прилегающей территории к строительной площадке Фуникулера</a:t>
            </a: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340A32C5-8352-6150-E361-F5A299114763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b="23927"/>
          <a:stretch/>
        </p:blipFill>
        <p:spPr bwMode="auto">
          <a:xfrm>
            <a:off x="1163882" y="1026459"/>
            <a:ext cx="4316622" cy="2462582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644D494C-5E35-7CC1-C93B-4057EFE3D729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10557" r="3587" b="35856"/>
          <a:stretch/>
        </p:blipFill>
        <p:spPr>
          <a:xfrm>
            <a:off x="1163883" y="3964039"/>
            <a:ext cx="4316622" cy="2462571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95EED2E0-3D03-1570-9225-5788EEE64EB8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4934" r="12989"/>
          <a:stretch/>
        </p:blipFill>
        <p:spPr>
          <a:xfrm>
            <a:off x="6520545" y="931212"/>
            <a:ext cx="4792914" cy="2614109"/>
          </a:xfrm>
          <a:prstGeom prst="rect">
            <a:avLst/>
          </a:prstGeom>
        </p:spPr>
      </p:pic>
      <p:cxnSp>
        <p:nvCxnSpPr>
          <p:cNvPr id="4" name="Прямое соединение 11">
            <a:extLst>
              <a:ext uri="{FF2B5EF4-FFF2-40B4-BE49-F238E27FC236}">
                <a16:creationId xmlns:a16="http://schemas.microsoft.com/office/drawing/2014/main" id="{13B8446C-937D-C6E9-220E-C49554C8A368}"/>
              </a:ext>
            </a:extLst>
          </p:cNvPr>
          <p:cNvCxnSpPr>
            <a:cxnSpLocks/>
          </p:cNvCxnSpPr>
          <p:nvPr/>
        </p:nvCxnSpPr>
        <p:spPr>
          <a:xfrm>
            <a:off x="0" y="832888"/>
            <a:ext cx="9225081" cy="0"/>
          </a:xfrm>
          <a:prstGeom prst="line">
            <a:avLst/>
          </a:prstGeom>
          <a:ln w="38100">
            <a:solidFill>
              <a:srgbClr val="00B050"/>
            </a:solidFill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9" name="TextBox 8">
            <a:extLst>
              <a:ext uri="{FF2B5EF4-FFF2-40B4-BE49-F238E27FC236}">
                <a16:creationId xmlns:a16="http://schemas.microsoft.com/office/drawing/2014/main" id="{5FF83647-E90D-A73C-C44A-D6EC58ED8364}"/>
              </a:ext>
            </a:extLst>
          </p:cNvPr>
          <p:cNvSpPr txBox="1"/>
          <p:nvPr/>
        </p:nvSpPr>
        <p:spPr>
          <a:xfrm>
            <a:off x="1163881" y="3554604"/>
            <a:ext cx="4316623" cy="307777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 w="38100">
            <a:solidFill>
              <a:schemeClr val="accent1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1400" b="1" dirty="0">
                <a:solidFill>
                  <a:schemeClr val="accent1">
                    <a:lumMod val="75000"/>
                  </a:schemeClr>
                </a:solidFill>
              </a:rPr>
              <a:t>Январь 2024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30E68FAD-3FC9-BFD7-B58F-912C4390FA62}"/>
              </a:ext>
            </a:extLst>
          </p:cNvPr>
          <p:cNvSpPr txBox="1"/>
          <p:nvPr/>
        </p:nvSpPr>
        <p:spPr>
          <a:xfrm>
            <a:off x="6520545" y="3556184"/>
            <a:ext cx="4792914" cy="307777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 w="38100">
            <a:solidFill>
              <a:schemeClr val="accent1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1400" b="1" dirty="0">
                <a:solidFill>
                  <a:schemeClr val="accent1">
                    <a:lumMod val="75000"/>
                  </a:schemeClr>
                </a:solidFill>
              </a:rPr>
              <a:t>Апрель 2024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516876A2-885B-01DC-5B87-820E1D0957ED}"/>
              </a:ext>
            </a:extLst>
          </p:cNvPr>
          <p:cNvSpPr txBox="1"/>
          <p:nvPr/>
        </p:nvSpPr>
        <p:spPr>
          <a:xfrm>
            <a:off x="1163882" y="6480819"/>
            <a:ext cx="4316623" cy="307777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 w="38100">
            <a:solidFill>
              <a:schemeClr val="accent1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1400" b="1" dirty="0">
                <a:solidFill>
                  <a:schemeClr val="accent1">
                    <a:lumMod val="75000"/>
                  </a:schemeClr>
                </a:solidFill>
              </a:rPr>
              <a:t>Апрель 2024</a:t>
            </a:r>
          </a:p>
        </p:txBody>
      </p:sp>
      <p:pic>
        <p:nvPicPr>
          <p:cNvPr id="5" name="Видео 2">
            <a:hlinkClick r:id="" action="ppaction://media"/>
            <a:extLst>
              <a:ext uri="{FF2B5EF4-FFF2-40B4-BE49-F238E27FC236}">
                <a16:creationId xmlns:a16="http://schemas.microsoft.com/office/drawing/2014/main" id="{D7E8D358-D39C-6CA4-9DAE-4D3A64D03216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6436659" y="4017963"/>
            <a:ext cx="4876800" cy="26828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15773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7066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 mute="1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Номер слайда 8">
            <a:extLst>
              <a:ext uri="{FF2B5EF4-FFF2-40B4-BE49-F238E27FC236}">
                <a16:creationId xmlns:a16="http://schemas.microsoft.com/office/drawing/2014/main" id="{99630823-7E98-678F-7E96-76006829A1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763632" y="6433751"/>
            <a:ext cx="416585" cy="420420"/>
          </a:xfrm>
          <a:solidFill>
            <a:schemeClr val="accent1">
              <a:lumMod val="40000"/>
              <a:lumOff val="60000"/>
              <a:alpha val="75000"/>
            </a:schemeClr>
          </a:solidFill>
          <a:ln w="19050">
            <a:solidFill>
              <a:schemeClr val="accent1"/>
            </a:solidFill>
          </a:ln>
        </p:spPr>
        <p:txBody>
          <a:bodyPr/>
          <a:lstStyle/>
          <a:p>
            <a:pPr algn="ctr"/>
            <a:fld id="{9C425345-BD7B-47BC-8C47-146907F47F6F}" type="slidenum">
              <a:rPr lang="ru-RU" sz="1400" b="1" smtClean="0">
                <a:solidFill>
                  <a:schemeClr val="accent1">
                    <a:lumMod val="50000"/>
                  </a:schemeClr>
                </a:solidFill>
              </a:rPr>
              <a:pPr algn="ctr"/>
              <a:t>19</a:t>
            </a:fld>
            <a:endParaRPr lang="ru-RU" sz="14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985BCAF-456A-91BB-0F4F-A972B426AB3D}"/>
              </a:ext>
            </a:extLst>
          </p:cNvPr>
          <p:cNvSpPr txBox="1"/>
          <p:nvPr/>
        </p:nvSpPr>
        <p:spPr>
          <a:xfrm>
            <a:off x="436184" y="1891"/>
            <a:ext cx="943274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>
                <a:solidFill>
                  <a:schemeClr val="accent1">
                    <a:lumMod val="75000"/>
                  </a:schemeClr>
                </a:solidFill>
              </a:rPr>
              <a:t>Расчет устойчивости склона</a:t>
            </a:r>
            <a:br>
              <a:rPr lang="en-US" sz="2400" b="1" dirty="0">
                <a:solidFill>
                  <a:schemeClr val="accent1">
                    <a:lumMod val="75000"/>
                  </a:schemeClr>
                </a:solidFill>
              </a:rPr>
            </a:br>
            <a:r>
              <a:rPr lang="ru-RU" sz="2400" b="1" dirty="0">
                <a:solidFill>
                  <a:schemeClr val="accent1">
                    <a:lumMod val="75000"/>
                  </a:schemeClr>
                </a:solidFill>
              </a:rPr>
              <a:t>Нижегородского Кремля</a:t>
            </a:r>
          </a:p>
        </p:txBody>
      </p:sp>
      <p:cxnSp>
        <p:nvCxnSpPr>
          <p:cNvPr id="4" name="Прямое соединение 11">
            <a:extLst>
              <a:ext uri="{FF2B5EF4-FFF2-40B4-BE49-F238E27FC236}">
                <a16:creationId xmlns:a16="http://schemas.microsoft.com/office/drawing/2014/main" id="{13B8446C-937D-C6E9-220E-C49554C8A368}"/>
              </a:ext>
            </a:extLst>
          </p:cNvPr>
          <p:cNvCxnSpPr>
            <a:cxnSpLocks/>
          </p:cNvCxnSpPr>
          <p:nvPr/>
        </p:nvCxnSpPr>
        <p:spPr>
          <a:xfrm>
            <a:off x="0" y="832888"/>
            <a:ext cx="9225081" cy="0"/>
          </a:xfrm>
          <a:prstGeom prst="line">
            <a:avLst/>
          </a:prstGeom>
          <a:ln w="38100">
            <a:solidFill>
              <a:srgbClr val="00B050"/>
            </a:solidFill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12" name="TextBox 11">
            <a:extLst>
              <a:ext uri="{FF2B5EF4-FFF2-40B4-BE49-F238E27FC236}">
                <a16:creationId xmlns:a16="http://schemas.microsoft.com/office/drawing/2014/main" id="{30E68FAD-3FC9-BFD7-B58F-912C4390FA62}"/>
              </a:ext>
            </a:extLst>
          </p:cNvPr>
          <p:cNvSpPr txBox="1"/>
          <p:nvPr/>
        </p:nvSpPr>
        <p:spPr>
          <a:xfrm>
            <a:off x="428433" y="5825057"/>
            <a:ext cx="11323349" cy="400110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 w="38100">
            <a:solidFill>
              <a:schemeClr val="accent1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schemeClr val="accent1">
                    <a:lumMod val="75000"/>
                  </a:schemeClr>
                </a:solidFill>
              </a:rPr>
              <a:t>Построенная конечно-элементная модель склона без и с элементами инженерной защиты</a:t>
            </a: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EA243ABE-192D-C014-B39B-A4B42E1D474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9825" t="-1" r="15476" b="1273"/>
          <a:stretch/>
        </p:blipFill>
        <p:spPr bwMode="auto">
          <a:xfrm>
            <a:off x="6090108" y="1203309"/>
            <a:ext cx="6048103" cy="4484570"/>
          </a:xfrm>
          <a:prstGeom prst="rect">
            <a:avLst/>
          </a:prstGeom>
          <a:ln w="9525">
            <a:solidFill>
              <a:schemeClr val="tx1"/>
            </a:solidFill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94410458-791A-B596-A5C8-7321D10D44B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788" y="1203307"/>
            <a:ext cx="5769497" cy="4499149"/>
          </a:xfrm>
          <a:prstGeom prst="rect">
            <a:avLst/>
          </a:prstGeom>
          <a:ln w="9525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151580560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Номер слайда 8">
            <a:extLst>
              <a:ext uri="{FF2B5EF4-FFF2-40B4-BE49-F238E27FC236}">
                <a16:creationId xmlns:a16="http://schemas.microsoft.com/office/drawing/2014/main" id="{99630823-7E98-678F-7E96-76006829A1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763632" y="6433751"/>
            <a:ext cx="416585" cy="420420"/>
          </a:xfrm>
          <a:solidFill>
            <a:schemeClr val="accent1">
              <a:lumMod val="40000"/>
              <a:lumOff val="60000"/>
              <a:alpha val="75000"/>
            </a:schemeClr>
          </a:solidFill>
          <a:ln w="19050">
            <a:solidFill>
              <a:schemeClr val="accent1"/>
            </a:solidFill>
          </a:ln>
        </p:spPr>
        <p:txBody>
          <a:bodyPr/>
          <a:lstStyle/>
          <a:p>
            <a:pPr algn="ctr"/>
            <a:fld id="{9C425345-BD7B-47BC-8C47-146907F47F6F}" type="slidenum">
              <a:rPr lang="ru-RU" sz="1400" b="1" smtClean="0">
                <a:solidFill>
                  <a:schemeClr val="accent1">
                    <a:lumMod val="50000"/>
                  </a:schemeClr>
                </a:solidFill>
              </a:rPr>
              <a:pPr algn="ctr"/>
              <a:t>20</a:t>
            </a:fld>
            <a:endParaRPr lang="ru-RU" sz="14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985BCAF-456A-91BB-0F4F-A972B426AB3D}"/>
              </a:ext>
            </a:extLst>
          </p:cNvPr>
          <p:cNvSpPr txBox="1"/>
          <p:nvPr/>
        </p:nvSpPr>
        <p:spPr>
          <a:xfrm>
            <a:off x="436184" y="1891"/>
            <a:ext cx="943274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>
                <a:solidFill>
                  <a:schemeClr val="accent1">
                    <a:lumMod val="75000"/>
                  </a:schemeClr>
                </a:solidFill>
              </a:rPr>
              <a:t>Расчет устойчивости склона</a:t>
            </a:r>
            <a:br>
              <a:rPr lang="en-US" sz="2400" b="1" dirty="0">
                <a:solidFill>
                  <a:schemeClr val="accent1">
                    <a:lumMod val="75000"/>
                  </a:schemeClr>
                </a:solidFill>
              </a:rPr>
            </a:br>
            <a:r>
              <a:rPr lang="ru-RU" sz="2400" b="1" dirty="0">
                <a:solidFill>
                  <a:schemeClr val="accent1">
                    <a:lumMod val="75000"/>
                  </a:schemeClr>
                </a:solidFill>
              </a:rPr>
              <a:t>Нижегородского Кремля</a:t>
            </a:r>
          </a:p>
        </p:txBody>
      </p:sp>
      <p:cxnSp>
        <p:nvCxnSpPr>
          <p:cNvPr id="4" name="Прямое соединение 11">
            <a:extLst>
              <a:ext uri="{FF2B5EF4-FFF2-40B4-BE49-F238E27FC236}">
                <a16:creationId xmlns:a16="http://schemas.microsoft.com/office/drawing/2014/main" id="{13B8446C-937D-C6E9-220E-C49554C8A368}"/>
              </a:ext>
            </a:extLst>
          </p:cNvPr>
          <p:cNvCxnSpPr>
            <a:cxnSpLocks/>
          </p:cNvCxnSpPr>
          <p:nvPr/>
        </p:nvCxnSpPr>
        <p:spPr>
          <a:xfrm>
            <a:off x="0" y="832888"/>
            <a:ext cx="9225081" cy="0"/>
          </a:xfrm>
          <a:prstGeom prst="line">
            <a:avLst/>
          </a:prstGeom>
          <a:ln w="38100">
            <a:solidFill>
              <a:srgbClr val="00B050"/>
            </a:solidFill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12" name="TextBox 11">
            <a:extLst>
              <a:ext uri="{FF2B5EF4-FFF2-40B4-BE49-F238E27FC236}">
                <a16:creationId xmlns:a16="http://schemas.microsoft.com/office/drawing/2014/main" id="{30E68FAD-3FC9-BFD7-B58F-912C4390FA62}"/>
              </a:ext>
            </a:extLst>
          </p:cNvPr>
          <p:cNvSpPr txBox="1"/>
          <p:nvPr/>
        </p:nvSpPr>
        <p:spPr>
          <a:xfrm>
            <a:off x="7132285" y="3819406"/>
            <a:ext cx="4542496" cy="707886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 w="38100">
            <a:solidFill>
              <a:schemeClr val="accent1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2000" dirty="0">
                <a:solidFill>
                  <a:schemeClr val="accent1">
                    <a:lumMod val="75000"/>
                  </a:schemeClr>
                </a:solidFill>
              </a:rPr>
              <a:t>Коэффициент устойчивости склона</a:t>
            </a:r>
            <a:br>
              <a:rPr lang="ru-RU" sz="2000" dirty="0">
                <a:solidFill>
                  <a:schemeClr val="accent1">
                    <a:lumMod val="75000"/>
                  </a:schemeClr>
                </a:solidFill>
              </a:rPr>
            </a:br>
            <a:r>
              <a:rPr lang="ru-RU" sz="2000" dirty="0">
                <a:solidFill>
                  <a:schemeClr val="accent1">
                    <a:lumMod val="75000"/>
                  </a:schemeClr>
                </a:solidFill>
              </a:rPr>
              <a:t>в обводненном состоянии – </a:t>
            </a:r>
            <a:r>
              <a:rPr lang="ru-RU" sz="2000" b="1" dirty="0">
                <a:solidFill>
                  <a:schemeClr val="accent1">
                    <a:lumMod val="75000"/>
                  </a:schemeClr>
                </a:solidFill>
              </a:rPr>
              <a:t>1,284 </a:t>
            </a:r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82365A2D-8F2C-258D-B8A3-FF12C1C138E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5838" y="1449703"/>
            <a:ext cx="6061013" cy="4411980"/>
          </a:xfrm>
          <a:prstGeom prst="rect">
            <a:avLst/>
          </a:prstGeom>
          <a:ln w="9525">
            <a:solidFill>
              <a:schemeClr val="tx1"/>
            </a:solidFill>
          </a:ln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FF94A63E-BA2B-B0DE-86B3-E34E09DCA76C}"/>
              </a:ext>
            </a:extLst>
          </p:cNvPr>
          <p:cNvSpPr txBox="1"/>
          <p:nvPr/>
        </p:nvSpPr>
        <p:spPr>
          <a:xfrm>
            <a:off x="7132285" y="1795868"/>
            <a:ext cx="4542496" cy="1631216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 w="38100">
            <a:solidFill>
              <a:schemeClr val="accent1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schemeClr val="accent1">
                    <a:lumMod val="75000"/>
                  </a:schemeClr>
                </a:solidFill>
              </a:rPr>
              <a:t>При проектировании Фуникулера </a:t>
            </a:r>
            <a:r>
              <a:rPr lang="ru-RU" sz="2000" dirty="0">
                <a:solidFill>
                  <a:schemeClr val="accent1">
                    <a:lumMod val="75000"/>
                  </a:schemeClr>
                </a:solidFill>
              </a:rPr>
              <a:t>наименьший коэффициент устойчивости склона получен</a:t>
            </a:r>
            <a:br>
              <a:rPr lang="ru-RU" sz="2000" dirty="0">
                <a:solidFill>
                  <a:schemeClr val="accent1">
                    <a:lumMod val="75000"/>
                  </a:schemeClr>
                </a:solidFill>
              </a:rPr>
            </a:br>
            <a:r>
              <a:rPr lang="ru-RU" sz="2000" dirty="0">
                <a:solidFill>
                  <a:schemeClr val="accent1">
                    <a:lumMod val="75000"/>
                  </a:schemeClr>
                </a:solidFill>
              </a:rPr>
              <a:t>на участке, где произошел </a:t>
            </a:r>
            <a:r>
              <a:rPr lang="ru-RU" sz="2000" b="1" dirty="0">
                <a:solidFill>
                  <a:schemeClr val="accent1">
                    <a:lumMod val="75000"/>
                  </a:schemeClr>
                </a:solidFill>
              </a:rPr>
              <a:t>оползень</a:t>
            </a:r>
            <a:br>
              <a:rPr lang="ru-RU" sz="2000" b="1" dirty="0">
                <a:solidFill>
                  <a:schemeClr val="accent1">
                    <a:lumMod val="75000"/>
                  </a:schemeClr>
                </a:solidFill>
              </a:rPr>
            </a:br>
            <a:r>
              <a:rPr lang="ru-RU" sz="2000" b="1" dirty="0">
                <a:solidFill>
                  <a:schemeClr val="accent1">
                    <a:lumMod val="75000"/>
                  </a:schemeClr>
                </a:solidFill>
              </a:rPr>
              <a:t>в марте 2023 года</a:t>
            </a:r>
            <a:endParaRPr lang="ru-RU" sz="20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2D3BD605-2969-0F1F-30FB-7217C09EB959}"/>
              </a:ext>
            </a:extLst>
          </p:cNvPr>
          <p:cNvSpPr txBox="1"/>
          <p:nvPr/>
        </p:nvSpPr>
        <p:spPr>
          <a:xfrm>
            <a:off x="7132285" y="4919614"/>
            <a:ext cx="4542496" cy="707886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 w="38100">
            <a:solidFill>
              <a:schemeClr val="accent1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2000" dirty="0">
                <a:solidFill>
                  <a:schemeClr val="accent1">
                    <a:lumMod val="75000"/>
                  </a:schemeClr>
                </a:solidFill>
              </a:rPr>
              <a:t>Однако данное значение</a:t>
            </a:r>
            <a:br>
              <a:rPr lang="ru-RU" sz="2000" dirty="0">
                <a:solidFill>
                  <a:schemeClr val="accent1">
                    <a:lumMod val="75000"/>
                  </a:schemeClr>
                </a:solidFill>
              </a:rPr>
            </a:br>
            <a:r>
              <a:rPr lang="ru-RU" sz="2000" dirty="0">
                <a:solidFill>
                  <a:schemeClr val="accent1">
                    <a:lumMod val="75000"/>
                  </a:schemeClr>
                </a:solidFill>
              </a:rPr>
              <a:t>существенно </a:t>
            </a:r>
            <a:r>
              <a:rPr lang="ru-RU" sz="2000" b="1" dirty="0">
                <a:solidFill>
                  <a:schemeClr val="accent1">
                    <a:lumMod val="75000"/>
                  </a:schemeClr>
                </a:solidFill>
              </a:rPr>
              <a:t>выше нормативного</a:t>
            </a:r>
          </a:p>
        </p:txBody>
      </p:sp>
    </p:spTree>
    <p:extLst>
      <p:ext uri="{BB962C8B-B14F-4D97-AF65-F5344CB8AC3E}">
        <p14:creationId xmlns:p14="http://schemas.microsoft.com/office/powerpoint/2010/main" val="258048162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Номер слайда 8">
            <a:extLst>
              <a:ext uri="{FF2B5EF4-FFF2-40B4-BE49-F238E27FC236}">
                <a16:creationId xmlns:a16="http://schemas.microsoft.com/office/drawing/2014/main" id="{99630823-7E98-678F-7E96-76006829A1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763632" y="6433751"/>
            <a:ext cx="416585" cy="420420"/>
          </a:xfrm>
          <a:solidFill>
            <a:schemeClr val="accent1">
              <a:lumMod val="40000"/>
              <a:lumOff val="60000"/>
              <a:alpha val="75000"/>
            </a:schemeClr>
          </a:solidFill>
          <a:ln w="19050">
            <a:solidFill>
              <a:schemeClr val="accent1"/>
            </a:solidFill>
          </a:ln>
        </p:spPr>
        <p:txBody>
          <a:bodyPr/>
          <a:lstStyle/>
          <a:p>
            <a:pPr algn="ctr"/>
            <a:fld id="{9C425345-BD7B-47BC-8C47-146907F47F6F}" type="slidenum">
              <a:rPr lang="ru-RU" sz="1400" b="1" smtClean="0">
                <a:solidFill>
                  <a:schemeClr val="accent1">
                    <a:lumMod val="50000"/>
                  </a:schemeClr>
                </a:solidFill>
              </a:rPr>
              <a:pPr algn="ctr"/>
              <a:t>21</a:t>
            </a:fld>
            <a:endParaRPr lang="ru-RU" sz="14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985BCAF-456A-91BB-0F4F-A972B426AB3D}"/>
              </a:ext>
            </a:extLst>
          </p:cNvPr>
          <p:cNvSpPr txBox="1"/>
          <p:nvPr/>
        </p:nvSpPr>
        <p:spPr>
          <a:xfrm>
            <a:off x="436184" y="1891"/>
            <a:ext cx="943274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>
                <a:solidFill>
                  <a:schemeClr val="accent1">
                    <a:lumMod val="75000"/>
                  </a:schemeClr>
                </a:solidFill>
              </a:rPr>
              <a:t>Расчет устойчивости склона</a:t>
            </a:r>
            <a:br>
              <a:rPr lang="en-US" sz="2400" b="1" dirty="0">
                <a:solidFill>
                  <a:schemeClr val="accent1">
                    <a:lumMod val="75000"/>
                  </a:schemeClr>
                </a:solidFill>
              </a:rPr>
            </a:br>
            <a:r>
              <a:rPr lang="ru-RU" sz="2400" b="1" dirty="0">
                <a:solidFill>
                  <a:schemeClr val="accent1">
                    <a:lumMod val="75000"/>
                  </a:schemeClr>
                </a:solidFill>
              </a:rPr>
              <a:t>Нижегородского Кремля</a:t>
            </a:r>
          </a:p>
        </p:txBody>
      </p:sp>
      <p:cxnSp>
        <p:nvCxnSpPr>
          <p:cNvPr id="4" name="Прямое соединение 11">
            <a:extLst>
              <a:ext uri="{FF2B5EF4-FFF2-40B4-BE49-F238E27FC236}">
                <a16:creationId xmlns:a16="http://schemas.microsoft.com/office/drawing/2014/main" id="{13B8446C-937D-C6E9-220E-C49554C8A368}"/>
              </a:ext>
            </a:extLst>
          </p:cNvPr>
          <p:cNvCxnSpPr>
            <a:cxnSpLocks/>
          </p:cNvCxnSpPr>
          <p:nvPr/>
        </p:nvCxnSpPr>
        <p:spPr>
          <a:xfrm>
            <a:off x="0" y="832888"/>
            <a:ext cx="9225081" cy="0"/>
          </a:xfrm>
          <a:prstGeom prst="line">
            <a:avLst/>
          </a:prstGeom>
          <a:ln w="38100">
            <a:solidFill>
              <a:srgbClr val="00B050"/>
            </a:solidFill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12" name="TextBox 11">
            <a:extLst>
              <a:ext uri="{FF2B5EF4-FFF2-40B4-BE49-F238E27FC236}">
                <a16:creationId xmlns:a16="http://schemas.microsoft.com/office/drawing/2014/main" id="{30E68FAD-3FC9-BFD7-B58F-912C4390FA62}"/>
              </a:ext>
            </a:extLst>
          </p:cNvPr>
          <p:cNvSpPr txBox="1"/>
          <p:nvPr/>
        </p:nvSpPr>
        <p:spPr>
          <a:xfrm>
            <a:off x="1599572" y="1032692"/>
            <a:ext cx="8992855" cy="461665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 w="38100">
            <a:solidFill>
              <a:schemeClr val="accent1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>
                <a:solidFill>
                  <a:schemeClr val="accent1">
                    <a:lumMod val="75000"/>
                  </a:schemeClr>
                </a:solidFill>
              </a:rPr>
              <a:t>Физико-механические характеристики участка строительства</a:t>
            </a:r>
          </a:p>
        </p:txBody>
      </p:sp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A1B66123-1395-0F32-177A-83DC0998B56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93680" y="1575895"/>
            <a:ext cx="8992855" cy="50680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301817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Номер слайда 8">
            <a:extLst>
              <a:ext uri="{FF2B5EF4-FFF2-40B4-BE49-F238E27FC236}">
                <a16:creationId xmlns:a16="http://schemas.microsoft.com/office/drawing/2014/main" id="{99630823-7E98-678F-7E96-76006829A1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763632" y="6433751"/>
            <a:ext cx="416585" cy="420420"/>
          </a:xfrm>
          <a:solidFill>
            <a:schemeClr val="accent1">
              <a:lumMod val="40000"/>
              <a:lumOff val="60000"/>
              <a:alpha val="75000"/>
            </a:schemeClr>
          </a:solidFill>
          <a:ln w="19050">
            <a:solidFill>
              <a:schemeClr val="accent1"/>
            </a:solidFill>
          </a:ln>
        </p:spPr>
        <p:txBody>
          <a:bodyPr/>
          <a:lstStyle/>
          <a:p>
            <a:pPr algn="ctr"/>
            <a:fld id="{9C425345-BD7B-47BC-8C47-146907F47F6F}" type="slidenum">
              <a:rPr lang="ru-RU" sz="1400" b="1" smtClean="0">
                <a:solidFill>
                  <a:schemeClr val="accent1">
                    <a:lumMod val="50000"/>
                  </a:schemeClr>
                </a:solidFill>
              </a:rPr>
              <a:pPr algn="ctr"/>
              <a:t>22</a:t>
            </a:fld>
            <a:endParaRPr lang="ru-RU" sz="14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985BCAF-456A-91BB-0F4F-A972B426AB3D}"/>
              </a:ext>
            </a:extLst>
          </p:cNvPr>
          <p:cNvSpPr txBox="1"/>
          <p:nvPr/>
        </p:nvSpPr>
        <p:spPr>
          <a:xfrm>
            <a:off x="436184" y="1891"/>
            <a:ext cx="943274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>
                <a:solidFill>
                  <a:schemeClr val="accent1">
                    <a:lumMod val="75000"/>
                  </a:schemeClr>
                </a:solidFill>
              </a:rPr>
              <a:t>Расчет устойчивости склона</a:t>
            </a:r>
            <a:br>
              <a:rPr lang="en-US" sz="2400" b="1" dirty="0">
                <a:solidFill>
                  <a:schemeClr val="accent1">
                    <a:lumMod val="75000"/>
                  </a:schemeClr>
                </a:solidFill>
              </a:rPr>
            </a:br>
            <a:r>
              <a:rPr lang="ru-RU" sz="2400" b="1" dirty="0">
                <a:solidFill>
                  <a:schemeClr val="accent1">
                    <a:lumMod val="75000"/>
                  </a:schemeClr>
                </a:solidFill>
              </a:rPr>
              <a:t>Нижегородского Кремля</a:t>
            </a:r>
          </a:p>
        </p:txBody>
      </p:sp>
      <p:cxnSp>
        <p:nvCxnSpPr>
          <p:cNvPr id="4" name="Прямое соединение 11">
            <a:extLst>
              <a:ext uri="{FF2B5EF4-FFF2-40B4-BE49-F238E27FC236}">
                <a16:creationId xmlns:a16="http://schemas.microsoft.com/office/drawing/2014/main" id="{13B8446C-937D-C6E9-220E-C49554C8A368}"/>
              </a:ext>
            </a:extLst>
          </p:cNvPr>
          <p:cNvCxnSpPr>
            <a:cxnSpLocks/>
          </p:cNvCxnSpPr>
          <p:nvPr/>
        </p:nvCxnSpPr>
        <p:spPr>
          <a:xfrm>
            <a:off x="0" y="832888"/>
            <a:ext cx="9225081" cy="0"/>
          </a:xfrm>
          <a:prstGeom prst="line">
            <a:avLst/>
          </a:prstGeom>
          <a:ln w="38100">
            <a:solidFill>
              <a:srgbClr val="00B050"/>
            </a:solidFill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12" name="TextBox 11">
            <a:extLst>
              <a:ext uri="{FF2B5EF4-FFF2-40B4-BE49-F238E27FC236}">
                <a16:creationId xmlns:a16="http://schemas.microsoft.com/office/drawing/2014/main" id="{30E68FAD-3FC9-BFD7-B58F-912C4390FA62}"/>
              </a:ext>
            </a:extLst>
          </p:cNvPr>
          <p:cNvSpPr txBox="1"/>
          <p:nvPr/>
        </p:nvSpPr>
        <p:spPr>
          <a:xfrm>
            <a:off x="1021000" y="5140079"/>
            <a:ext cx="3987605" cy="707886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 w="38100">
            <a:solidFill>
              <a:schemeClr val="accent1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2000" dirty="0">
                <a:solidFill>
                  <a:schemeClr val="accent1">
                    <a:lumMod val="75000"/>
                  </a:schemeClr>
                </a:solidFill>
              </a:rPr>
              <a:t>Коэффициент устойчивости склона в обводненном состоянии – 0,81</a:t>
            </a: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F006235C-0517-B3F0-5448-2C869E2DF91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22311"/>
          <a:stretch/>
        </p:blipFill>
        <p:spPr>
          <a:xfrm>
            <a:off x="5626444" y="1760566"/>
            <a:ext cx="5618205" cy="3223368"/>
          </a:xfrm>
          <a:prstGeom prst="rect">
            <a:avLst/>
          </a:prstGeom>
          <a:ln w="9525">
            <a:solidFill>
              <a:schemeClr val="tx1"/>
            </a:solidFill>
          </a:ln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D3C06031-D40B-E461-2DB4-5F543C23302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1000" y="1760566"/>
            <a:ext cx="3987605" cy="3223366"/>
          </a:xfrm>
          <a:prstGeom prst="rect">
            <a:avLst/>
          </a:prstGeom>
          <a:ln w="9525">
            <a:solidFill>
              <a:schemeClr val="tx1"/>
            </a:solidFill>
          </a:ln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30E68FAD-3FC9-BFD7-B58F-912C4390FA62}"/>
              </a:ext>
            </a:extLst>
          </p:cNvPr>
          <p:cNvSpPr txBox="1"/>
          <p:nvPr/>
        </p:nvSpPr>
        <p:spPr>
          <a:xfrm>
            <a:off x="1021000" y="1204309"/>
            <a:ext cx="10223649" cy="400110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 w="38100">
            <a:solidFill>
              <a:schemeClr val="accent1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schemeClr val="accent1">
                    <a:lumMod val="75000"/>
                  </a:schemeClr>
                </a:solidFill>
              </a:rPr>
              <a:t>Расчеты склона в объемной и плоской постановках с целью определения причин оползня</a:t>
            </a:r>
            <a:endParaRPr lang="ru-RU" sz="20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C50B5E8D-A3F1-7399-7DF5-6F727CE7931F}"/>
              </a:ext>
            </a:extLst>
          </p:cNvPr>
          <p:cNvSpPr txBox="1"/>
          <p:nvPr/>
        </p:nvSpPr>
        <p:spPr>
          <a:xfrm>
            <a:off x="5626444" y="5140079"/>
            <a:ext cx="5618205" cy="707886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 w="38100">
            <a:solidFill>
              <a:schemeClr val="accent1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2000" dirty="0">
                <a:solidFill>
                  <a:schemeClr val="accent1">
                    <a:lumMod val="75000"/>
                  </a:schemeClr>
                </a:solidFill>
              </a:rPr>
              <a:t>Коэффициент устойчивости склона в обводненном состоянии – 0,805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E1669411-0DD3-8BA6-272D-A85DB99432BF}"/>
              </a:ext>
            </a:extLst>
          </p:cNvPr>
          <p:cNvSpPr txBox="1"/>
          <p:nvPr/>
        </p:nvSpPr>
        <p:spPr>
          <a:xfrm>
            <a:off x="1892929" y="6004110"/>
            <a:ext cx="8394357" cy="400110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 w="38100">
            <a:solidFill>
              <a:schemeClr val="accent1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schemeClr val="accent1">
                    <a:lumMod val="75000"/>
                  </a:schemeClr>
                </a:solidFill>
              </a:rPr>
              <a:t>* - </a:t>
            </a:r>
            <a:r>
              <a:rPr lang="ru-RU" sz="2000" dirty="0">
                <a:solidFill>
                  <a:schemeClr val="accent1">
                    <a:lumMod val="75000"/>
                  </a:schemeClr>
                </a:solidFill>
              </a:rPr>
              <a:t>расчеты выполнены с учетом максимально неблагоприятных факторов</a:t>
            </a:r>
          </a:p>
        </p:txBody>
      </p:sp>
    </p:spTree>
    <p:extLst>
      <p:ext uri="{BB962C8B-B14F-4D97-AF65-F5344CB8AC3E}">
        <p14:creationId xmlns:p14="http://schemas.microsoft.com/office/powerpoint/2010/main" val="173726469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Номер слайда 8">
            <a:extLst>
              <a:ext uri="{FF2B5EF4-FFF2-40B4-BE49-F238E27FC236}">
                <a16:creationId xmlns:a16="http://schemas.microsoft.com/office/drawing/2014/main" id="{99630823-7E98-678F-7E96-76006829A1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763632" y="6433751"/>
            <a:ext cx="416585" cy="420420"/>
          </a:xfrm>
          <a:solidFill>
            <a:schemeClr val="accent1">
              <a:lumMod val="40000"/>
              <a:lumOff val="60000"/>
              <a:alpha val="75000"/>
            </a:schemeClr>
          </a:solidFill>
          <a:ln w="19050">
            <a:solidFill>
              <a:schemeClr val="accent1"/>
            </a:solidFill>
          </a:ln>
        </p:spPr>
        <p:txBody>
          <a:bodyPr/>
          <a:lstStyle/>
          <a:p>
            <a:pPr algn="ctr"/>
            <a:fld id="{9C425345-BD7B-47BC-8C47-146907F47F6F}" type="slidenum">
              <a:rPr lang="ru-RU" sz="1400" b="1" smtClean="0">
                <a:solidFill>
                  <a:schemeClr val="accent1">
                    <a:lumMod val="50000"/>
                  </a:schemeClr>
                </a:solidFill>
              </a:rPr>
              <a:pPr algn="ctr"/>
              <a:t>23</a:t>
            </a:fld>
            <a:endParaRPr lang="ru-RU" sz="14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985BCAF-456A-91BB-0F4F-A972B426AB3D}"/>
              </a:ext>
            </a:extLst>
          </p:cNvPr>
          <p:cNvSpPr txBox="1"/>
          <p:nvPr/>
        </p:nvSpPr>
        <p:spPr>
          <a:xfrm>
            <a:off x="436184" y="1891"/>
            <a:ext cx="943274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>
                <a:solidFill>
                  <a:schemeClr val="accent1">
                    <a:lumMod val="75000"/>
                  </a:schemeClr>
                </a:solidFill>
              </a:rPr>
              <a:t>Проектирование аварийных мероприятий по локализации оползня</a:t>
            </a:r>
            <a:br>
              <a:rPr lang="ru-RU" sz="2400" b="1" dirty="0">
                <a:solidFill>
                  <a:schemeClr val="accent1">
                    <a:lumMod val="75000"/>
                  </a:schemeClr>
                </a:solidFill>
              </a:rPr>
            </a:br>
            <a:r>
              <a:rPr lang="ru-RU" sz="2400" b="1" dirty="0">
                <a:solidFill>
                  <a:schemeClr val="accent1">
                    <a:lumMod val="75000"/>
                  </a:schemeClr>
                </a:solidFill>
              </a:rPr>
              <a:t>на прилегающей территории к строительной площадке Фуникулера</a:t>
            </a:r>
          </a:p>
        </p:txBody>
      </p:sp>
      <p:cxnSp>
        <p:nvCxnSpPr>
          <p:cNvPr id="4" name="Прямое соединение 11">
            <a:extLst>
              <a:ext uri="{FF2B5EF4-FFF2-40B4-BE49-F238E27FC236}">
                <a16:creationId xmlns:a16="http://schemas.microsoft.com/office/drawing/2014/main" id="{13B8446C-937D-C6E9-220E-C49554C8A368}"/>
              </a:ext>
            </a:extLst>
          </p:cNvPr>
          <p:cNvCxnSpPr>
            <a:cxnSpLocks/>
          </p:cNvCxnSpPr>
          <p:nvPr/>
        </p:nvCxnSpPr>
        <p:spPr>
          <a:xfrm>
            <a:off x="0" y="832888"/>
            <a:ext cx="9225081" cy="0"/>
          </a:xfrm>
          <a:prstGeom prst="line">
            <a:avLst/>
          </a:prstGeom>
          <a:ln w="38100">
            <a:solidFill>
              <a:srgbClr val="00B050"/>
            </a:solidFill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12" name="TextBox 11">
            <a:extLst>
              <a:ext uri="{FF2B5EF4-FFF2-40B4-BE49-F238E27FC236}">
                <a16:creationId xmlns:a16="http://schemas.microsoft.com/office/drawing/2014/main" id="{30E68FAD-3FC9-BFD7-B58F-912C4390FA62}"/>
              </a:ext>
            </a:extLst>
          </p:cNvPr>
          <p:cNvSpPr txBox="1"/>
          <p:nvPr/>
        </p:nvSpPr>
        <p:spPr>
          <a:xfrm>
            <a:off x="1127347" y="4659138"/>
            <a:ext cx="4828609" cy="707886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 w="38100">
            <a:solidFill>
              <a:schemeClr val="accent1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2000" dirty="0">
                <a:solidFill>
                  <a:schemeClr val="accent1">
                    <a:lumMod val="75000"/>
                  </a:schemeClr>
                </a:solidFill>
              </a:rPr>
              <a:t>Коэффициент устойчивости склона</a:t>
            </a:r>
            <a:br>
              <a:rPr lang="ru-RU" sz="2000" dirty="0">
                <a:solidFill>
                  <a:schemeClr val="accent1">
                    <a:lumMod val="75000"/>
                  </a:schemeClr>
                </a:solidFill>
              </a:rPr>
            </a:br>
            <a:r>
              <a:rPr lang="ru-RU" sz="2000" dirty="0">
                <a:solidFill>
                  <a:schemeClr val="accent1">
                    <a:lumMod val="75000"/>
                  </a:schemeClr>
                </a:solidFill>
              </a:rPr>
              <a:t>в природном состоянии </a:t>
            </a:r>
            <a:r>
              <a:rPr lang="ru-RU" sz="2000" b="1" dirty="0">
                <a:solidFill>
                  <a:schemeClr val="accent1">
                    <a:lumMod val="75000"/>
                  </a:schemeClr>
                </a:solidFill>
              </a:rPr>
              <a:t>– 1,338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30E68FAD-3FC9-BFD7-B58F-912C4390FA62}"/>
              </a:ext>
            </a:extLst>
          </p:cNvPr>
          <p:cNvSpPr txBox="1"/>
          <p:nvPr/>
        </p:nvSpPr>
        <p:spPr>
          <a:xfrm>
            <a:off x="1021000" y="1204309"/>
            <a:ext cx="10223649" cy="400110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 w="38100">
            <a:solidFill>
              <a:schemeClr val="accent1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schemeClr val="accent1">
                    <a:lumMod val="75000"/>
                  </a:schemeClr>
                </a:solidFill>
              </a:rPr>
              <a:t>Результаты расчетов устойчивости с учетом мероприятий инженерной защиты</a:t>
            </a:r>
            <a:endParaRPr lang="ru-RU" sz="20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C50B5E8D-A3F1-7399-7DF5-6F727CE7931F}"/>
              </a:ext>
            </a:extLst>
          </p:cNvPr>
          <p:cNvSpPr txBox="1"/>
          <p:nvPr/>
        </p:nvSpPr>
        <p:spPr>
          <a:xfrm>
            <a:off x="6309691" y="4659138"/>
            <a:ext cx="4828609" cy="707886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 w="38100">
            <a:solidFill>
              <a:schemeClr val="accent1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2000" dirty="0">
                <a:solidFill>
                  <a:schemeClr val="accent1">
                    <a:lumMod val="75000"/>
                  </a:schemeClr>
                </a:solidFill>
              </a:rPr>
              <a:t>Коэффициент устойчивости склона</a:t>
            </a:r>
            <a:br>
              <a:rPr lang="ru-RU" sz="2000" dirty="0">
                <a:solidFill>
                  <a:schemeClr val="accent1">
                    <a:lumMod val="75000"/>
                  </a:schemeClr>
                </a:solidFill>
              </a:rPr>
            </a:br>
            <a:r>
              <a:rPr lang="ru-RU" sz="2000" dirty="0">
                <a:solidFill>
                  <a:schemeClr val="accent1">
                    <a:lumMod val="75000"/>
                  </a:schemeClr>
                </a:solidFill>
              </a:rPr>
              <a:t>в обводненном состоянии </a:t>
            </a:r>
            <a:r>
              <a:rPr lang="ru-RU" sz="2000" b="1" dirty="0">
                <a:solidFill>
                  <a:schemeClr val="accent1">
                    <a:lumMod val="75000"/>
                  </a:schemeClr>
                </a:solidFill>
              </a:rPr>
              <a:t>– 1,302</a:t>
            </a: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82FFE16F-163E-794D-DCF6-29AC3931237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969" t="4562" r="11790" b="1324"/>
          <a:stretch/>
        </p:blipFill>
        <p:spPr>
          <a:xfrm>
            <a:off x="1127347" y="2037196"/>
            <a:ext cx="4828609" cy="2409021"/>
          </a:xfrm>
          <a:prstGeom prst="rect">
            <a:avLst/>
          </a:prstGeom>
          <a:ln w="9525">
            <a:solidFill>
              <a:schemeClr val="accent1">
                <a:lumMod val="50000"/>
              </a:schemeClr>
            </a:solidFill>
          </a:ln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9BB6B6AF-BC0C-44DB-2688-BAB663B636E5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969" t="4556" r="11790" b="1460"/>
          <a:stretch/>
        </p:blipFill>
        <p:spPr>
          <a:xfrm>
            <a:off x="6309691" y="2037197"/>
            <a:ext cx="4828609" cy="2409020"/>
          </a:xfrm>
          <a:prstGeom prst="rect">
            <a:avLst/>
          </a:prstGeom>
          <a:ln w="9525">
            <a:solidFill>
              <a:schemeClr val="accent1">
                <a:lumMod val="50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316605897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Номер слайда 8">
            <a:extLst>
              <a:ext uri="{FF2B5EF4-FFF2-40B4-BE49-F238E27FC236}">
                <a16:creationId xmlns:a16="http://schemas.microsoft.com/office/drawing/2014/main" id="{99630823-7E98-678F-7E96-76006829A1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763632" y="6433751"/>
            <a:ext cx="416585" cy="420420"/>
          </a:xfrm>
          <a:solidFill>
            <a:schemeClr val="accent1">
              <a:lumMod val="40000"/>
              <a:lumOff val="60000"/>
              <a:alpha val="75000"/>
            </a:schemeClr>
          </a:solidFill>
          <a:ln w="19050">
            <a:solidFill>
              <a:schemeClr val="accent1"/>
            </a:solidFill>
          </a:ln>
        </p:spPr>
        <p:txBody>
          <a:bodyPr/>
          <a:lstStyle/>
          <a:p>
            <a:pPr algn="ctr"/>
            <a:fld id="{9C425345-BD7B-47BC-8C47-146907F47F6F}" type="slidenum">
              <a:rPr lang="ru-RU" sz="1400" b="1" smtClean="0">
                <a:solidFill>
                  <a:schemeClr val="accent1">
                    <a:lumMod val="50000"/>
                  </a:schemeClr>
                </a:solidFill>
              </a:rPr>
              <a:pPr algn="ctr"/>
              <a:t>24</a:t>
            </a:fld>
            <a:endParaRPr lang="ru-RU" sz="14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985BCAF-456A-91BB-0F4F-A972B426AB3D}"/>
              </a:ext>
            </a:extLst>
          </p:cNvPr>
          <p:cNvSpPr txBox="1"/>
          <p:nvPr/>
        </p:nvSpPr>
        <p:spPr>
          <a:xfrm>
            <a:off x="436184" y="1891"/>
            <a:ext cx="943274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>
                <a:solidFill>
                  <a:schemeClr val="accent1">
                    <a:lumMod val="75000"/>
                  </a:schemeClr>
                </a:solidFill>
              </a:rPr>
              <a:t>Поверочный расчет устойчивости склона</a:t>
            </a:r>
            <a:r>
              <a:rPr lang="en-US" sz="2400" b="1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ru-RU" sz="2400" b="1" dirty="0">
                <a:solidFill>
                  <a:schemeClr val="accent1">
                    <a:lumMod val="75000"/>
                  </a:schemeClr>
                </a:solidFill>
              </a:rPr>
              <a:t>с учетом мероприятий инженерной защиты в объемной постановке </a:t>
            </a:r>
            <a:r>
              <a:rPr lang="en-US" sz="2400" b="1" dirty="0" err="1">
                <a:solidFill>
                  <a:schemeClr val="accent1">
                    <a:lumMod val="75000"/>
                  </a:schemeClr>
                </a:solidFill>
              </a:rPr>
              <a:t>Plaxis</a:t>
            </a:r>
            <a:r>
              <a:rPr lang="en-US" sz="2400" b="1" dirty="0">
                <a:solidFill>
                  <a:schemeClr val="accent1">
                    <a:lumMod val="75000"/>
                  </a:schemeClr>
                </a:solidFill>
              </a:rPr>
              <a:t> 3D</a:t>
            </a:r>
            <a:endParaRPr lang="ru-RU" sz="24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cxnSp>
        <p:nvCxnSpPr>
          <p:cNvPr id="4" name="Прямое соединение 11">
            <a:extLst>
              <a:ext uri="{FF2B5EF4-FFF2-40B4-BE49-F238E27FC236}">
                <a16:creationId xmlns:a16="http://schemas.microsoft.com/office/drawing/2014/main" id="{13B8446C-937D-C6E9-220E-C49554C8A368}"/>
              </a:ext>
            </a:extLst>
          </p:cNvPr>
          <p:cNvCxnSpPr>
            <a:cxnSpLocks/>
          </p:cNvCxnSpPr>
          <p:nvPr/>
        </p:nvCxnSpPr>
        <p:spPr>
          <a:xfrm>
            <a:off x="0" y="832888"/>
            <a:ext cx="9225081" cy="0"/>
          </a:xfrm>
          <a:prstGeom prst="line">
            <a:avLst/>
          </a:prstGeom>
          <a:ln w="38100">
            <a:solidFill>
              <a:srgbClr val="00B050"/>
            </a:solidFill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12" name="TextBox 11">
            <a:extLst>
              <a:ext uri="{FF2B5EF4-FFF2-40B4-BE49-F238E27FC236}">
                <a16:creationId xmlns:a16="http://schemas.microsoft.com/office/drawing/2014/main" id="{30E68FAD-3FC9-BFD7-B58F-912C4390FA62}"/>
              </a:ext>
            </a:extLst>
          </p:cNvPr>
          <p:cNvSpPr txBox="1"/>
          <p:nvPr/>
        </p:nvSpPr>
        <p:spPr>
          <a:xfrm>
            <a:off x="7304449" y="2794146"/>
            <a:ext cx="4542496" cy="1200329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 w="38100">
            <a:solidFill>
              <a:schemeClr val="accent1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dirty="0">
                <a:solidFill>
                  <a:schemeClr val="accent1">
                    <a:lumMod val="75000"/>
                  </a:schemeClr>
                </a:solidFill>
              </a:rPr>
              <a:t>При выполнении поверочного расчета дополнительно были выявлены другие потенциально </a:t>
            </a:r>
            <a:r>
              <a:rPr lang="ru-RU" dirty="0" err="1">
                <a:solidFill>
                  <a:schemeClr val="accent1">
                    <a:lumMod val="75000"/>
                  </a:schemeClr>
                </a:solidFill>
              </a:rPr>
              <a:t>оползнеопасные</a:t>
            </a:r>
            <a:r>
              <a:rPr lang="ru-RU" dirty="0">
                <a:solidFill>
                  <a:schemeClr val="accent1">
                    <a:lumMod val="75000"/>
                  </a:schemeClr>
                </a:solidFill>
              </a:rPr>
              <a:t> зоны</a:t>
            </a:r>
            <a:br>
              <a:rPr lang="ru-RU" dirty="0">
                <a:solidFill>
                  <a:schemeClr val="accent1">
                    <a:lumMod val="75000"/>
                  </a:schemeClr>
                </a:solidFill>
              </a:rPr>
            </a:br>
            <a:r>
              <a:rPr lang="ru-RU" dirty="0">
                <a:solidFill>
                  <a:schemeClr val="accent1">
                    <a:lumMod val="75000"/>
                  </a:schemeClr>
                </a:solidFill>
              </a:rPr>
              <a:t>вне участка усиления</a:t>
            </a:r>
            <a:endParaRPr lang="ru-RU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FF94A63E-BA2B-B0DE-86B3-E34E09DCA76C}"/>
              </a:ext>
            </a:extLst>
          </p:cNvPr>
          <p:cNvSpPr txBox="1"/>
          <p:nvPr/>
        </p:nvSpPr>
        <p:spPr>
          <a:xfrm>
            <a:off x="7304449" y="1317506"/>
            <a:ext cx="4542496" cy="1200329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 w="38100">
            <a:solidFill>
              <a:schemeClr val="accent1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dirty="0">
                <a:solidFill>
                  <a:schemeClr val="accent1">
                    <a:lumMod val="75000"/>
                  </a:schemeClr>
                </a:solidFill>
              </a:rPr>
              <a:t>На рисунке представлены результаты расчетов устойчивости склона в обводненном состоянии</a:t>
            </a:r>
            <a:br>
              <a:rPr lang="ru-RU" dirty="0">
                <a:solidFill>
                  <a:schemeClr val="accent1">
                    <a:lumMod val="75000"/>
                  </a:schemeClr>
                </a:solidFill>
              </a:rPr>
            </a:br>
            <a:r>
              <a:rPr lang="ru-RU" dirty="0">
                <a:solidFill>
                  <a:schemeClr val="accent1">
                    <a:lumMod val="75000"/>
                  </a:schemeClr>
                </a:solidFill>
              </a:rPr>
              <a:t>с учетом мероприятий инженерной защиты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2D3BD605-2969-0F1F-30FB-7217C09EB959}"/>
              </a:ext>
            </a:extLst>
          </p:cNvPr>
          <p:cNvSpPr txBox="1"/>
          <p:nvPr/>
        </p:nvSpPr>
        <p:spPr>
          <a:xfrm>
            <a:off x="7304449" y="4270786"/>
            <a:ext cx="4542496" cy="1754326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 w="38100">
            <a:solidFill>
              <a:schemeClr val="accent1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dirty="0">
                <a:solidFill>
                  <a:schemeClr val="accent1">
                    <a:lumMod val="75000"/>
                  </a:schemeClr>
                </a:solidFill>
              </a:rPr>
              <a:t>Для полученных зон рекомендуется дополнительно выполнить проверку локальной устойчивости в плоской постановке, дабы уточнить</a:t>
            </a:r>
            <a:br>
              <a:rPr lang="ru-RU" dirty="0">
                <a:solidFill>
                  <a:schemeClr val="accent1">
                    <a:lumMod val="75000"/>
                  </a:schemeClr>
                </a:solidFill>
              </a:rPr>
            </a:br>
            <a:r>
              <a:rPr lang="ru-RU" dirty="0">
                <a:solidFill>
                  <a:schemeClr val="accent1">
                    <a:lumMod val="75000"/>
                  </a:schemeClr>
                </a:solidFill>
              </a:rPr>
              <a:t>необходимость выполнения</a:t>
            </a:r>
            <a:br>
              <a:rPr lang="ru-RU" dirty="0">
                <a:solidFill>
                  <a:schemeClr val="accent1">
                    <a:lumMod val="75000"/>
                  </a:schemeClr>
                </a:solidFill>
              </a:rPr>
            </a:br>
            <a:r>
              <a:rPr lang="ru-RU" dirty="0">
                <a:solidFill>
                  <a:schemeClr val="accent1">
                    <a:lumMod val="75000"/>
                  </a:schemeClr>
                </a:solidFill>
              </a:rPr>
              <a:t>мероприятий инженерной защиты</a:t>
            </a:r>
            <a:endParaRPr lang="ru-RU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B47B6705-68B0-4800-45C3-7B4A9D9EE9E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2815" r="594"/>
          <a:stretch/>
        </p:blipFill>
        <p:spPr bwMode="auto">
          <a:xfrm>
            <a:off x="436184" y="1317507"/>
            <a:ext cx="6622828" cy="4707605"/>
          </a:xfrm>
          <a:prstGeom prst="rect">
            <a:avLst/>
          </a:prstGeom>
          <a:ln w="9525">
            <a:solidFill>
              <a:schemeClr val="tx1"/>
            </a:solidFill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370277851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Номер слайда 8">
            <a:extLst>
              <a:ext uri="{FF2B5EF4-FFF2-40B4-BE49-F238E27FC236}">
                <a16:creationId xmlns:a16="http://schemas.microsoft.com/office/drawing/2014/main" id="{99630823-7E98-678F-7E96-76006829A1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763632" y="6433751"/>
            <a:ext cx="416585" cy="420420"/>
          </a:xfrm>
          <a:solidFill>
            <a:schemeClr val="accent1">
              <a:lumMod val="40000"/>
              <a:lumOff val="60000"/>
              <a:alpha val="75000"/>
            </a:schemeClr>
          </a:solidFill>
          <a:ln w="19050">
            <a:solidFill>
              <a:schemeClr val="accent1"/>
            </a:solidFill>
          </a:ln>
        </p:spPr>
        <p:txBody>
          <a:bodyPr/>
          <a:lstStyle/>
          <a:p>
            <a:pPr algn="ctr"/>
            <a:fld id="{9C425345-BD7B-47BC-8C47-146907F47F6F}" type="slidenum">
              <a:rPr lang="ru-RU" sz="1400" b="1" smtClean="0">
                <a:solidFill>
                  <a:schemeClr val="accent1">
                    <a:lumMod val="50000"/>
                  </a:schemeClr>
                </a:solidFill>
              </a:rPr>
              <a:pPr algn="ctr"/>
              <a:t>25</a:t>
            </a:fld>
            <a:endParaRPr lang="ru-RU" sz="14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985BCAF-456A-91BB-0F4F-A972B426AB3D}"/>
              </a:ext>
            </a:extLst>
          </p:cNvPr>
          <p:cNvSpPr txBox="1"/>
          <p:nvPr/>
        </p:nvSpPr>
        <p:spPr>
          <a:xfrm>
            <a:off x="436184" y="168519"/>
            <a:ext cx="943274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>
                <a:solidFill>
                  <a:schemeClr val="accent1">
                    <a:lumMod val="75000"/>
                  </a:schemeClr>
                </a:solidFill>
              </a:rPr>
              <a:t>Выводы</a:t>
            </a:r>
          </a:p>
        </p:txBody>
      </p:sp>
      <p:cxnSp>
        <p:nvCxnSpPr>
          <p:cNvPr id="4" name="Прямое соединение 11">
            <a:extLst>
              <a:ext uri="{FF2B5EF4-FFF2-40B4-BE49-F238E27FC236}">
                <a16:creationId xmlns:a16="http://schemas.microsoft.com/office/drawing/2014/main" id="{13B8446C-937D-C6E9-220E-C49554C8A368}"/>
              </a:ext>
            </a:extLst>
          </p:cNvPr>
          <p:cNvCxnSpPr>
            <a:cxnSpLocks/>
          </p:cNvCxnSpPr>
          <p:nvPr/>
        </p:nvCxnSpPr>
        <p:spPr>
          <a:xfrm>
            <a:off x="0" y="832888"/>
            <a:ext cx="9225081" cy="0"/>
          </a:xfrm>
          <a:prstGeom prst="line">
            <a:avLst/>
          </a:prstGeom>
          <a:ln w="38100">
            <a:solidFill>
              <a:srgbClr val="00B050"/>
            </a:solidFill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12" name="TextBox 11">
            <a:extLst>
              <a:ext uri="{FF2B5EF4-FFF2-40B4-BE49-F238E27FC236}">
                <a16:creationId xmlns:a16="http://schemas.microsoft.com/office/drawing/2014/main" id="{30E68FAD-3FC9-BFD7-B58F-912C4390FA62}"/>
              </a:ext>
            </a:extLst>
          </p:cNvPr>
          <p:cNvSpPr txBox="1"/>
          <p:nvPr/>
        </p:nvSpPr>
        <p:spPr>
          <a:xfrm>
            <a:off x="436181" y="2686801"/>
            <a:ext cx="11410761" cy="707886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 w="38100">
            <a:solidFill>
              <a:schemeClr val="accent1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just"/>
            <a:r>
              <a:rPr lang="ru-RU" sz="2000" dirty="0">
                <a:solidFill>
                  <a:schemeClr val="accent1">
                    <a:lumMod val="75000"/>
                  </a:schemeClr>
                </a:solidFill>
              </a:rPr>
              <a:t>Расчеты </a:t>
            </a:r>
            <a:r>
              <a:rPr lang="ru-RU" sz="2000" b="1" dirty="0">
                <a:solidFill>
                  <a:schemeClr val="accent1">
                    <a:lumMod val="75000"/>
                  </a:schemeClr>
                </a:solidFill>
              </a:rPr>
              <a:t>в пространственной постановке </a:t>
            </a:r>
            <a:r>
              <a:rPr lang="ru-RU" sz="2000" dirty="0">
                <a:solidFill>
                  <a:schemeClr val="accent1">
                    <a:lumMod val="75000"/>
                  </a:schemeClr>
                </a:solidFill>
              </a:rPr>
              <a:t>достоверно учитывают топографические особенности рассматриваемого участка и дают качественную оценку общей устойчивости для территории в целом.</a:t>
            </a:r>
            <a:endParaRPr lang="ru-RU" sz="20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FF94A63E-BA2B-B0DE-86B3-E34E09DCA76C}"/>
              </a:ext>
            </a:extLst>
          </p:cNvPr>
          <p:cNvSpPr txBox="1"/>
          <p:nvPr/>
        </p:nvSpPr>
        <p:spPr>
          <a:xfrm>
            <a:off x="436181" y="1298180"/>
            <a:ext cx="11410761" cy="1015663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 w="38100">
            <a:solidFill>
              <a:schemeClr val="accent1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just"/>
            <a:r>
              <a:rPr lang="ru-RU" sz="2000" b="1" dirty="0">
                <a:solidFill>
                  <a:schemeClr val="accent1">
                    <a:lumMod val="75000"/>
                  </a:schemeClr>
                </a:solidFill>
              </a:rPr>
              <a:t>Актуальным вопросом </a:t>
            </a:r>
            <a:r>
              <a:rPr lang="ru-RU" sz="2000" dirty="0">
                <a:solidFill>
                  <a:schemeClr val="accent1">
                    <a:lumMod val="75000"/>
                  </a:schemeClr>
                </a:solidFill>
              </a:rPr>
              <a:t>проектирования мероприятий по укреплению склонов является выбор постановки рассматриваемой задачи. При выполнении расчетов методом конечных элементов рекомендуется комплексно подходить к выбору постановки решаемой задачи.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CC235AF-7E42-C55F-4A8A-A7C88F469E52}"/>
              </a:ext>
            </a:extLst>
          </p:cNvPr>
          <p:cNvSpPr txBox="1"/>
          <p:nvPr/>
        </p:nvSpPr>
        <p:spPr>
          <a:xfrm>
            <a:off x="436181" y="3798423"/>
            <a:ext cx="11410761" cy="707886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 w="38100">
            <a:solidFill>
              <a:schemeClr val="accent1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just"/>
            <a:r>
              <a:rPr lang="ru-RU" sz="2000" b="1" dirty="0">
                <a:solidFill>
                  <a:schemeClr val="accent1">
                    <a:lumMod val="75000"/>
                  </a:schemeClr>
                </a:solidFill>
              </a:rPr>
              <a:t>Двумерный расчет </a:t>
            </a:r>
            <a:r>
              <a:rPr lang="ru-RU" sz="2000" dirty="0">
                <a:solidFill>
                  <a:schemeClr val="accent1">
                    <a:lumMod val="75000"/>
                  </a:schemeClr>
                </a:solidFill>
              </a:rPr>
              <a:t>менее </a:t>
            </a:r>
            <a:r>
              <a:rPr lang="ru-RU" sz="2000" dirty="0" err="1">
                <a:solidFill>
                  <a:schemeClr val="accent1">
                    <a:lumMod val="75000"/>
                  </a:schemeClr>
                </a:solidFill>
              </a:rPr>
              <a:t>ресурсозатратный</a:t>
            </a:r>
            <a:r>
              <a:rPr lang="ru-RU" sz="2000" dirty="0">
                <a:solidFill>
                  <a:schemeClr val="accent1">
                    <a:lumMod val="75000"/>
                  </a:schemeClr>
                </a:solidFill>
              </a:rPr>
              <a:t>, а результаты позволяют обеспечить некоторый запас надежности, более точно оценить локальную устойчивость участка и выполнить проектирование.</a:t>
            </a:r>
            <a:endParaRPr lang="ru-RU" sz="20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EAFEB14-0AB2-8ED9-C17F-4F2CBB2C2A5E}"/>
              </a:ext>
            </a:extLst>
          </p:cNvPr>
          <p:cNvSpPr txBox="1"/>
          <p:nvPr/>
        </p:nvSpPr>
        <p:spPr>
          <a:xfrm>
            <a:off x="436181" y="4913489"/>
            <a:ext cx="11410761" cy="707886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 w="38100">
            <a:solidFill>
              <a:schemeClr val="accent1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just"/>
            <a:r>
              <a:rPr lang="ru-RU" sz="2000" dirty="0">
                <a:solidFill>
                  <a:schemeClr val="accent1">
                    <a:lumMod val="75000"/>
                  </a:schemeClr>
                </a:solidFill>
              </a:rPr>
              <a:t>Принятые проектные решения рекомендуется проверить </a:t>
            </a:r>
            <a:r>
              <a:rPr lang="ru-RU" sz="2000" b="1" dirty="0">
                <a:solidFill>
                  <a:schemeClr val="accent1">
                    <a:lumMod val="75000"/>
                  </a:schemeClr>
                </a:solidFill>
              </a:rPr>
              <a:t>повторным расчетом в объемной постановке</a:t>
            </a:r>
            <a:r>
              <a:rPr lang="ru-RU" sz="2000" dirty="0">
                <a:solidFill>
                  <a:schemeClr val="accent1">
                    <a:lumMod val="75000"/>
                  </a:schemeClr>
                </a:solidFill>
              </a:rPr>
              <a:t>, определив их влияние на прилегающие участки.</a:t>
            </a:r>
          </a:p>
        </p:txBody>
      </p:sp>
    </p:spTree>
    <p:extLst>
      <p:ext uri="{BB962C8B-B14F-4D97-AF65-F5344CB8AC3E}">
        <p14:creationId xmlns:p14="http://schemas.microsoft.com/office/powerpoint/2010/main" val="113974909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Номер слайда 8">
            <a:extLst>
              <a:ext uri="{FF2B5EF4-FFF2-40B4-BE49-F238E27FC236}">
                <a16:creationId xmlns:a16="http://schemas.microsoft.com/office/drawing/2014/main" id="{99630823-7E98-678F-7E96-76006829A1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763632" y="6433751"/>
            <a:ext cx="416585" cy="420420"/>
          </a:xfrm>
          <a:solidFill>
            <a:schemeClr val="accent1">
              <a:lumMod val="40000"/>
              <a:lumOff val="60000"/>
              <a:alpha val="75000"/>
            </a:schemeClr>
          </a:solidFill>
          <a:ln w="19050">
            <a:solidFill>
              <a:schemeClr val="accent1"/>
            </a:solidFill>
          </a:ln>
        </p:spPr>
        <p:txBody>
          <a:bodyPr/>
          <a:lstStyle/>
          <a:p>
            <a:pPr algn="ctr"/>
            <a:fld id="{9C425345-BD7B-47BC-8C47-146907F47F6F}" type="slidenum">
              <a:rPr lang="ru-RU" sz="1400" b="1" smtClean="0">
                <a:solidFill>
                  <a:schemeClr val="accent1">
                    <a:lumMod val="50000"/>
                  </a:schemeClr>
                </a:solidFill>
              </a:rPr>
              <a:pPr algn="ctr"/>
              <a:t>26</a:t>
            </a:fld>
            <a:endParaRPr lang="ru-RU" sz="14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985BCAF-456A-91BB-0F4F-A972B426AB3D}"/>
              </a:ext>
            </a:extLst>
          </p:cNvPr>
          <p:cNvSpPr txBox="1"/>
          <p:nvPr/>
        </p:nvSpPr>
        <p:spPr>
          <a:xfrm>
            <a:off x="436184" y="168519"/>
            <a:ext cx="943274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>
                <a:solidFill>
                  <a:schemeClr val="accent1">
                    <a:lumMod val="75000"/>
                  </a:schemeClr>
                </a:solidFill>
              </a:rPr>
              <a:t>Выводы</a:t>
            </a:r>
          </a:p>
        </p:txBody>
      </p:sp>
      <p:cxnSp>
        <p:nvCxnSpPr>
          <p:cNvPr id="4" name="Прямое соединение 11">
            <a:extLst>
              <a:ext uri="{FF2B5EF4-FFF2-40B4-BE49-F238E27FC236}">
                <a16:creationId xmlns:a16="http://schemas.microsoft.com/office/drawing/2014/main" id="{13B8446C-937D-C6E9-220E-C49554C8A368}"/>
              </a:ext>
            </a:extLst>
          </p:cNvPr>
          <p:cNvCxnSpPr>
            <a:cxnSpLocks/>
          </p:cNvCxnSpPr>
          <p:nvPr/>
        </p:nvCxnSpPr>
        <p:spPr>
          <a:xfrm>
            <a:off x="0" y="832888"/>
            <a:ext cx="9225081" cy="0"/>
          </a:xfrm>
          <a:prstGeom prst="line">
            <a:avLst/>
          </a:prstGeom>
          <a:ln w="38100">
            <a:solidFill>
              <a:srgbClr val="00B050"/>
            </a:solidFill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12" name="TextBox 11">
            <a:extLst>
              <a:ext uri="{FF2B5EF4-FFF2-40B4-BE49-F238E27FC236}">
                <a16:creationId xmlns:a16="http://schemas.microsoft.com/office/drawing/2014/main" id="{30E68FAD-3FC9-BFD7-B58F-912C4390FA62}"/>
              </a:ext>
            </a:extLst>
          </p:cNvPr>
          <p:cNvSpPr txBox="1"/>
          <p:nvPr/>
        </p:nvSpPr>
        <p:spPr>
          <a:xfrm>
            <a:off x="5471886" y="2686801"/>
            <a:ext cx="6375056" cy="707886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 w="38100">
            <a:solidFill>
              <a:schemeClr val="accent1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just"/>
            <a:r>
              <a:rPr lang="ru-RU" sz="2000" dirty="0">
                <a:solidFill>
                  <a:schemeClr val="accent1">
                    <a:lumMod val="75000"/>
                  </a:schemeClr>
                </a:solidFill>
              </a:rPr>
              <a:t>- общий расчет склона в объемной постановке с целью определения потенциально </a:t>
            </a:r>
            <a:r>
              <a:rPr lang="ru-RU" sz="2000" dirty="0" err="1">
                <a:solidFill>
                  <a:schemeClr val="accent1">
                    <a:lumMod val="75000"/>
                  </a:schemeClr>
                </a:solidFill>
              </a:rPr>
              <a:t>оползнеопасных</a:t>
            </a:r>
            <a:r>
              <a:rPr lang="ru-RU" sz="2000" dirty="0">
                <a:solidFill>
                  <a:schemeClr val="accent1">
                    <a:lumMod val="75000"/>
                  </a:schemeClr>
                </a:solidFill>
              </a:rPr>
              <a:t> участков</a:t>
            </a:r>
            <a:endParaRPr lang="ru-RU" sz="20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FF94A63E-BA2B-B0DE-86B3-E34E09DCA76C}"/>
              </a:ext>
            </a:extLst>
          </p:cNvPr>
          <p:cNvSpPr txBox="1"/>
          <p:nvPr/>
        </p:nvSpPr>
        <p:spPr>
          <a:xfrm>
            <a:off x="436181" y="1298180"/>
            <a:ext cx="11410761" cy="1200329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 w="38100">
            <a:solidFill>
              <a:schemeClr val="accent1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just"/>
            <a:r>
              <a:rPr lang="ru-RU" sz="2400" dirty="0">
                <a:solidFill>
                  <a:schemeClr val="accent1">
                    <a:lumMod val="75000"/>
                  </a:schemeClr>
                </a:solidFill>
              </a:rPr>
              <a:t>Учитывая описанный опыт проектирования инженерной защиты на территории Нижегородского Кремля, </a:t>
            </a:r>
            <a:r>
              <a:rPr lang="ru-RU" sz="2400" b="1" dirty="0">
                <a:solidFill>
                  <a:schemeClr val="accent1">
                    <a:lumMod val="75000"/>
                  </a:schemeClr>
                </a:solidFill>
              </a:rPr>
              <a:t>рекомендуется выполнять оценку устойчивости в три этапа: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CC235AF-7E42-C55F-4A8A-A7C88F469E52}"/>
              </a:ext>
            </a:extLst>
          </p:cNvPr>
          <p:cNvSpPr txBox="1"/>
          <p:nvPr/>
        </p:nvSpPr>
        <p:spPr>
          <a:xfrm>
            <a:off x="5471885" y="3661645"/>
            <a:ext cx="6375056" cy="1015663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 w="38100">
            <a:solidFill>
              <a:schemeClr val="accent1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just"/>
            <a:r>
              <a:rPr lang="ru-RU" sz="2000" b="1" dirty="0">
                <a:solidFill>
                  <a:schemeClr val="accent1">
                    <a:lumMod val="75000"/>
                  </a:schemeClr>
                </a:solidFill>
              </a:rPr>
              <a:t>- </a:t>
            </a:r>
            <a:r>
              <a:rPr lang="ru-RU" sz="2000" dirty="0">
                <a:solidFill>
                  <a:schemeClr val="accent1">
                    <a:lumMod val="75000"/>
                  </a:schemeClr>
                </a:solidFill>
              </a:rPr>
              <a:t>проектирование инженерной защиты на основании выполнения расчетов в двумерной постановке на участках, определенных на первом этапе</a:t>
            </a:r>
            <a:endParaRPr lang="ru-RU" sz="20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EAFEB14-0AB2-8ED9-C17F-4F2CBB2C2A5E}"/>
              </a:ext>
            </a:extLst>
          </p:cNvPr>
          <p:cNvSpPr txBox="1"/>
          <p:nvPr/>
        </p:nvSpPr>
        <p:spPr>
          <a:xfrm>
            <a:off x="5471885" y="4913489"/>
            <a:ext cx="6375057" cy="1015663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 w="38100">
            <a:solidFill>
              <a:schemeClr val="accent1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just"/>
            <a:r>
              <a:rPr lang="ru-RU" sz="2000" dirty="0">
                <a:solidFill>
                  <a:schemeClr val="accent1">
                    <a:lumMod val="75000"/>
                  </a:schemeClr>
                </a:solidFill>
              </a:rPr>
              <a:t>– повторный расчет в объемной постановке с целью проверки принятых конструктивных решений, а также определения устойчивости соседних участков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CFEFD67-008F-941D-B930-615903BE0449}"/>
              </a:ext>
            </a:extLst>
          </p:cNvPr>
          <p:cNvSpPr txBox="1"/>
          <p:nvPr/>
        </p:nvSpPr>
        <p:spPr>
          <a:xfrm>
            <a:off x="436180" y="2809911"/>
            <a:ext cx="4455133" cy="461665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 w="38100">
            <a:solidFill>
              <a:schemeClr val="accent1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>
                <a:solidFill>
                  <a:schemeClr val="accent1">
                    <a:lumMod val="50000"/>
                  </a:schemeClr>
                </a:solidFill>
              </a:rPr>
              <a:t>Предварительный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6475483-8BCA-745A-732B-2C8EE950C55A}"/>
              </a:ext>
            </a:extLst>
          </p:cNvPr>
          <p:cNvSpPr txBox="1"/>
          <p:nvPr/>
        </p:nvSpPr>
        <p:spPr>
          <a:xfrm>
            <a:off x="436180" y="3938643"/>
            <a:ext cx="4455133" cy="461665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 w="38100">
            <a:solidFill>
              <a:schemeClr val="accent1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>
                <a:solidFill>
                  <a:schemeClr val="accent1">
                    <a:lumMod val="50000"/>
                  </a:schemeClr>
                </a:solidFill>
              </a:rPr>
              <a:t>Основной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7D9B57A-193C-8113-B949-A002CD1CDDE6}"/>
              </a:ext>
            </a:extLst>
          </p:cNvPr>
          <p:cNvSpPr txBox="1"/>
          <p:nvPr/>
        </p:nvSpPr>
        <p:spPr>
          <a:xfrm>
            <a:off x="436181" y="5190487"/>
            <a:ext cx="4455133" cy="461665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 w="38100">
            <a:solidFill>
              <a:schemeClr val="accent1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>
                <a:solidFill>
                  <a:schemeClr val="accent1">
                    <a:lumMod val="50000"/>
                  </a:schemeClr>
                </a:solidFill>
              </a:rPr>
              <a:t>Поверочный</a:t>
            </a:r>
          </a:p>
        </p:txBody>
      </p:sp>
    </p:spTree>
    <p:extLst>
      <p:ext uri="{BB962C8B-B14F-4D97-AF65-F5344CB8AC3E}">
        <p14:creationId xmlns:p14="http://schemas.microsoft.com/office/powerpoint/2010/main" val="360450222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4F7344EF-8FFA-E091-FB08-9CFCE693F52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526416" y="-71718"/>
            <a:ext cx="10291020" cy="6858000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DBCD57D3-8668-2C9B-F2B3-9D3A6F13A8F9}"/>
              </a:ext>
            </a:extLst>
          </p:cNvPr>
          <p:cNvSpPr txBox="1"/>
          <p:nvPr/>
        </p:nvSpPr>
        <p:spPr>
          <a:xfrm>
            <a:off x="9764604" y="0"/>
            <a:ext cx="2427396" cy="6801862"/>
          </a:xfrm>
          <a:prstGeom prst="rect">
            <a:avLst/>
          </a:prstGeom>
          <a:solidFill>
            <a:schemeClr val="accent5">
              <a:lumMod val="40000"/>
              <a:lumOff val="60000"/>
              <a:alpha val="75000"/>
            </a:schemeClr>
          </a:solidFill>
          <a:ln w="38100">
            <a:solidFill>
              <a:schemeClr val="accent1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altLang="en-US" sz="2400" b="1" dirty="0"/>
              <a:t>Благодарю  за внимание!</a:t>
            </a:r>
            <a:br>
              <a:rPr lang="ru-RU" altLang="en-US" sz="1900" b="1" dirty="0"/>
            </a:br>
            <a:endParaRPr lang="ru-RU" altLang="en-US" sz="1900" b="1" dirty="0"/>
          </a:p>
          <a:p>
            <a:pPr algn="ctr"/>
            <a:r>
              <a:rPr lang="ru-RU" altLang="en-US" sz="1900" b="1" dirty="0"/>
              <a:t>Харичкин А.И</a:t>
            </a:r>
            <a:endParaRPr lang="en-US" altLang="en-US" sz="1900" b="1" dirty="0"/>
          </a:p>
          <a:p>
            <a:pPr algn="ctr"/>
            <a:r>
              <a:rPr lang="ru-RU" altLang="en-US" sz="1900" b="1" dirty="0"/>
              <a:t>Лаборатория 18</a:t>
            </a:r>
            <a:br>
              <a:rPr lang="ru-RU" altLang="en-US" sz="1900" b="1" dirty="0"/>
            </a:br>
            <a:r>
              <a:rPr lang="ru-RU" altLang="en-US" sz="1900" dirty="0"/>
              <a:t>механики опасных природно-техногенных процессов и разработки методов инженерной защиты</a:t>
            </a:r>
            <a:br>
              <a:rPr lang="ru-RU" altLang="en-US" sz="1900" dirty="0"/>
            </a:br>
            <a:r>
              <a:rPr lang="ru-RU" altLang="en-US" sz="1900" dirty="0" err="1"/>
              <a:t>e-mail</a:t>
            </a:r>
            <a:r>
              <a:rPr lang="ru-RU" altLang="en-US" sz="1900" dirty="0"/>
              <a:t>:</a:t>
            </a:r>
            <a:r>
              <a:rPr lang="en-US" altLang="en-US" sz="1900" dirty="0"/>
              <a:t> </a:t>
            </a:r>
            <a:r>
              <a:rPr lang="en-US" altLang="en-US" sz="1900" dirty="0">
                <a:hlinkClick r:id="rId4"/>
              </a:rPr>
              <a:t>lab18@niiosp.ru</a:t>
            </a:r>
            <a:r>
              <a:rPr lang="ru-RU" altLang="en-US" sz="1900" dirty="0"/>
              <a:t>; </a:t>
            </a:r>
          </a:p>
          <a:p>
            <a:pPr algn="ctr"/>
            <a:r>
              <a:rPr lang="en-US" altLang="en-US" sz="1900" dirty="0"/>
              <a:t>KharichkinAI@mgsu.ru</a:t>
            </a:r>
          </a:p>
          <a:p>
            <a:pPr algn="ctr"/>
            <a:endParaRPr lang="ru-RU" altLang="en-US" sz="800" dirty="0"/>
          </a:p>
          <a:p>
            <a:pPr algn="ctr"/>
            <a:endParaRPr lang="ru-RU" altLang="en-US" sz="800" dirty="0"/>
          </a:p>
          <a:p>
            <a:pPr algn="ctr"/>
            <a:endParaRPr lang="ru-RU" altLang="en-US" sz="800" dirty="0"/>
          </a:p>
          <a:p>
            <a:pPr algn="ctr"/>
            <a:endParaRPr lang="ru-RU" altLang="en-US" sz="800" dirty="0"/>
          </a:p>
          <a:p>
            <a:pPr algn="ctr"/>
            <a:endParaRPr lang="ru-RU" altLang="en-US" sz="800" dirty="0"/>
          </a:p>
          <a:p>
            <a:pPr algn="ctr"/>
            <a:endParaRPr lang="ru-RU" altLang="en-US" sz="800" dirty="0"/>
          </a:p>
          <a:p>
            <a:pPr algn="ctr"/>
            <a:endParaRPr lang="ru-RU" altLang="en-US" sz="800" dirty="0"/>
          </a:p>
          <a:p>
            <a:pPr algn="ctr"/>
            <a:endParaRPr lang="ru-RU" altLang="en-US" sz="800" dirty="0"/>
          </a:p>
          <a:p>
            <a:pPr algn="ctr"/>
            <a:endParaRPr lang="ru-RU" altLang="en-US" sz="800" dirty="0"/>
          </a:p>
          <a:p>
            <a:pPr algn="ctr"/>
            <a:endParaRPr lang="ru-RU" altLang="en-US" sz="800" dirty="0"/>
          </a:p>
          <a:p>
            <a:pPr algn="ctr"/>
            <a:endParaRPr lang="ru-RU" altLang="en-US" sz="800" dirty="0"/>
          </a:p>
          <a:p>
            <a:pPr algn="ctr"/>
            <a:endParaRPr lang="ru-RU" altLang="en-US" sz="800" dirty="0"/>
          </a:p>
          <a:p>
            <a:pPr algn="ctr"/>
            <a:endParaRPr lang="ru-RU" altLang="en-US" sz="800" dirty="0"/>
          </a:p>
          <a:p>
            <a:pPr algn="ctr"/>
            <a:endParaRPr lang="ru-RU" altLang="en-US" sz="800" dirty="0"/>
          </a:p>
          <a:p>
            <a:pPr algn="ctr"/>
            <a:endParaRPr lang="ru-RU" altLang="en-US" sz="800" dirty="0"/>
          </a:p>
          <a:p>
            <a:pPr algn="ctr"/>
            <a:endParaRPr lang="ru-RU" altLang="en-US" sz="800" dirty="0"/>
          </a:p>
          <a:p>
            <a:pPr algn="ctr"/>
            <a:endParaRPr lang="ru-RU" altLang="en-US" sz="800" dirty="0"/>
          </a:p>
          <a:p>
            <a:pPr algn="ctr"/>
            <a:endParaRPr lang="ru-RU" altLang="en-US" sz="800" dirty="0"/>
          </a:p>
          <a:p>
            <a:pPr algn="ctr"/>
            <a:endParaRPr lang="ru-RU" altLang="en-US" sz="800" dirty="0"/>
          </a:p>
          <a:p>
            <a:pPr algn="ctr"/>
            <a:endParaRPr lang="en-US" altLang="en-US" sz="800" dirty="0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3FF4C3AD-D3B4-8941-E489-60828913C9EE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20567" t="13368" r="70695" b="41182"/>
          <a:stretch/>
        </p:blipFill>
        <p:spPr>
          <a:xfrm>
            <a:off x="10614212" y="4285129"/>
            <a:ext cx="665901" cy="672494"/>
          </a:xfrm>
          <a:prstGeom prst="rect">
            <a:avLst/>
          </a:prstGeom>
        </p:spPr>
      </p:pic>
      <p:pic>
        <p:nvPicPr>
          <p:cNvPr id="2050" name="Picture 2">
            <a:extLst>
              <a:ext uri="{FF2B5EF4-FFF2-40B4-BE49-F238E27FC236}">
                <a16:creationId xmlns:a16="http://schemas.microsoft.com/office/drawing/2014/main" id="{672CBB17-F15B-35E6-82EE-7B5DA038B75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14212" y="5093705"/>
            <a:ext cx="672495" cy="6724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F27E370B-A323-6548-7FE7-94A30550C5C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576075" y="5902283"/>
            <a:ext cx="704038" cy="8303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6978517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2424</TotalTime>
  <Words>937</Words>
  <Application>Microsoft Office PowerPoint</Application>
  <PresentationFormat>Широкоэкранный</PresentationFormat>
  <Paragraphs>147</Paragraphs>
  <Slides>27</Slides>
  <Notes>3</Notes>
  <HiddenSlides>0</HiddenSlides>
  <MMClips>1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27</vt:i4>
      </vt:variant>
    </vt:vector>
  </HeadingPairs>
  <TitlesOfParts>
    <vt:vector size="31" baseType="lpstr">
      <vt:lpstr>Arial</vt:lpstr>
      <vt:lpstr>Calibri</vt:lpstr>
      <vt:lpstr>Calibri Light</vt:lpstr>
      <vt:lpstr>Тема Office</vt:lpstr>
      <vt:lpstr>Опыт параллельного проектирования и строительства на объекте: «Фуникулер на откосе Нижегородского Кремля» в 2021-2023 г.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ИНЖЕНЕРНАЯ ЗАЩИТА ТЕРРИТОРИИ ГОРОДА НИЖНИЙ НОВГОРОД. ПОДХОДЫ К ПРОЕКТИРОВАНИЮ И СТРОИТЕЛЬСТВУ РАЗЛИЧНЫХ ТИПОВ СООРУЖЕНИЙ</dc:title>
  <dc:creator>Бабич Данил</dc:creator>
  <cp:lastModifiedBy>andrei kharichkin</cp:lastModifiedBy>
  <cp:revision>88</cp:revision>
  <dcterms:created xsi:type="dcterms:W3CDTF">2023-03-06T09:20:03Z</dcterms:created>
  <dcterms:modified xsi:type="dcterms:W3CDTF">2024-10-14T20:00:37Z</dcterms:modified>
</cp:coreProperties>
</file>