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95" r:id="rId5"/>
    <p:sldId id="793" r:id="rId6"/>
    <p:sldId id="799" r:id="rId7"/>
    <p:sldId id="296" r:id="rId8"/>
    <p:sldId id="294" r:id="rId9"/>
    <p:sldId id="297" r:id="rId10"/>
    <p:sldId id="796" r:id="rId11"/>
    <p:sldId id="797" r:id="rId12"/>
    <p:sldId id="798" r:id="rId13"/>
    <p:sldId id="260" r:id="rId14"/>
    <p:sldId id="293" r:id="rId15"/>
    <p:sldId id="792" r:id="rId16"/>
    <p:sldId id="795" r:id="rId17"/>
    <p:sldId id="794" r:id="rId18"/>
    <p:sldId id="800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2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rzhidkov\AppData\Local\Microsoft\Windows\INetCache\Content.Outlook\SX3FE30Q\&#1044;&#1072;&#1085;&#1085;&#1099;&#1077;%20&#1076;&#1083;&#1103;%20&#1075;&#1088;&#1072;&#1092;&#1080;&#1082;&#1072;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v>Разработанная модель</c:v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Лист1!$A$2:$A$10</c:f>
              <c:numCache>
                <c:formatCode>General</c:formatCode>
                <c:ptCount val="9"/>
                <c:pt idx="0">
                  <c:v>445</c:v>
                </c:pt>
                <c:pt idx="1">
                  <c:v>508</c:v>
                </c:pt>
                <c:pt idx="2">
                  <c:v>571</c:v>
                </c:pt>
                <c:pt idx="3">
                  <c:v>634</c:v>
                </c:pt>
                <c:pt idx="4">
                  <c:v>697</c:v>
                </c:pt>
                <c:pt idx="5">
                  <c:v>760</c:v>
                </c:pt>
                <c:pt idx="6">
                  <c:v>823</c:v>
                </c:pt>
                <c:pt idx="7">
                  <c:v>886</c:v>
                </c:pt>
                <c:pt idx="8">
                  <c:v>949</c:v>
                </c:pt>
              </c:numCache>
            </c:numRef>
          </c:xVal>
          <c:yVal>
            <c:numRef>
              <c:f>Лист1!$B$2:$B$10</c:f>
              <c:numCache>
                <c:formatCode>General</c:formatCode>
                <c:ptCount val="9"/>
                <c:pt idx="0">
                  <c:v>5.6</c:v>
                </c:pt>
                <c:pt idx="1">
                  <c:v>2.9</c:v>
                </c:pt>
                <c:pt idx="2">
                  <c:v>1.75</c:v>
                </c:pt>
                <c:pt idx="3">
                  <c:v>0.83</c:v>
                </c:pt>
                <c:pt idx="4">
                  <c:v>0.75</c:v>
                </c:pt>
                <c:pt idx="5">
                  <c:v>0.63</c:v>
                </c:pt>
                <c:pt idx="6">
                  <c:v>0.32</c:v>
                </c:pt>
                <c:pt idx="7">
                  <c:v>0.41</c:v>
                </c:pt>
                <c:pt idx="8">
                  <c:v>0.27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0193-4C2B-ADF8-D5731D1AEE5B}"/>
            </c:ext>
          </c:extLst>
        </c:ser>
        <c:ser>
          <c:idx val="1"/>
          <c:order val="1"/>
          <c:tx>
            <c:v>Геологический атлас, 2012</c:v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Лист1!$A$13:$A$21</c:f>
              <c:numCache>
                <c:formatCode>General</c:formatCode>
                <c:ptCount val="9"/>
                <c:pt idx="0">
                  <c:v>445</c:v>
                </c:pt>
                <c:pt idx="1">
                  <c:v>508</c:v>
                </c:pt>
                <c:pt idx="2">
                  <c:v>571</c:v>
                </c:pt>
                <c:pt idx="3">
                  <c:v>634</c:v>
                </c:pt>
                <c:pt idx="4">
                  <c:v>697</c:v>
                </c:pt>
                <c:pt idx="5">
                  <c:v>760</c:v>
                </c:pt>
                <c:pt idx="6">
                  <c:v>823</c:v>
                </c:pt>
                <c:pt idx="7">
                  <c:v>886</c:v>
                </c:pt>
                <c:pt idx="8">
                  <c:v>949</c:v>
                </c:pt>
              </c:numCache>
            </c:numRef>
          </c:xVal>
          <c:yVal>
            <c:numRef>
              <c:f>Лист1!$B$13:$B$21</c:f>
              <c:numCache>
                <c:formatCode>General</c:formatCode>
                <c:ptCount val="9"/>
                <c:pt idx="0">
                  <c:v>2.72</c:v>
                </c:pt>
                <c:pt idx="1">
                  <c:v>2.72</c:v>
                </c:pt>
                <c:pt idx="2">
                  <c:v>2.72</c:v>
                </c:pt>
                <c:pt idx="3">
                  <c:v>2.72</c:v>
                </c:pt>
                <c:pt idx="4">
                  <c:v>2.72</c:v>
                </c:pt>
                <c:pt idx="5">
                  <c:v>2.72</c:v>
                </c:pt>
                <c:pt idx="6">
                  <c:v>2.72</c:v>
                </c:pt>
                <c:pt idx="7">
                  <c:v>2.72</c:v>
                </c:pt>
                <c:pt idx="8">
                  <c:v>2.72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0193-4C2B-ADF8-D5731D1AEE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14887144"/>
        <c:axId val="514891824"/>
      </c:scatterChart>
      <c:valAx>
        <c:axId val="514887144"/>
        <c:scaling>
          <c:orientation val="minMax"/>
          <c:min val="4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/>
                  <a:t>Количество использованых в модели скважин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14891824"/>
        <c:crosses val="autoZero"/>
        <c:crossBetween val="midCat"/>
      </c:valAx>
      <c:valAx>
        <c:axId val="514891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RMSE</a:t>
                </a:r>
                <a:endParaRPr lang="ru-RU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1488714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0.38583</cdr:x>
      <cdr:y>0.25694</cdr:y>
    </cdr:from>
    <cdr:to>
      <cdr:x>0.87917</cdr:x>
      <cdr:y>0.34583</cdr:y>
    </cdr:to>
    <cdr:sp macro="" textlink="">
      <cdr:nvSpPr>
        <cdr:cNvPr id="2" name="Прямоугольник 1">
          <a:extLst xmlns:a="http://schemas.openxmlformats.org/drawingml/2006/main">
            <a:ext uri="{FF2B5EF4-FFF2-40B4-BE49-F238E27FC236}">
              <a16:creationId xmlns:a16="http://schemas.microsoft.com/office/drawing/2014/main" id="{2E8D9F55-F5EB-2618-032E-7AC16DB8124A}"/>
            </a:ext>
          </a:extLst>
        </cdr:cNvPr>
        <cdr:cNvSpPr/>
      </cdr:nvSpPr>
      <cdr:spPr>
        <a:xfrm xmlns:a="http://schemas.openxmlformats.org/drawingml/2006/main">
          <a:off x="1764030" y="704850"/>
          <a:ext cx="2255520" cy="243840"/>
        </a:xfrm>
        <a:prstGeom xmlns:a="http://schemas.openxmlformats.org/drawingml/2006/main" prst="rect">
          <a:avLst/>
        </a:prstGeom>
        <a:solidFill xmlns:a="http://schemas.openxmlformats.org/drawingml/2006/main">
          <a:sysClr val="window" lastClr="FFFFFF"/>
        </a:solidFill>
        <a:ln xmlns:a="http://schemas.openxmlformats.org/drawingml/2006/main" w="6350">
          <a:solidFill>
            <a:sysClr val="windowText" lastClr="000000"/>
          </a:solidFill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en-US">
              <a:solidFill>
                <a:schemeClr val="tx1"/>
              </a:solidFill>
            </a:rPr>
            <a:t>RMSE</a:t>
          </a:r>
          <a:r>
            <a:rPr lang="ru-RU" baseline="0">
              <a:solidFill>
                <a:schemeClr val="tx1"/>
              </a:solidFill>
            </a:rPr>
            <a:t> Геологического атласа, 2012</a:t>
          </a:r>
          <a:endParaRPr lang="ru-RU">
            <a:solidFill>
              <a:schemeClr val="tx1"/>
            </a:solidFill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7DADCE-1C99-4C02-921E-C5EBBA66CF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927A8D1-15B4-4905-BCF1-4B503DAD0A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0C11E8C-BDDE-42E6-9707-32C9E7BDD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CB512-C506-4DA4-858D-84E82CFBA5BC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F494AD4-153F-44B9-9BA4-01ADC050B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F4FEBB7-61B9-41DB-B509-1D027E3E3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44E4A-738D-46D4-86B5-03B79C4AA7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50297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FAD727-55A0-455E-B76E-CF39BAA01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FD250E7-9522-4122-8109-937BABEB24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60CF04D-A6AB-4E82-B133-C0E8496969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CB512-C506-4DA4-858D-84E82CFBA5BC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B901470-94EF-4E66-A0BC-4945DFF5F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FBC642-211A-497E-810A-CF637616F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44E4A-738D-46D4-86B5-03B79C4AA7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0293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9F0A25-CE75-49A3-8525-834C63085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6379269-57DC-43EF-BC75-48C4249477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6030765-7276-4B92-8A8C-68179369B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CB512-C506-4DA4-858D-84E82CFBA5BC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4B0BD3F-F09F-4205-AE38-E1C713EC6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D3E4BEF-D2E2-4782-A08B-BFF381414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44E4A-738D-46D4-86B5-03B79C4AA7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1863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F3AA25-19D2-4B5C-956F-DB7CA8FF0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16682D1-7B3A-4611-8A9F-B7F90E25E7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10C323A-E8BD-4AF7-99BD-EC20AB4CAA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338EB2E-51C5-4537-8DE8-B41209A63B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CB512-C506-4DA4-858D-84E82CFBA5BC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B536268-9D57-47B7-9FCD-B567ECACDE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1B6E753-BC42-4615-9CA3-A3FE91880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44E4A-738D-46D4-86B5-03B79C4AA7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3707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EA99E4-DB15-4D52-9C19-A2CD82921F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ACAAC07-E9A5-4D1D-974D-21CC4FAD25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C62980C-F4FC-451E-AB23-0C93F58DA0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CAC858D-95E4-4D7E-8804-AE4A9BCCA0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EAF720E-1C05-4CF0-8D83-F2AE195581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46AAD3B-D5D5-4751-BC3E-8F718BC6D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CB512-C506-4DA4-858D-84E82CFBA5BC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B652B51-E6E5-4DFB-B023-C495CE25A9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ADCB4FF-7CAE-47C0-8755-EC9A538AB2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44E4A-738D-46D4-86B5-03B79C4AA7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7821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AD7B57-A92C-49AF-BF52-671BF1CD1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C894A90-2162-4DCA-91AF-13A9603CAF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CB512-C506-4DA4-858D-84E82CFBA5BC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71FBF27-1A3E-4A8F-B955-B60DF5217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31ECA78-F0C7-4AF1-99D7-EEB1E4167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44E4A-738D-46D4-86B5-03B79C4AA7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7635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F1FAFFA-924D-4383-BB0E-A43505C0A7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CB512-C506-4DA4-858D-84E82CFBA5BC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EB51C32-1C47-48C1-B6F3-B7DD0D074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F159985-DF19-443C-946E-025D8074A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44E4A-738D-46D4-86B5-03B79C4AA7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18091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386C2C-F6DE-4DBF-B3F4-171062E36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5659C42-F138-4029-AFD0-0A3795337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6B22414-F6A9-4D55-AB10-7BB0B3E8D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9869F67-DA7B-453D-8D08-9206251883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CB512-C506-4DA4-858D-84E82CFBA5BC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9A2D0FF-58C7-403D-AE16-A13D0E1F7B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E2FD7E6-0354-45E3-A430-DF0B1637F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44E4A-738D-46D4-86B5-03B79C4AA7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823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2ED01E-925F-46BF-BF53-1FC5127A1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66C621D-5F43-4A89-A4AB-88EE506E4A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6038DAD-71F8-49FE-85BA-CC1591D4AC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C573D5A-B4E0-450B-9A2F-33FF6B868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CB512-C506-4DA4-858D-84E82CFBA5BC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96BEB09-E45B-485F-AD25-89993CAE7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25F54E8-48D1-4D7F-9D94-9CAC13E33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44E4A-738D-46D4-86B5-03B79C4AA7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53019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173AF4-F96B-4D3F-A27C-94C2302A7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B84C992-314D-41F0-AACA-349950D25D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9A8ACAA-FA23-4A8B-9283-DAE522F57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CB512-C506-4DA4-858D-84E82CFBA5BC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8110B41-3815-4CA1-917E-B1F3D76F0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243D82E-934B-4D18-AA17-A28C273B7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44E4A-738D-46D4-86B5-03B79C4AA7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25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B04AB83-3DF0-42E5-B0C1-3A9CEEBF44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263ACB2-4B6A-4B00-857E-3CE24A38E1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3C8FCD8-A784-4AC7-8D24-B07167755F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CB512-C506-4DA4-858D-84E82CFBA5BC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3300E2A-5D0D-4AC7-BBEF-602A0EF1A1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E3BFE83-878F-4EE6-A455-D54CC5F48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44E4A-738D-46D4-86B5-03B79C4AA7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5586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10A8B1-2DDD-4ACB-AFA9-DDEC11AE3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B458D15-B9D6-423F-B147-911AC1AFA6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62A9DD1-79AB-4581-946C-148095B992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ECB512-C506-4DA4-858D-84E82CFBA5BC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087573F-5FC8-4D01-9768-CBC981A456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1D83527-438B-454F-9102-EA4FC1A35A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B44E4A-738D-46D4-86B5-03B79C4AA7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4539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png"/><Relationship Id="rId7" Type="http://schemas.openxmlformats.org/officeDocument/2006/relationships/hyperlink" Target="https://www.bgs.ac.uk/geology-projects/urban-geoscience/3d-urban-geology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1.wmf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12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openxmlformats.org/officeDocument/2006/relationships/image" Target="../media/image45.png"/><Relationship Id="rId10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E0D47A-BE09-4AF1-AE7D-8EFF8C0E7A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5262" y="1677892"/>
            <a:ext cx="11801475" cy="2826296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ru-RU" sz="4000" b="1" dirty="0"/>
              <a:t>Цифровые продукты на основе трёхмерной геологической модели и технологий искусственного интеллекта. Опыт Мосгоргеотреста</a:t>
            </a:r>
            <a:br>
              <a:rPr lang="ru-RU" sz="4000" b="1" dirty="0"/>
            </a:br>
            <a:br>
              <a:rPr lang="ru-RU" sz="900" b="1" dirty="0"/>
            </a:br>
            <a:r>
              <a:rPr lang="ru-RU" sz="3100" b="1" dirty="0"/>
              <a:t>Жидков Р.Ю., к.г.-</a:t>
            </a:r>
            <a:r>
              <a:rPr lang="ru-RU" sz="3100" b="1" dirty="0" err="1"/>
              <a:t>м.н</a:t>
            </a:r>
            <a:r>
              <a:rPr lang="ru-RU" sz="3100" b="1" dirty="0"/>
              <a:t>., главный инженер отдела цифровой картографии (направление «геология»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109BB32-F6A4-4027-94B2-B551C05CDA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9148" y="4699325"/>
            <a:ext cx="3808080" cy="20906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0CC46E6-8EF0-4672-B6B6-EF43A4077F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7553" y="104775"/>
            <a:ext cx="3005344" cy="71329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D7753C5-9306-42DD-B866-97760E3E840B}"/>
              </a:ext>
            </a:extLst>
          </p:cNvPr>
          <p:cNvSpPr txBox="1"/>
          <p:nvPr/>
        </p:nvSpPr>
        <p:spPr>
          <a:xfrm>
            <a:off x="3615733" y="217904"/>
            <a:ext cx="879534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Первая производственно-практическая конференция «Автоматизация и цифровизация инженерно-геологических изысканий и геотехнического проектирования. Опыт применения перспективных технологий»</a:t>
            </a:r>
          </a:p>
          <a:p>
            <a:endParaRPr lang="ru-RU" b="1" dirty="0"/>
          </a:p>
          <a:p>
            <a:r>
              <a:rPr lang="ru-RU" b="1" dirty="0"/>
              <a:t>Москва, 16 октября 2024 г.</a:t>
            </a:r>
          </a:p>
          <a:p>
            <a:endParaRPr lang="ru-RU" dirty="0"/>
          </a:p>
        </p:txBody>
      </p:sp>
      <p:graphicFrame>
        <p:nvGraphicFramePr>
          <p:cNvPr id="12" name="Объект 11">
            <a:extLst>
              <a:ext uri="{FF2B5EF4-FFF2-40B4-BE49-F238E27FC236}">
                <a16:creationId xmlns:a16="http://schemas.microsoft.com/office/drawing/2014/main" id="{031D1A06-AD56-4A0F-8CBA-147E67197CC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6319026"/>
              </p:ext>
            </p:extLst>
          </p:nvPr>
        </p:nvGraphicFramePr>
        <p:xfrm>
          <a:off x="8791576" y="4483646"/>
          <a:ext cx="2833688" cy="23063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2" name="Image" r:id="rId5" imgW="9612360" imgH="7822080" progId="Photoshop.Image.19">
                  <p:embed/>
                </p:oleObj>
              </mc:Choice>
              <mc:Fallback>
                <p:oleObj name="Image" r:id="rId5" imgW="9612360" imgH="7822080" progId="Photoshop.Image.19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791576" y="4483646"/>
                        <a:ext cx="2833688" cy="230631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5465895-1176-4DDB-8AD7-61BF1DBC013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122" b="10591"/>
          <a:stretch/>
        </p:blipFill>
        <p:spPr>
          <a:xfrm>
            <a:off x="666059" y="4663613"/>
            <a:ext cx="2734366" cy="1966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5249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97D052-FC50-47C7-A7EE-33031B504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Мировой опыт – Лондон, Великобритания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4C4DA8C-BFAA-4E35-8616-4C302AC8B0BB}"/>
              </a:ext>
            </a:extLst>
          </p:cNvPr>
          <p:cNvSpPr txBox="1"/>
          <p:nvPr/>
        </p:nvSpPr>
        <p:spPr>
          <a:xfrm>
            <a:off x="5420822" y="1455666"/>
            <a:ext cx="383850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Количество скважин в БД – </a:t>
            </a:r>
            <a:r>
              <a:rPr lang="en-US" dirty="0"/>
              <a:t>4000</a:t>
            </a:r>
            <a:endParaRPr lang="ru-RU" dirty="0"/>
          </a:p>
          <a:p>
            <a:r>
              <a:rPr lang="ru-RU" dirty="0"/>
              <a:t>Средняя плотность </a:t>
            </a:r>
            <a:r>
              <a:rPr lang="en-US" dirty="0"/>
              <a:t>~1 </a:t>
            </a:r>
            <a:r>
              <a:rPr lang="ru-RU" dirty="0"/>
              <a:t>скв/км</a:t>
            </a:r>
            <a:r>
              <a:rPr lang="ru-RU" baseline="30000" dirty="0"/>
              <a:t>2</a:t>
            </a:r>
          </a:p>
          <a:p>
            <a:r>
              <a:rPr lang="ru-RU" dirty="0"/>
              <a:t>особенности:</a:t>
            </a:r>
          </a:p>
          <a:p>
            <a:r>
              <a:rPr lang="ru-RU" dirty="0"/>
              <a:t>наличие открытого веб-интерфейса с возможностью интерактивного построения разрезов, карт-срезок, формирования виртуальных скважин</a:t>
            </a:r>
          </a:p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900762C-319F-4498-8401-5A9AFC420A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79" y="3429000"/>
            <a:ext cx="5338443" cy="177797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6798939-2D2F-45F7-94E4-53925F63C1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801" y="1455666"/>
            <a:ext cx="4505451" cy="177797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ED8C126-EA34-40D2-AE04-50A8041C1C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937" y="5169799"/>
            <a:ext cx="1640335" cy="157411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3B5171A-AD37-4FC5-A564-898BE821DB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3527" y="5200706"/>
            <a:ext cx="2308646" cy="154321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CE0FB6F-430B-4D61-A232-0807399B26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07610" y="1455666"/>
            <a:ext cx="2351391" cy="254566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99D4B00-2AEB-434C-9481-F79A92A9164F}"/>
              </a:ext>
            </a:extLst>
          </p:cNvPr>
          <p:cNvSpPr txBox="1"/>
          <p:nvPr/>
        </p:nvSpPr>
        <p:spPr>
          <a:xfrm>
            <a:off x="5420822" y="3801446"/>
            <a:ext cx="687859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Источники: </a:t>
            </a:r>
          </a:p>
          <a:p>
            <a:r>
              <a:rPr lang="en-US" sz="1600" dirty="0" err="1"/>
              <a:t>J.R.Ford</a:t>
            </a:r>
            <a:r>
              <a:rPr lang="en-US" sz="1600" dirty="0"/>
              <a:t>, </a:t>
            </a:r>
            <a:r>
              <a:rPr lang="en-US" sz="1600" dirty="0" err="1"/>
              <a:t>H.Burke</a:t>
            </a:r>
            <a:r>
              <a:rPr lang="ru-RU" sz="1600" dirty="0"/>
              <a:t>,</a:t>
            </a:r>
            <a:r>
              <a:rPr lang="en-US" sz="1600" dirty="0"/>
              <a:t> </a:t>
            </a:r>
            <a:r>
              <a:rPr lang="en-US" sz="1600" dirty="0" err="1"/>
              <a:t>K.R.Royse</a:t>
            </a:r>
            <a:r>
              <a:rPr lang="ru-RU" sz="1600" dirty="0"/>
              <a:t>,</a:t>
            </a:r>
            <a:r>
              <a:rPr lang="en-US" sz="1600" dirty="0"/>
              <a:t> </a:t>
            </a:r>
            <a:r>
              <a:rPr lang="en-US" sz="1600" dirty="0" err="1"/>
              <a:t>S.J.Mathers</a:t>
            </a:r>
            <a:r>
              <a:rPr lang="ru-RU" sz="1600" dirty="0"/>
              <a:t>, 2008;</a:t>
            </a:r>
          </a:p>
          <a:p>
            <a:r>
              <a:rPr lang="en-US" sz="1600" dirty="0">
                <a:hlinkClick r:id="rId7"/>
              </a:rPr>
              <a:t>https://www.bgs.ac.uk/geology-projects/urban-geoscience/3d-urban-geology/</a:t>
            </a:r>
            <a:endParaRPr lang="ru-RU" sz="1600" dirty="0"/>
          </a:p>
          <a:p>
            <a:endParaRPr lang="ru-RU" sz="1600" dirty="0"/>
          </a:p>
          <a:p>
            <a:endParaRPr lang="ru-RU" sz="1600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1CC3226-3EBC-4DEF-A78C-1DE3F213007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81251" y="4608342"/>
            <a:ext cx="3157155" cy="177797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C2672E2-48D5-447B-9A9B-3B60E4E0D23C}"/>
              </a:ext>
            </a:extLst>
          </p:cNvPr>
          <p:cNvSpPr txBox="1"/>
          <p:nvPr/>
        </p:nvSpPr>
        <p:spPr>
          <a:xfrm>
            <a:off x="5929175" y="6006165"/>
            <a:ext cx="68785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/>
              <a:t>C.Ting</a:t>
            </a:r>
            <a:r>
              <a:rPr lang="en-US" sz="1600" dirty="0"/>
              <a:t>, B. Gilson, </a:t>
            </a:r>
            <a:r>
              <a:rPr lang="en-US" sz="1600" dirty="0" err="1"/>
              <a:t>M.Black</a:t>
            </a:r>
            <a:r>
              <a:rPr lang="en-US" sz="1600" dirty="0"/>
              <a:t>, 2020</a:t>
            </a:r>
            <a:endParaRPr lang="ru-RU" sz="1600" dirty="0"/>
          </a:p>
          <a:p>
            <a:endParaRPr lang="ru-RU" sz="1600" dirty="0"/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5301455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97D052-FC50-47C7-A7EE-33031B504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Мировой опыт – Лиссабон, Португалия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12A0F721-029E-473B-86E6-3C5686C20C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3357" y="1953546"/>
            <a:ext cx="4883319" cy="435133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F184920-E3FF-4F65-AF01-4C1A2B8C2C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6997" y="2158313"/>
            <a:ext cx="2446803" cy="394180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4C4DA8C-BFAA-4E35-8616-4C302AC8B0BB}"/>
              </a:ext>
            </a:extLst>
          </p:cNvPr>
          <p:cNvSpPr txBox="1"/>
          <p:nvPr/>
        </p:nvSpPr>
        <p:spPr>
          <a:xfrm>
            <a:off x="5381368" y="1953546"/>
            <a:ext cx="342093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Количество скважин в БД – 11000</a:t>
            </a:r>
          </a:p>
          <a:p>
            <a:r>
              <a:rPr lang="ru-RU" dirty="0"/>
              <a:t>Средняя плотность -110 скв/км2</a:t>
            </a:r>
          </a:p>
          <a:p>
            <a:endParaRPr lang="ru-RU" dirty="0"/>
          </a:p>
          <a:p>
            <a:r>
              <a:rPr lang="ru-RU" dirty="0"/>
              <a:t>особенности:</a:t>
            </a:r>
          </a:p>
          <a:p>
            <a:r>
              <a:rPr lang="ru-RU" dirty="0"/>
              <a:t>учет восстановленного рельефа</a:t>
            </a:r>
            <a:endParaRPr lang="en-US" dirty="0"/>
          </a:p>
          <a:p>
            <a:r>
              <a:rPr lang="ru-RU" dirty="0"/>
              <a:t>совмещение с моделями коммуникаций</a:t>
            </a:r>
          </a:p>
          <a:p>
            <a:r>
              <a:rPr lang="ru-RU" dirty="0"/>
              <a:t>интеграция данных мониторинга геологических процессов и осадки земной поверхности</a:t>
            </a:r>
          </a:p>
          <a:p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38BB50D-3DAD-4C0C-A873-114FD16298FC}"/>
              </a:ext>
            </a:extLst>
          </p:cNvPr>
          <p:cNvSpPr txBox="1"/>
          <p:nvPr/>
        </p:nvSpPr>
        <p:spPr>
          <a:xfrm>
            <a:off x="5724525" y="5686425"/>
            <a:ext cx="25155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Источник: </a:t>
            </a:r>
            <a:r>
              <a:rPr lang="en-US" dirty="0"/>
              <a:t>C. Pinto</a:t>
            </a:r>
            <a:r>
              <a:rPr lang="ru-RU" dirty="0"/>
              <a:t>, 2024</a:t>
            </a:r>
          </a:p>
        </p:txBody>
      </p:sp>
    </p:spTree>
    <p:extLst>
      <p:ext uri="{BB962C8B-B14F-4D97-AF65-F5344CB8AC3E}">
        <p14:creationId xmlns:p14="http://schemas.microsoft.com/office/powerpoint/2010/main" val="15707591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E5CF37-383C-4F4E-B9DA-78163441F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Москва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F5DDDE0-557A-400E-8971-8874922F82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3092" y="1806575"/>
            <a:ext cx="7442433" cy="4351338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БД скважин (175 000 выработок)</a:t>
            </a:r>
          </a:p>
          <a:p>
            <a:r>
              <a:rPr lang="ru-RU" dirty="0"/>
              <a:t>Геологическая модель (детализация до уровня стратиграфо-генетических комплексов (42 слоя), 7 водоносных горизонтов. Размер элементарной ячейки 4 м, площадь модели </a:t>
            </a:r>
            <a:r>
              <a:rPr lang="en-US" dirty="0"/>
              <a:t>2511 </a:t>
            </a:r>
            <a:r>
              <a:rPr lang="ru-RU" dirty="0"/>
              <a:t>км</a:t>
            </a:r>
            <a:r>
              <a:rPr lang="ru-RU" baseline="30000" dirty="0"/>
              <a:t>2</a:t>
            </a:r>
          </a:p>
          <a:p>
            <a:r>
              <a:rPr lang="ru-RU" dirty="0"/>
              <a:t>Данные ДЗЗ (</a:t>
            </a:r>
            <a:r>
              <a:rPr lang="ru-RU" dirty="0" err="1"/>
              <a:t>лидар</a:t>
            </a:r>
            <a:r>
              <a:rPr lang="ru-RU" dirty="0"/>
              <a:t>, </a:t>
            </a:r>
            <a:r>
              <a:rPr lang="ru-RU" dirty="0" err="1"/>
              <a:t>ортофото</a:t>
            </a:r>
            <a:r>
              <a:rPr lang="en-US" dirty="0"/>
              <a:t>c</a:t>
            </a:r>
            <a:r>
              <a:rPr lang="ru-RU" dirty="0" err="1"/>
              <a:t>ъемка</a:t>
            </a:r>
            <a:r>
              <a:rPr lang="ru-RU" dirty="0"/>
              <a:t>, интерферометрия)</a:t>
            </a:r>
          </a:p>
          <a:p>
            <a:r>
              <a:rPr lang="ru-RU" dirty="0"/>
              <a:t>База данных архивного (восстановленного рельефа)</a:t>
            </a:r>
          </a:p>
          <a:p>
            <a:r>
              <a:rPr lang="ru-RU" dirty="0"/>
              <a:t>Свойства грунтов</a:t>
            </a:r>
          </a:p>
          <a:p>
            <a:r>
              <a:rPr lang="ru-RU" dirty="0"/>
              <a:t>Данные мониторинга опасных геологических процессов и подземных вод (ГПБУ «</a:t>
            </a:r>
            <a:r>
              <a:rPr lang="ru-RU" dirty="0" err="1"/>
              <a:t>Мосэкомониторинг</a:t>
            </a:r>
            <a:r>
              <a:rPr lang="ru-RU" dirty="0"/>
              <a:t>»)</a:t>
            </a:r>
          </a:p>
          <a:p>
            <a:r>
              <a:rPr lang="ru-RU" dirty="0"/>
              <a:t>Обновление в постоянно действующем режиме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84DCFB1-2969-4A70-BBC0-E9884A2A2D8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7692" y="514350"/>
            <a:ext cx="3749442" cy="625003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904113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04B27C8-15BF-48CE-8A8E-D2CA14E8EA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8001" y="365125"/>
            <a:ext cx="4488900" cy="301901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182E13D-37F8-4566-839C-5BD7F24904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8002" y="3680643"/>
            <a:ext cx="4488900" cy="303010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BBFB977-7BF5-481D-B985-DF24A608FB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6137" y="378331"/>
            <a:ext cx="4488900" cy="29926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F6F4C97-E11E-4696-8374-2F8A3E6E29E5}"/>
              </a:ext>
            </a:extLst>
          </p:cNvPr>
          <p:cNvSpPr txBox="1"/>
          <p:nvPr/>
        </p:nvSpPr>
        <p:spPr>
          <a:xfrm>
            <a:off x="1066800" y="68620"/>
            <a:ext cx="2766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Геологический атлас, 2012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1C6413D-7752-4FBD-90D7-AE113CE97792}"/>
              </a:ext>
            </a:extLst>
          </p:cNvPr>
          <p:cNvSpPr txBox="1"/>
          <p:nvPr/>
        </p:nvSpPr>
        <p:spPr>
          <a:xfrm>
            <a:off x="1066800" y="3311311"/>
            <a:ext cx="3207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Карта на основе модели, 2024 </a:t>
            </a:r>
          </a:p>
        </p:txBody>
      </p:sp>
      <p:graphicFrame>
        <p:nvGraphicFramePr>
          <p:cNvPr id="16" name="Диаграмма 15">
            <a:extLst>
              <a:ext uri="{FF2B5EF4-FFF2-40B4-BE49-F238E27FC236}">
                <a16:creationId xmlns:a16="http://schemas.microsoft.com/office/drawing/2014/main" id="{02342D84-8346-3F2F-3124-306ED14FA56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53337250"/>
              </p:ext>
            </p:extLst>
          </p:nvPr>
        </p:nvGraphicFramePr>
        <p:xfrm>
          <a:off x="6096000" y="3622169"/>
          <a:ext cx="4572000" cy="2857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425220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47D2B2-F41E-4A83-B2A8-81FA114CB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Карта техногенных отложений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6DC6FBD-1859-47D3-A2FD-23E276E80A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690688"/>
            <a:ext cx="5651867" cy="432709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3939603-CC79-45D8-9203-6FC5CF9E2426}"/>
              </a:ext>
            </a:extLst>
          </p:cNvPr>
          <p:cNvSpPr txBox="1"/>
          <p:nvPr/>
        </p:nvSpPr>
        <p:spPr>
          <a:xfrm>
            <a:off x="1990725" y="6123543"/>
            <a:ext cx="2766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Геологический атлас, 2012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E4F4697-66E4-40F1-851A-C7E6AC5FCA1B}"/>
              </a:ext>
            </a:extLst>
          </p:cNvPr>
          <p:cNvSpPr txBox="1"/>
          <p:nvPr/>
        </p:nvSpPr>
        <p:spPr>
          <a:xfrm>
            <a:off x="7435263" y="6123543"/>
            <a:ext cx="3207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Карта на основе модели, 2024 </a:t>
            </a:r>
          </a:p>
        </p:txBody>
      </p:sp>
      <p:sp>
        <p:nvSpPr>
          <p:cNvPr id="10" name="Объект 9">
            <a:extLst>
              <a:ext uri="{FF2B5EF4-FFF2-40B4-BE49-F238E27FC236}">
                <a16:creationId xmlns:a16="http://schemas.microsoft.com/office/drawing/2014/main" id="{DA048A1D-0E4C-43C7-BBB6-A1010B98C5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7CCA1E0-59B6-4DF0-9C84-983080556E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17" y="1668464"/>
            <a:ext cx="5651867" cy="438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1884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3.png">
            <a:extLst>
              <a:ext uri="{FF2B5EF4-FFF2-40B4-BE49-F238E27FC236}">
                <a16:creationId xmlns:a16="http://schemas.microsoft.com/office/drawing/2014/main" id="{34F091CA-4726-495A-9232-F9B4A44321F4}"/>
              </a:ext>
            </a:extLst>
          </p:cNvPr>
          <p:cNvPicPr/>
          <p:nvPr/>
        </p:nvPicPr>
        <p:blipFill rotWithShape="1">
          <a:blip r:embed="rId2"/>
          <a:srcRect r="50837"/>
          <a:stretch/>
        </p:blipFill>
        <p:spPr>
          <a:xfrm>
            <a:off x="8192278" y="61702"/>
            <a:ext cx="3569593" cy="384610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9762270-F965-4847-8DB9-6F2944B5331E}"/>
              </a:ext>
            </a:extLst>
          </p:cNvPr>
          <p:cNvSpPr/>
          <p:nvPr/>
        </p:nvSpPr>
        <p:spPr>
          <a:xfrm>
            <a:off x="6055740" y="4652450"/>
            <a:ext cx="6023776" cy="20313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b="1" i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Лидарная</a:t>
            </a:r>
            <a:r>
              <a:rPr lang="ru-RU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съемка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Light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Detection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Ranging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LiDAR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технология получения и обработки информации с помощью активных оптических систем (лазеров-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лидаров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использующих явления отражения света от объекта с проведением высокоточных измерений. Она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позволяет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получить цифровую модель рельефа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земной поверхности без растительности.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182AD0C-982A-4523-9D38-348ED13180B9}"/>
              </a:ext>
            </a:extLst>
          </p:cNvPr>
          <p:cNvSpPr/>
          <p:nvPr/>
        </p:nvSpPr>
        <p:spPr>
          <a:xfrm>
            <a:off x="8639903" y="3896624"/>
            <a:ext cx="31219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Принцип выполнения </a:t>
            </a:r>
            <a:r>
              <a:rPr lang="ru-RU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лидарной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аэрофотосъемки </a:t>
            </a:r>
            <a:endParaRPr lang="ru-RU" i="1" dirty="0"/>
          </a:p>
        </p:txBody>
      </p:sp>
      <p:pic>
        <p:nvPicPr>
          <p:cNvPr id="8" name="image7.png">
            <a:extLst>
              <a:ext uri="{FF2B5EF4-FFF2-40B4-BE49-F238E27FC236}">
                <a16:creationId xmlns:a16="http://schemas.microsoft.com/office/drawing/2014/main" id="{32F6E9ED-3BDE-424F-97A5-D7C99BED62CC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73073" y="61701"/>
            <a:ext cx="7621571" cy="394317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38671D1-27D3-4123-A672-11E85D4DC1D3}"/>
              </a:ext>
            </a:extLst>
          </p:cNvPr>
          <p:cNvSpPr/>
          <p:nvPr/>
        </p:nvSpPr>
        <p:spPr>
          <a:xfrm>
            <a:off x="0" y="4014860"/>
            <a:ext cx="47785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Фрагмент цифрового </a:t>
            </a:r>
          </a:p>
          <a:p>
            <a:pPr>
              <a:spcAft>
                <a:spcPts val="0"/>
              </a:spcAft>
            </a:pP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двойника г. Москвы</a:t>
            </a:r>
            <a:endParaRPr lang="ru-RU" sz="2800" i="1" dirty="0">
              <a:effectLst/>
              <a:latin typeface="Liberation Serif"/>
              <a:ea typeface="Liberation Serif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198CE95-A854-4E17-9F32-749D9D166D01}"/>
              </a:ext>
            </a:extLst>
          </p:cNvPr>
          <p:cNvSpPr txBox="1"/>
          <p:nvPr/>
        </p:nvSpPr>
        <p:spPr>
          <a:xfrm>
            <a:off x="8245577" y="105945"/>
            <a:ext cx="81814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30334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D65526-DC1E-44BB-A546-B396C5D06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Выявление карстовых и техногенных провалов по данным ДЗЗ</a:t>
            </a:r>
          </a:p>
        </p:txBody>
      </p:sp>
      <p:pic>
        <p:nvPicPr>
          <p:cNvPr id="5" name="Объект 4" descr="E:\Статья по карсту на участке Новой Москвы\IMG_2729_2.jpg">
            <a:extLst>
              <a:ext uri="{FF2B5EF4-FFF2-40B4-BE49-F238E27FC236}">
                <a16:creationId xmlns:a16="http://schemas.microsoft.com/office/drawing/2014/main" id="{339436D7-6EF4-47E2-97E3-7876C2514AFF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7086600" y="1690688"/>
            <a:ext cx="3739515" cy="2433637"/>
          </a:xfrm>
          <a:prstGeom prst="rect">
            <a:avLst/>
          </a:prstGeom>
        </p:spPr>
      </p:pic>
      <p:pic>
        <p:nvPicPr>
          <p:cNvPr id="7" name="Рисунок 5" descr="сглаживание и оцифровка">
            <a:extLst>
              <a:ext uri="{FF2B5EF4-FFF2-40B4-BE49-F238E27FC236}">
                <a16:creationId xmlns:a16="http://schemas.microsoft.com/office/drawing/2014/main" id="{597B5F7D-39D9-4084-AFDC-0E859C68C0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567" y="1690688"/>
            <a:ext cx="4935410" cy="493541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57E0A37-B54F-42FB-982E-D3EDDD61088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1113"/>
          <a:stretch/>
        </p:blipFill>
        <p:spPr>
          <a:xfrm>
            <a:off x="7086600" y="4318708"/>
            <a:ext cx="3739515" cy="2306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3339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906FAA-18BD-4E2B-BF3B-95729D043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A2C51AD-C456-4693-8486-99FF26589E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4DDA4B3-59A5-4566-8912-5E5B1EA2BF4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307" y="180849"/>
            <a:ext cx="10713493" cy="631202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350391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EAB0F8-441F-4B7F-B67D-2FAB88FCC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Подробнее - </a:t>
            </a:r>
            <a:r>
              <a:rPr lang="ru-RU" dirty="0" err="1"/>
              <a:t>геовебинар</a:t>
            </a:r>
            <a:r>
              <a:rPr lang="ru-RU" dirty="0"/>
              <a:t> в рамках цикла «применение программирования в геологии»</a:t>
            </a:r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id="{49C95423-06D1-427D-9478-70375158C4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7224" y="1778000"/>
            <a:ext cx="3076575" cy="3076575"/>
          </a:xfr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33E2753-6C58-4505-B39D-D1B83D019A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538" y="2009775"/>
            <a:ext cx="4699001" cy="264318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E5E3103-E343-4E55-B0BE-FC5D5EBBB348}"/>
              </a:ext>
            </a:extLst>
          </p:cNvPr>
          <p:cNvSpPr txBox="1"/>
          <p:nvPr/>
        </p:nvSpPr>
        <p:spPr>
          <a:xfrm>
            <a:off x="679779" y="4854575"/>
            <a:ext cx="901952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Жидков. Р.Ю., Рекун В.С., Романова Е.Р.</a:t>
            </a:r>
          </a:p>
          <a:p>
            <a:r>
              <a:rPr lang="ru-RU" b="1" dirty="0"/>
              <a:t>Выявление техногенных понижений и карстовых провалов на основе данных </a:t>
            </a:r>
          </a:p>
          <a:p>
            <a:r>
              <a:rPr lang="ru-RU" b="1" dirty="0"/>
              <a:t>дистанционного зондирования с применением пространственной аналитики на </a:t>
            </a:r>
            <a:r>
              <a:rPr lang="ru-RU" b="1" dirty="0" err="1"/>
              <a:t>Python</a:t>
            </a:r>
            <a:endParaRPr lang="ru-RU" b="1" dirty="0"/>
          </a:p>
          <a:p>
            <a:endParaRPr lang="ru-RU" b="1" dirty="0"/>
          </a:p>
          <a:p>
            <a:r>
              <a:rPr lang="ru-RU" b="1" dirty="0"/>
              <a:t>18 октября 2024 г. 11:00. Участие по предварительной регистрации бесплатно</a:t>
            </a:r>
            <a:endParaRPr lang="ru-RU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F536BF7-3460-412A-B5E0-69FE35669C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8646" y="1892300"/>
            <a:ext cx="2309471" cy="645776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6235E6C5-82EE-4467-B668-47F9BBB2ED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69000"/>
                    </a14:imgEffect>
                    <a14:imgEffect>
                      <a14:brightnessContrast bright="9000" contrast="-2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814986"/>
            <a:ext cx="1637338" cy="837977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21247E7-BCF6-47A3-AFFD-3A743CBBC9D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51805" y="2834670"/>
            <a:ext cx="2504111" cy="594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9842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37417D-4591-459B-8B21-CBB9AA66F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CA3C7E17-84AF-4789-BA1E-D1397193CB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942549" y="546039"/>
            <a:ext cx="3411251" cy="576592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25E1E50-A771-4E48-ACFF-AE9804B4E05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275"/>
          <a:stretch/>
        </p:blipFill>
        <p:spPr>
          <a:xfrm>
            <a:off x="390525" y="594890"/>
            <a:ext cx="4981575" cy="604921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5CC0C35-41A4-4DAD-99C5-EF544164867A}"/>
              </a:ext>
            </a:extLst>
          </p:cNvPr>
          <p:cNvSpPr txBox="1"/>
          <p:nvPr/>
        </p:nvSpPr>
        <p:spPr>
          <a:xfrm>
            <a:off x="4846924" y="2615045"/>
            <a:ext cx="309562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Слева – дистанционный мониторинг смещения оползневого тела на основе данных лидарной съемки в районе п. </a:t>
            </a:r>
            <a:r>
              <a:rPr lang="ru-RU" dirty="0" err="1"/>
              <a:t>Спортбаза</a:t>
            </a:r>
            <a:r>
              <a:rPr lang="ru-RU" dirty="0"/>
              <a:t> (ТиНАО)</a:t>
            </a:r>
          </a:p>
          <a:p>
            <a:endParaRPr lang="ru-RU" dirty="0"/>
          </a:p>
          <a:p>
            <a:r>
              <a:rPr lang="ru-RU" dirty="0"/>
              <a:t>Справа – пример идентификации заболоченных территорий и участков разгрузки подземных вод по данным многоканальной аэрофотосъемки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FC899E0-6067-4B56-A62E-2BF39F5696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9970" y="61421"/>
            <a:ext cx="2438741" cy="2438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5459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F8D07E-0305-41B3-BC04-33921E705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0575" y="565150"/>
            <a:ext cx="10515600" cy="1325563"/>
          </a:xfrm>
        </p:spPr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A891BE52-AD45-49DD-9431-334EEC6BB5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" y="835818"/>
            <a:ext cx="5801784" cy="4351338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AD9322B-A6DC-4508-81D3-C081724D63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1575" y="835818"/>
            <a:ext cx="5801784" cy="435133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6D790E8-1556-437A-996D-7C6F709A49C5}"/>
              </a:ext>
            </a:extLst>
          </p:cNvPr>
          <p:cNvSpPr txBox="1"/>
          <p:nvPr/>
        </p:nvSpPr>
        <p:spPr>
          <a:xfrm>
            <a:off x="676275" y="5819775"/>
            <a:ext cx="80899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Оползень в поселке </a:t>
            </a:r>
            <a:r>
              <a:rPr lang="ru-RU" dirty="0" err="1"/>
              <a:t>Спортбаза</a:t>
            </a:r>
            <a:r>
              <a:rPr lang="ru-RU" dirty="0"/>
              <a:t>. Фото предоставлено ГПБУ «</a:t>
            </a:r>
            <a:r>
              <a:rPr lang="ru-RU" dirty="0" err="1"/>
              <a:t>Мосэкомониторинг</a:t>
            </a:r>
            <a:r>
              <a:rPr lang="ru-RU" dirty="0"/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21721500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8AF16C-0699-4B58-964B-2501C8E01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91C750A-560B-4C4E-91D4-3A8390F0CC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82309677-C55C-4202-B3D7-E68C003650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9411" y="147676"/>
            <a:ext cx="7670038" cy="3281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F1571250-4EF2-4EE0-A1DC-A1D72AFD51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9411" y="147676"/>
            <a:ext cx="7670038" cy="3281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Объект 4">
            <a:extLst>
              <a:ext uri="{FF2B5EF4-FFF2-40B4-BE49-F238E27FC236}">
                <a16:creationId xmlns:a16="http://schemas.microsoft.com/office/drawing/2014/main" id="{AB5139EA-FE59-4187-BBF3-06391638E5E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80226872"/>
              </p:ext>
            </p:extLst>
          </p:nvPr>
        </p:nvGraphicFramePr>
        <p:xfrm>
          <a:off x="6925233" y="419654"/>
          <a:ext cx="1245235" cy="11125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49605">
                  <a:extLst>
                    <a:ext uri="{9D8B030D-6E8A-4147-A177-3AD203B41FA5}">
                      <a16:colId xmlns:a16="http://schemas.microsoft.com/office/drawing/2014/main" val="3348599355"/>
                    </a:ext>
                  </a:extLst>
                </a:gridCol>
                <a:gridCol w="595630">
                  <a:extLst>
                    <a:ext uri="{9D8B030D-6E8A-4147-A177-3AD203B41FA5}">
                      <a16:colId xmlns:a16="http://schemas.microsoft.com/office/drawing/2014/main" val="6693277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 b="1" dirty="0"/>
                        <a:t>MAE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/>
                        <a:t>4.6</a:t>
                      </a:r>
                      <a:r>
                        <a:rPr lang="ru-RU" sz="14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°</a:t>
                      </a:r>
                      <a:endParaRPr lang="ru-RU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1589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/>
                        <a:t>RMSE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/>
                        <a:t>6.1</a:t>
                      </a:r>
                      <a:r>
                        <a:rPr lang="ru-RU" sz="14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°</a:t>
                      </a:r>
                      <a:endParaRPr lang="ru-RU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3774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/>
                        <a:t>R</a:t>
                      </a:r>
                      <a:r>
                        <a:rPr lang="en-US" sz="1400" b="1" baseline="30000" dirty="0"/>
                        <a:t>2</a:t>
                      </a:r>
                      <a:endParaRPr lang="ru-RU" sz="1400" b="1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/>
                        <a:t>-0.09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6363172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79F63A6E-15AC-4AEB-B3F7-14C2F164B5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2250094"/>
              </p:ext>
            </p:extLst>
          </p:nvPr>
        </p:nvGraphicFramePr>
        <p:xfrm>
          <a:off x="8533638" y="419654"/>
          <a:ext cx="3340100" cy="25079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5202">
                  <a:extLst>
                    <a:ext uri="{9D8B030D-6E8A-4147-A177-3AD203B41FA5}">
                      <a16:colId xmlns:a16="http://schemas.microsoft.com/office/drawing/2014/main" val="2685514369"/>
                    </a:ext>
                  </a:extLst>
                </a:gridCol>
                <a:gridCol w="704848">
                  <a:extLst>
                    <a:ext uri="{9D8B030D-6E8A-4147-A177-3AD203B41FA5}">
                      <a16:colId xmlns:a16="http://schemas.microsoft.com/office/drawing/2014/main" val="89399150"/>
                    </a:ext>
                  </a:extLst>
                </a:gridCol>
                <a:gridCol w="835025">
                  <a:extLst>
                    <a:ext uri="{9D8B030D-6E8A-4147-A177-3AD203B41FA5}">
                      <a16:colId xmlns:a16="http://schemas.microsoft.com/office/drawing/2014/main" val="2828166537"/>
                    </a:ext>
                  </a:extLst>
                </a:gridCol>
                <a:gridCol w="835025">
                  <a:extLst>
                    <a:ext uri="{9D8B030D-6E8A-4147-A177-3AD203B41FA5}">
                      <a16:colId xmlns:a16="http://schemas.microsoft.com/office/drawing/2014/main" val="623560607"/>
                    </a:ext>
                  </a:extLst>
                </a:gridCol>
              </a:tblGrid>
              <a:tr h="3093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генезис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MAE</a:t>
                      </a: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°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RMSE, 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°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en-US" sz="1400" b="1" baseline="3000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ru-RU" sz="1400" b="1" baseline="30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1225400"/>
                  </a:ext>
                </a:extLst>
              </a:tr>
              <a:tr h="30936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al</a:t>
                      </a:r>
                      <a:endParaRPr lang="ru-RU" sz="1400" dirty="0"/>
                    </a:p>
                  </a:txBody>
                  <a:tcPr>
                    <a:solidFill>
                      <a:srgbClr val="F9F9C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9.3</a:t>
                      </a:r>
                      <a:endParaRPr lang="ru-RU" sz="1400" dirty="0"/>
                    </a:p>
                  </a:txBody>
                  <a:tcPr>
                    <a:solidFill>
                      <a:srgbClr val="F9F9C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10.5</a:t>
                      </a:r>
                      <a:endParaRPr lang="ru-RU" sz="1400" dirty="0"/>
                    </a:p>
                  </a:txBody>
                  <a:tcPr>
                    <a:solidFill>
                      <a:srgbClr val="F9F9C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-2.51</a:t>
                      </a:r>
                      <a:endParaRPr lang="ru-RU" sz="1400" dirty="0"/>
                    </a:p>
                  </a:txBody>
                  <a:tcPr>
                    <a:solidFill>
                      <a:srgbClr val="F9F9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2732057"/>
                  </a:ext>
                </a:extLst>
              </a:tr>
              <a:tr h="30936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f</a:t>
                      </a:r>
                      <a:endParaRPr lang="ru-RU" sz="1400" dirty="0"/>
                    </a:p>
                  </a:txBody>
                  <a:tcPr>
                    <a:solidFill>
                      <a:srgbClr val="8DB5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6.0</a:t>
                      </a:r>
                      <a:endParaRPr lang="ru-RU" sz="1400" dirty="0"/>
                    </a:p>
                  </a:txBody>
                  <a:tcPr>
                    <a:solidFill>
                      <a:srgbClr val="8DB5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7.3</a:t>
                      </a:r>
                      <a:endParaRPr lang="ru-RU" sz="1400" dirty="0"/>
                    </a:p>
                  </a:txBody>
                  <a:tcPr>
                    <a:solidFill>
                      <a:srgbClr val="8DB5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-0.64</a:t>
                      </a:r>
                      <a:endParaRPr lang="ru-RU" sz="1400" dirty="0"/>
                    </a:p>
                  </a:txBody>
                  <a:tcPr>
                    <a:solidFill>
                      <a:srgbClr val="8DB5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4246146"/>
                  </a:ext>
                </a:extLst>
              </a:tr>
              <a:tr h="30936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lg</a:t>
                      </a:r>
                      <a:endParaRPr lang="ru-RU" sz="1400" dirty="0"/>
                    </a:p>
                  </a:txBody>
                  <a:tcPr>
                    <a:solidFill>
                      <a:srgbClr val="9CB0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4.8</a:t>
                      </a:r>
                      <a:endParaRPr lang="ru-RU" sz="1400" dirty="0"/>
                    </a:p>
                  </a:txBody>
                  <a:tcPr>
                    <a:solidFill>
                      <a:srgbClr val="9CB0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6.5</a:t>
                      </a:r>
                      <a:endParaRPr lang="ru-RU" sz="1400" dirty="0"/>
                    </a:p>
                  </a:txBody>
                  <a:tcPr>
                    <a:solidFill>
                      <a:srgbClr val="9CB0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-0.76</a:t>
                      </a:r>
                      <a:endParaRPr lang="ru-RU" sz="1400" dirty="0"/>
                    </a:p>
                  </a:txBody>
                  <a:tcPr>
                    <a:solidFill>
                      <a:srgbClr val="9CB0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7661381"/>
                  </a:ext>
                </a:extLst>
              </a:tr>
              <a:tr h="34235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g</a:t>
                      </a:r>
                      <a:endParaRPr lang="ru-RU" sz="1400" dirty="0"/>
                    </a:p>
                  </a:txBody>
                  <a:tcPr>
                    <a:solidFill>
                      <a:srgbClr val="FFBD9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2.9</a:t>
                      </a:r>
                      <a:endParaRPr lang="ru-RU" sz="1400" dirty="0"/>
                    </a:p>
                  </a:txBody>
                  <a:tcPr>
                    <a:solidFill>
                      <a:srgbClr val="FFBD9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3.7</a:t>
                      </a:r>
                      <a:endParaRPr lang="ru-RU" sz="1400" dirty="0"/>
                    </a:p>
                  </a:txBody>
                  <a:tcPr>
                    <a:solidFill>
                      <a:srgbClr val="FFBD9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-0.18</a:t>
                      </a:r>
                      <a:endParaRPr lang="ru-RU" sz="1400" dirty="0"/>
                    </a:p>
                  </a:txBody>
                  <a:tcPr>
                    <a:solidFill>
                      <a:srgbClr val="FFBD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2993592"/>
                  </a:ext>
                </a:extLst>
              </a:tr>
              <a:tr h="30936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l, h</a:t>
                      </a:r>
                      <a:endParaRPr lang="ru-RU" sz="1400" dirty="0"/>
                    </a:p>
                  </a:txBody>
                  <a:tcPr>
                    <a:solidFill>
                      <a:srgbClr val="BDC47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5.0</a:t>
                      </a:r>
                      <a:endParaRPr lang="ru-RU" sz="1400" dirty="0"/>
                    </a:p>
                  </a:txBody>
                  <a:tcPr>
                    <a:solidFill>
                      <a:srgbClr val="BDC47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5.8</a:t>
                      </a:r>
                      <a:endParaRPr lang="ru-RU" sz="1400" dirty="0"/>
                    </a:p>
                  </a:txBody>
                  <a:tcPr>
                    <a:solidFill>
                      <a:srgbClr val="BDC47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0.04</a:t>
                      </a:r>
                      <a:endParaRPr lang="ru-RU" sz="1400" dirty="0"/>
                    </a:p>
                  </a:txBody>
                  <a:tcPr>
                    <a:solidFill>
                      <a:srgbClr val="BDC4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901294"/>
                  </a:ext>
                </a:extLst>
              </a:tr>
              <a:tr h="30936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pr</a:t>
                      </a:r>
                      <a:endParaRPr lang="ru-RU" sz="1400" dirty="0"/>
                    </a:p>
                  </a:txBody>
                  <a:tcPr>
                    <a:solidFill>
                      <a:srgbClr val="F2E9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3.0</a:t>
                      </a:r>
                      <a:endParaRPr lang="ru-RU" sz="1400" dirty="0"/>
                    </a:p>
                  </a:txBody>
                  <a:tcPr>
                    <a:solidFill>
                      <a:srgbClr val="F2E9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3.7</a:t>
                      </a:r>
                      <a:endParaRPr lang="ru-RU" sz="1400" dirty="0"/>
                    </a:p>
                  </a:txBody>
                  <a:tcPr>
                    <a:solidFill>
                      <a:srgbClr val="F2E9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-1.17</a:t>
                      </a:r>
                      <a:endParaRPr lang="ru-RU" sz="1400" dirty="0"/>
                    </a:p>
                  </a:txBody>
                  <a:tcPr>
                    <a:solidFill>
                      <a:srgbClr val="F2E9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8376569"/>
                  </a:ext>
                </a:extLst>
              </a:tr>
              <a:tr h="30936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J</a:t>
                      </a:r>
                      <a:endParaRPr lang="ru-RU" sz="1400" dirty="0"/>
                    </a:p>
                  </a:txBody>
                  <a:tcPr>
                    <a:solidFill>
                      <a:srgbClr val="97C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3.0</a:t>
                      </a:r>
                      <a:endParaRPr lang="ru-RU" sz="1400" dirty="0"/>
                    </a:p>
                  </a:txBody>
                  <a:tcPr>
                    <a:solidFill>
                      <a:srgbClr val="97C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4.0</a:t>
                      </a:r>
                      <a:endParaRPr lang="ru-RU" sz="1400" dirty="0"/>
                    </a:p>
                  </a:txBody>
                  <a:tcPr>
                    <a:solidFill>
                      <a:srgbClr val="97C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0.3</a:t>
                      </a:r>
                      <a:endParaRPr lang="ru-RU" sz="1400" dirty="0"/>
                    </a:p>
                  </a:txBody>
                  <a:tcPr>
                    <a:solidFill>
                      <a:srgbClr val="97C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6295302"/>
                  </a:ext>
                </a:extLst>
              </a:tr>
            </a:tbl>
          </a:graphicData>
        </a:graphic>
      </p:graphicFrame>
      <p:pic>
        <p:nvPicPr>
          <p:cNvPr id="10" name="Picture 2">
            <a:extLst>
              <a:ext uri="{FF2B5EF4-FFF2-40B4-BE49-F238E27FC236}">
                <a16:creationId xmlns:a16="http://schemas.microsoft.com/office/drawing/2014/main" id="{35D782B3-FB90-4265-A402-08EBD0A239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63"/>
          <a:stretch/>
        </p:blipFill>
        <p:spPr bwMode="auto">
          <a:xfrm>
            <a:off x="694333" y="3429000"/>
            <a:ext cx="7540194" cy="3179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2" name="Объект 4">
            <a:extLst>
              <a:ext uri="{FF2B5EF4-FFF2-40B4-BE49-F238E27FC236}">
                <a16:creationId xmlns:a16="http://schemas.microsoft.com/office/drawing/2014/main" id="{A35A7C6F-7683-4D2F-8B0A-7388B389F36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4931612"/>
              </p:ext>
            </p:extLst>
          </p:nvPr>
        </p:nvGraphicFramePr>
        <p:xfrm>
          <a:off x="6925232" y="3711494"/>
          <a:ext cx="1245235" cy="11125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49605">
                  <a:extLst>
                    <a:ext uri="{9D8B030D-6E8A-4147-A177-3AD203B41FA5}">
                      <a16:colId xmlns:a16="http://schemas.microsoft.com/office/drawing/2014/main" val="3348599355"/>
                    </a:ext>
                  </a:extLst>
                </a:gridCol>
                <a:gridCol w="595630">
                  <a:extLst>
                    <a:ext uri="{9D8B030D-6E8A-4147-A177-3AD203B41FA5}">
                      <a16:colId xmlns:a16="http://schemas.microsoft.com/office/drawing/2014/main" val="6693277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 b="1" dirty="0"/>
                        <a:t>MAE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/>
                        <a:t>4.6</a:t>
                      </a:r>
                      <a:r>
                        <a:rPr lang="ru-RU" sz="14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°</a:t>
                      </a:r>
                      <a:endParaRPr lang="ru-RU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1589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/>
                        <a:t>RMSE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/>
                        <a:t>6.1</a:t>
                      </a:r>
                      <a:r>
                        <a:rPr lang="ru-RU" sz="14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°</a:t>
                      </a:r>
                      <a:endParaRPr lang="ru-RU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3774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/>
                        <a:t>R</a:t>
                      </a:r>
                      <a:r>
                        <a:rPr lang="en-US" sz="1400" b="1" baseline="30000" dirty="0"/>
                        <a:t>2</a:t>
                      </a:r>
                      <a:endParaRPr lang="ru-RU" sz="1400" b="1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/>
                        <a:t>-0.09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6363172"/>
                  </a:ext>
                </a:extLst>
              </a:tr>
            </a:tbl>
          </a:graphicData>
        </a:graphic>
      </p:graphicFrame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69DDD6F-F3D9-4F9A-94C1-7C8FD3012E4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5431" b="12452"/>
          <a:stretch/>
        </p:blipFill>
        <p:spPr>
          <a:xfrm>
            <a:off x="8450276" y="3618420"/>
            <a:ext cx="3423462" cy="269348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DF1A1C0-41D2-4ABF-BCB9-48968AFCB393}"/>
              </a:ext>
            </a:extLst>
          </p:cNvPr>
          <p:cNvSpPr txBox="1"/>
          <p:nvPr/>
        </p:nvSpPr>
        <p:spPr>
          <a:xfrm>
            <a:off x="8533638" y="6239327"/>
            <a:ext cx="3148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Оценка ошибки предсказания</a:t>
            </a:r>
          </a:p>
        </p:txBody>
      </p:sp>
    </p:spTree>
    <p:extLst>
      <p:ext uri="{BB962C8B-B14F-4D97-AF65-F5344CB8AC3E}">
        <p14:creationId xmlns:p14="http://schemas.microsoft.com/office/powerpoint/2010/main" val="19815705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B8C758-6F58-4089-AFA1-33BD39DA4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Последовательный ввод признаков в модель машинного обучения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900F4B73-4CFB-4BE3-B654-21038B1144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04"/>
          <a:stretch/>
        </p:blipFill>
        <p:spPr bwMode="auto">
          <a:xfrm>
            <a:off x="513715" y="2062163"/>
            <a:ext cx="5353050" cy="3818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FF7A2C62-8352-4211-BB98-43DC1116DED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93"/>
          <a:stretch/>
        </p:blipFill>
        <p:spPr bwMode="auto">
          <a:xfrm>
            <a:off x="5786823" y="2089115"/>
            <a:ext cx="5495924" cy="3822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13945" y="3523594"/>
            <a:ext cx="22637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215C7D"/>
                </a:solidFill>
              </a:rPr>
              <a:t>физические свойства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29371" y="3735516"/>
            <a:ext cx="2006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215C7D"/>
                </a:solidFill>
              </a:rPr>
              <a:t>глубина залегания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74276" y="438281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2945524" y="4100349"/>
            <a:ext cx="937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215C7D"/>
                </a:solidFill>
              </a:rPr>
              <a:t>генезис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25432" y="4517990"/>
            <a:ext cx="1843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215C7D"/>
                </a:solidFill>
              </a:rPr>
              <a:t>принадлежность</a:t>
            </a:r>
          </a:p>
          <a:p>
            <a:pPr algn="r"/>
            <a:r>
              <a:rPr lang="ru-RU" dirty="0">
                <a:solidFill>
                  <a:srgbClr val="215C7D"/>
                </a:solidFill>
              </a:rPr>
              <a:t>к СГК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62583" y="4146515"/>
            <a:ext cx="13789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215C7D"/>
                </a:solidFill>
              </a:rPr>
              <a:t>координаты</a:t>
            </a:r>
          </a:p>
          <a:p>
            <a:r>
              <a:rPr lang="en-US" dirty="0">
                <a:solidFill>
                  <a:srgbClr val="215C7D"/>
                </a:solidFill>
              </a:rPr>
              <a:t>X, Y</a:t>
            </a:r>
            <a:endParaRPr lang="ru-RU" dirty="0">
              <a:solidFill>
                <a:srgbClr val="215C7D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82832" y="4970099"/>
            <a:ext cx="17892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dirty="0">
                <a:solidFill>
                  <a:srgbClr val="215C7D"/>
                </a:solidFill>
              </a:rPr>
              <a:t>приуроченность</a:t>
            </a:r>
          </a:p>
          <a:p>
            <a:pPr algn="r"/>
            <a:r>
              <a:rPr lang="ru-RU" dirty="0">
                <a:solidFill>
                  <a:srgbClr val="215C7D"/>
                </a:solidFill>
              </a:rPr>
              <a:t>к водоемам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40329" y="2253175"/>
            <a:ext cx="17892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dirty="0">
                <a:solidFill>
                  <a:srgbClr val="215C7D"/>
                </a:solidFill>
              </a:rPr>
              <a:t>приуроченность</a:t>
            </a:r>
          </a:p>
          <a:p>
            <a:pPr algn="r"/>
            <a:r>
              <a:rPr lang="ru-RU" dirty="0">
                <a:solidFill>
                  <a:srgbClr val="215C7D"/>
                </a:solidFill>
              </a:rPr>
              <a:t>к водоемам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609721" y="2947815"/>
            <a:ext cx="13789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215C7D"/>
                </a:solidFill>
              </a:rPr>
              <a:t>координаты</a:t>
            </a:r>
          </a:p>
          <a:p>
            <a:r>
              <a:rPr lang="en-US" dirty="0">
                <a:solidFill>
                  <a:srgbClr val="215C7D"/>
                </a:solidFill>
              </a:rPr>
              <a:t>X, Y</a:t>
            </a:r>
            <a:endParaRPr lang="ru-RU" dirty="0">
              <a:solidFill>
                <a:srgbClr val="215C7D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692936" y="2444193"/>
            <a:ext cx="1843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215C7D"/>
                </a:solidFill>
              </a:rPr>
              <a:t>принадлежность</a:t>
            </a:r>
          </a:p>
          <a:p>
            <a:pPr algn="r"/>
            <a:r>
              <a:rPr lang="ru-RU" dirty="0">
                <a:solidFill>
                  <a:srgbClr val="215C7D"/>
                </a:solidFill>
              </a:rPr>
              <a:t>к СГК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87752" y="3265581"/>
            <a:ext cx="937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215C7D"/>
                </a:solidFill>
              </a:rPr>
              <a:t>генезис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314903" y="3970284"/>
            <a:ext cx="2006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215C7D"/>
                </a:solidFill>
              </a:rPr>
              <a:t>глубина залегания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52472" y="3089855"/>
            <a:ext cx="6848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215C7D"/>
                </a:solidFill>
              </a:rPr>
              <a:t>физ.</a:t>
            </a:r>
          </a:p>
          <a:p>
            <a:r>
              <a:rPr lang="ru-RU" dirty="0" err="1">
                <a:solidFill>
                  <a:srgbClr val="215C7D"/>
                </a:solidFill>
              </a:rPr>
              <a:t>св-ва</a:t>
            </a:r>
            <a:endParaRPr lang="ru-RU" dirty="0">
              <a:solidFill>
                <a:srgbClr val="215C7D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8216" y="5936378"/>
            <a:ext cx="106945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Графики изменения среднеквадратичной погрешности </a:t>
            </a:r>
            <a:r>
              <a:rPr lang="en-US" dirty="0"/>
              <a:t>RMSE </a:t>
            </a:r>
            <a:r>
              <a:rPr lang="ru-RU" dirty="0"/>
              <a:t>и коэффициента детерминации </a:t>
            </a:r>
            <a:r>
              <a:rPr lang="en-US" dirty="0"/>
              <a:t>R</a:t>
            </a:r>
            <a:r>
              <a:rPr lang="en-US" baseline="30000" dirty="0"/>
              <a:t>2</a:t>
            </a:r>
            <a:r>
              <a:rPr lang="en-US" dirty="0"/>
              <a:t> </a:t>
            </a:r>
            <a:r>
              <a:rPr lang="ru-RU" dirty="0"/>
              <a:t>по мере </a:t>
            </a:r>
          </a:p>
          <a:p>
            <a:r>
              <a:rPr lang="ru-RU" dirty="0"/>
              <a:t>последовательного ввода характеристик в модель машинного обучения</a:t>
            </a:r>
          </a:p>
        </p:txBody>
      </p:sp>
    </p:spTree>
    <p:extLst>
      <p:ext uri="{BB962C8B-B14F-4D97-AF65-F5344CB8AC3E}">
        <p14:creationId xmlns:p14="http://schemas.microsoft.com/office/powerpoint/2010/main" val="12701352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4D96E47-9C36-4A62-957D-C50C4F6FBFD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" t="1393" r="685" b="2642"/>
          <a:stretch/>
        </p:blipFill>
        <p:spPr>
          <a:xfrm>
            <a:off x="342900" y="2352675"/>
            <a:ext cx="5648325" cy="2524126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06B4EC3-C03B-4A8F-B947-04685BEE97F1}"/>
              </a:ext>
            </a:extLst>
          </p:cNvPr>
          <p:cNvSpPr/>
          <p:nvPr/>
        </p:nvSpPr>
        <p:spPr>
          <a:xfrm>
            <a:off x="10218821" y="5156442"/>
            <a:ext cx="472440" cy="274320"/>
          </a:xfrm>
          <a:prstGeom prst="rect">
            <a:avLst/>
          </a:prstGeom>
          <a:solidFill>
            <a:srgbClr val="AD92C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71EE21A-B89A-40FE-BB39-06E19B235845}"/>
              </a:ext>
            </a:extLst>
          </p:cNvPr>
          <p:cNvSpPr/>
          <p:nvPr/>
        </p:nvSpPr>
        <p:spPr>
          <a:xfrm>
            <a:off x="10218821" y="5567921"/>
            <a:ext cx="472440" cy="274320"/>
          </a:xfrm>
          <a:prstGeom prst="rect">
            <a:avLst/>
          </a:prstGeom>
          <a:solidFill>
            <a:srgbClr val="83A8C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5EE6224-091B-484E-A6AE-C3FFC093648E}"/>
              </a:ext>
            </a:extLst>
          </p:cNvPr>
          <p:cNvSpPr/>
          <p:nvPr/>
        </p:nvSpPr>
        <p:spPr>
          <a:xfrm>
            <a:off x="10218821" y="5979400"/>
            <a:ext cx="472440" cy="274320"/>
          </a:xfrm>
          <a:prstGeom prst="rect">
            <a:avLst/>
          </a:prstGeom>
          <a:solidFill>
            <a:srgbClr val="C4C47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6DCCC7E-508B-4935-8999-93B8AC7EF1D7}"/>
              </a:ext>
            </a:extLst>
          </p:cNvPr>
          <p:cNvSpPr/>
          <p:nvPr/>
        </p:nvSpPr>
        <p:spPr>
          <a:xfrm>
            <a:off x="10218821" y="6357564"/>
            <a:ext cx="472440" cy="274320"/>
          </a:xfrm>
          <a:prstGeom prst="rect">
            <a:avLst/>
          </a:prstGeom>
          <a:solidFill>
            <a:srgbClr val="CCB08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1857D5C-A2F4-4E96-8FCD-BFFCA99F6F8F}"/>
              </a:ext>
            </a:extLst>
          </p:cNvPr>
          <p:cNvSpPr txBox="1"/>
          <p:nvPr/>
        </p:nvSpPr>
        <p:spPr>
          <a:xfrm>
            <a:off x="10773600" y="5108936"/>
            <a:ext cx="8161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Глина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997B569-31C7-4AA0-A792-4FD7CD6D00EF}"/>
              </a:ext>
            </a:extLst>
          </p:cNvPr>
          <p:cNvSpPr txBox="1"/>
          <p:nvPr/>
        </p:nvSpPr>
        <p:spPr>
          <a:xfrm>
            <a:off x="10773600" y="5520415"/>
            <a:ext cx="1167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Суглинок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D23A53A-590A-4D2F-8A84-47DD4C4FC661}"/>
              </a:ext>
            </a:extLst>
          </p:cNvPr>
          <p:cNvSpPr txBox="1"/>
          <p:nvPr/>
        </p:nvSpPr>
        <p:spPr>
          <a:xfrm>
            <a:off x="10773600" y="5926621"/>
            <a:ext cx="9557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Супесь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E02A63E-3863-4718-916B-76745942081B}"/>
              </a:ext>
            </a:extLst>
          </p:cNvPr>
          <p:cNvSpPr txBox="1"/>
          <p:nvPr/>
        </p:nvSpPr>
        <p:spPr>
          <a:xfrm>
            <a:off x="10767170" y="6310058"/>
            <a:ext cx="8268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Песок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CEE589F-13E6-4AEE-A24A-BBDA7454A7B4}"/>
              </a:ext>
            </a:extLst>
          </p:cNvPr>
          <p:cNvSpPr txBox="1"/>
          <p:nvPr/>
        </p:nvSpPr>
        <p:spPr>
          <a:xfrm>
            <a:off x="1589802" y="5533939"/>
            <a:ext cx="2985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Интерпретация геологами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01A400F-3E1B-47E4-978B-7DE48BDC5514}"/>
              </a:ext>
            </a:extLst>
          </p:cNvPr>
          <p:cNvSpPr txBox="1"/>
          <p:nvPr/>
        </p:nvSpPr>
        <p:spPr>
          <a:xfrm>
            <a:off x="6399196" y="5520415"/>
            <a:ext cx="33970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Фрагмент блочной модели,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построенной с применением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машинного обучения</a:t>
            </a:r>
          </a:p>
        </p:txBody>
      </p:sp>
      <p:pic>
        <p:nvPicPr>
          <p:cNvPr id="17" name="Рисунок 1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60944" y="1973835"/>
            <a:ext cx="5779707" cy="2970788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2C0B72BF-BF3A-4030-AE9C-C660D3D9E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 dirty="0"/>
              <a:t>Литологическое моделирование</a:t>
            </a:r>
          </a:p>
        </p:txBody>
      </p:sp>
    </p:spTree>
    <p:extLst>
      <p:ext uri="{BB962C8B-B14F-4D97-AF65-F5344CB8AC3E}">
        <p14:creationId xmlns:p14="http://schemas.microsoft.com/office/powerpoint/2010/main" val="30663929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FA9896-68EF-484F-BA62-1F2A27EE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Оценка объемов вывозимых грунтов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BD0BA78-8596-4F39-93EC-7F110F5356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433" y="1825625"/>
            <a:ext cx="4402041" cy="444954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AAA5098-E932-4970-A22F-2778611BDE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9085" y="1485106"/>
            <a:ext cx="4954715" cy="503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0604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8D9B44-7FBC-450C-AAFA-47CF5144D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Автоматизированное заключение о геологическом строении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DDA341C-A360-46FE-B716-23A43571AF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00000" flipH="1">
            <a:off x="9396417" y="2082608"/>
            <a:ext cx="1059127" cy="149785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505D769-258C-49C4-9BB9-07FA033AB8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80000" flipH="1">
            <a:off x="8987162" y="1996794"/>
            <a:ext cx="1059127" cy="149785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8B67D90-101E-487C-8D71-4839A1F431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20000" flipH="1">
            <a:off x="8482718" y="1930097"/>
            <a:ext cx="1059127" cy="149785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D46097A-DA82-40CA-8649-1244647F59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8114603" y="1931150"/>
            <a:ext cx="1059127" cy="149785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8DD06B8-C285-4EBE-AA13-6280F34078F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-120000" flipH="1">
            <a:off x="7617554" y="1913119"/>
            <a:ext cx="1059429" cy="149785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1DBE209-1166-478E-996A-9960C0B3769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-300000" flipH="1">
            <a:off x="7093580" y="1980848"/>
            <a:ext cx="1058716" cy="149719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E5B8A58-FE8F-4161-B7F1-6A03266D298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0618" y="4261337"/>
            <a:ext cx="5612386" cy="18637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C339541-CFD4-4796-9561-776A1258C1B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4107" y="2062616"/>
            <a:ext cx="2383856" cy="23764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C1620A8-F3F9-4B2F-B469-00494E4631E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96964" y="2062616"/>
            <a:ext cx="2386023" cy="23749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574AB66-94AE-4AE5-B3C6-982D12A07F8E}"/>
              </a:ext>
            </a:extLst>
          </p:cNvPr>
          <p:cNvSpPr txBox="1"/>
          <p:nvPr/>
        </p:nvSpPr>
        <p:spPr>
          <a:xfrm>
            <a:off x="6096000" y="3768205"/>
            <a:ext cx="573405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До конца года (до окончания последнего этапа прототипирования) заказать автоматизированное заключение можно бесплатно. С вас – контуры участка в любом формате, обратная связь, критика и предложения по наполнению заключения</a:t>
            </a:r>
          </a:p>
          <a:p>
            <a:endParaRPr lang="ru-RU" dirty="0"/>
          </a:p>
          <a:p>
            <a:r>
              <a:rPr lang="ru-RU" dirty="0"/>
              <a:t>Максимальная площадь  участка 1.5</a:t>
            </a:r>
            <a:r>
              <a:rPr lang="en-US" dirty="0"/>
              <a:t> x 1.5 </a:t>
            </a:r>
            <a:r>
              <a:rPr lang="ru-RU" dirty="0"/>
              <a:t>км</a:t>
            </a:r>
          </a:p>
          <a:p>
            <a:endParaRPr lang="ru-RU" dirty="0"/>
          </a:p>
          <a:p>
            <a:r>
              <a:rPr lang="en-US" sz="2400" b="1" dirty="0"/>
              <a:t>georeport@mggt.ru</a:t>
            </a:r>
            <a:endParaRPr lang="ru-RU" sz="2400" b="1" dirty="0"/>
          </a:p>
        </p:txBody>
      </p:sp>
      <p:graphicFrame>
        <p:nvGraphicFramePr>
          <p:cNvPr id="19" name="Объект 18">
            <a:extLst>
              <a:ext uri="{FF2B5EF4-FFF2-40B4-BE49-F238E27FC236}">
                <a16:creationId xmlns:a16="http://schemas.microsoft.com/office/drawing/2014/main" id="{CDAC2FAF-85E2-452C-83E4-919E3F0C168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9033212"/>
              </p:ext>
            </p:extLst>
          </p:nvPr>
        </p:nvGraphicFramePr>
        <p:xfrm>
          <a:off x="7358667" y="2790258"/>
          <a:ext cx="503927" cy="4101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4" name="Image" r:id="rId12" imgW="9612360" imgH="7822080" progId="Photoshop.Image.19">
                  <p:embed/>
                </p:oleObj>
              </mc:Choice>
              <mc:Fallback>
                <p:oleObj name="Image" r:id="rId12" imgW="9612360" imgH="7822080" progId="Photoshop.Image.19">
                  <p:embed/>
                  <p:pic>
                    <p:nvPicPr>
                      <p:cNvPr id="12" name="Объект 11">
                        <a:extLst>
                          <a:ext uri="{FF2B5EF4-FFF2-40B4-BE49-F238E27FC236}">
                            <a16:creationId xmlns:a16="http://schemas.microsoft.com/office/drawing/2014/main" id="{031D1A06-AD56-4A0F-8CBA-147E67197CC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7358667" y="2790258"/>
                        <a:ext cx="503927" cy="41014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687322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6400F07-EED3-4B75-8108-4DD6C9E866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3400" y="762000"/>
            <a:ext cx="5334000" cy="5334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6E963F0-E185-4D31-96D6-D79E44315A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4053" y="828675"/>
            <a:ext cx="3005344" cy="71329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8A045BC-D911-4D2D-A45E-ADEFFDF00B04}"/>
              </a:ext>
            </a:extLst>
          </p:cNvPr>
          <p:cNvSpPr txBox="1"/>
          <p:nvPr/>
        </p:nvSpPr>
        <p:spPr>
          <a:xfrm>
            <a:off x="6278954" y="1541969"/>
            <a:ext cx="3615542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r>
              <a:rPr lang="ru-RU" dirty="0"/>
              <a:t>Спасибо за внимание!</a:t>
            </a:r>
          </a:p>
          <a:p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r>
              <a:rPr lang="ru-RU" dirty="0"/>
              <a:t>    А теперь: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вопросы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предложения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критика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восторги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уничижительные комментарии </a:t>
            </a:r>
          </a:p>
        </p:txBody>
      </p:sp>
    </p:spTree>
    <p:extLst>
      <p:ext uri="{BB962C8B-B14F-4D97-AF65-F5344CB8AC3E}">
        <p14:creationId xmlns:p14="http://schemas.microsoft.com/office/powerpoint/2010/main" val="4612968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1987</TotalTime>
  <Words>676</Words>
  <Application>Microsoft Office PowerPoint</Application>
  <PresentationFormat>Широкоэкранный</PresentationFormat>
  <Paragraphs>146</Paragraphs>
  <Slides>18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Calibri</vt:lpstr>
      <vt:lpstr>Calibri Light</vt:lpstr>
      <vt:lpstr>Liberation Serif</vt:lpstr>
      <vt:lpstr>Times New Roman</vt:lpstr>
      <vt:lpstr>Тема Office</vt:lpstr>
      <vt:lpstr>Image</vt:lpstr>
      <vt:lpstr>Цифровые продукты на основе трёхмерной геологической модели и технологий искусственного интеллекта. Опыт Мосгоргеотреста  Жидков Р.Ю., к.г.-м.н., главный инженер отдела цифровой картографии (направление «геология»</vt:lpstr>
      <vt:lpstr>Мировой опыт – Лондон, Великобритания</vt:lpstr>
      <vt:lpstr>Мировой опыт – Лиссабон, Португалия</vt:lpstr>
      <vt:lpstr>Москва</vt:lpstr>
      <vt:lpstr>Презентация PowerPoint</vt:lpstr>
      <vt:lpstr>Карта техногенных отложений</vt:lpstr>
      <vt:lpstr>Презентация PowerPoint</vt:lpstr>
      <vt:lpstr>Выявление карстовых и техногенных провалов по данным ДЗЗ</vt:lpstr>
      <vt:lpstr>Презентация PowerPoint</vt:lpstr>
      <vt:lpstr>Подробнее - геовебинар в рамках цикла «применение программирования в геологии»</vt:lpstr>
      <vt:lpstr>Презентация PowerPoint</vt:lpstr>
      <vt:lpstr>Презентация PowerPoint</vt:lpstr>
      <vt:lpstr>Презентация PowerPoint</vt:lpstr>
      <vt:lpstr>Последовательный ввод признаков в модель машинного обучения</vt:lpstr>
      <vt:lpstr>Литологическое моделирование</vt:lpstr>
      <vt:lpstr>Оценка объемов вывозимых грунтов</vt:lpstr>
      <vt:lpstr>Автоматизированное заключение о геологическом строении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Цифровые продукты на основе трёхмерной геологической модели и технологий искусственного интеллекта. Опыт Мосгоргеотреста</dc:title>
  <dc:creator>Жидков Р.Ю.</dc:creator>
  <cp:lastModifiedBy>Роман Жидков</cp:lastModifiedBy>
  <cp:revision>36</cp:revision>
  <dcterms:created xsi:type="dcterms:W3CDTF">2024-10-14T08:00:36Z</dcterms:created>
  <dcterms:modified xsi:type="dcterms:W3CDTF">2024-10-15T18:20:27Z</dcterms:modified>
</cp:coreProperties>
</file>