
<file path=[Content_Types].xml><?xml version="1.0" encoding="utf-8"?>
<Types xmlns="http://schemas.openxmlformats.org/package/2006/content-types">
  <Default Extension="bin" ContentType="image/pn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6"/>
  </p:notesMasterIdLst>
  <p:handoutMasterIdLst>
    <p:handoutMasterId r:id="rId17"/>
  </p:handoutMasterIdLst>
  <p:sldIdLst>
    <p:sldId id="295" r:id="rId2"/>
    <p:sldId id="380" r:id="rId3"/>
    <p:sldId id="389" r:id="rId4"/>
    <p:sldId id="384" r:id="rId5"/>
    <p:sldId id="385" r:id="rId6"/>
    <p:sldId id="387" r:id="rId7"/>
    <p:sldId id="388" r:id="rId8"/>
    <p:sldId id="382" r:id="rId9"/>
    <p:sldId id="381" r:id="rId10"/>
    <p:sldId id="383" r:id="rId11"/>
    <p:sldId id="379" r:id="rId12"/>
    <p:sldId id="370" r:id="rId13"/>
    <p:sldId id="378" r:id="rId14"/>
    <p:sldId id="35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981">
          <p15:clr>
            <a:srgbClr val="A4A3A4"/>
          </p15:clr>
        </p15:guide>
        <p15:guide id="4" orient="horz" pos="232">
          <p15:clr>
            <a:srgbClr val="A4A3A4"/>
          </p15:clr>
        </p15:guide>
        <p15:guide id="5" orient="horz" pos="4088">
          <p15:clr>
            <a:srgbClr val="A4A3A4"/>
          </p15:clr>
        </p15:guide>
        <p15:guide id="6" orient="horz" pos="686">
          <p15:clr>
            <a:srgbClr val="A4A3A4"/>
          </p15:clr>
        </p15:guide>
        <p15:guide id="7" orient="horz" pos="3135">
          <p15:clr>
            <a:srgbClr val="A4A3A4"/>
          </p15:clr>
        </p15:guide>
        <p15:guide id="8" orient="horz" pos="1207">
          <p15:clr>
            <a:srgbClr val="A4A3A4"/>
          </p15:clr>
        </p15:guide>
        <p15:guide id="9" orient="horz" pos="3861">
          <p15:clr>
            <a:srgbClr val="A4A3A4"/>
          </p15:clr>
        </p15:guide>
        <p15:guide id="10" pos="234">
          <p15:clr>
            <a:srgbClr val="A4A3A4"/>
          </p15:clr>
        </p15:guide>
        <p15:guide id="11" pos="7446">
          <p15:clr>
            <a:srgbClr val="A4A3A4"/>
          </p15:clr>
        </p15:guide>
        <p15:guide id="12" pos="3613">
          <p15:clr>
            <a:srgbClr val="A4A3A4"/>
          </p15:clr>
        </p15:guide>
        <p15:guide id="13" pos="4067">
          <p15:clr>
            <a:srgbClr val="A4A3A4"/>
          </p15:clr>
        </p15:guide>
        <p15:guide id="14" pos="121">
          <p15:clr>
            <a:srgbClr val="A4A3A4"/>
          </p15:clr>
        </p15:guide>
        <p15:guide id="15" pos="7559">
          <p15:clr>
            <a:srgbClr val="A4A3A4"/>
          </p15:clr>
        </p15:guide>
        <p15:guide id="16" pos="34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893D"/>
    <a:srgbClr val="038207"/>
    <a:srgbClr val="F7F7F7"/>
    <a:srgbClr val="FD5D5E"/>
    <a:srgbClr val="20345D"/>
    <a:srgbClr val="000000"/>
    <a:srgbClr val="999999"/>
    <a:srgbClr val="C9C9C9"/>
    <a:srgbClr val="E8523C"/>
    <a:srgbClr val="E8E8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 autoAdjust="0"/>
    <p:restoredTop sz="96374" autoAdjust="0"/>
  </p:normalViewPr>
  <p:slideViewPr>
    <p:cSldViewPr>
      <p:cViewPr varScale="1">
        <p:scale>
          <a:sx n="105" d="100"/>
          <a:sy n="105" d="100"/>
        </p:scale>
        <p:origin x="534" y="108"/>
      </p:cViewPr>
      <p:guideLst>
        <p:guide orient="horz" pos="2160"/>
        <p:guide pos="3840"/>
        <p:guide orient="horz" pos="981"/>
        <p:guide orient="horz" pos="232"/>
        <p:guide orient="horz" pos="4088"/>
        <p:guide orient="horz" pos="686"/>
        <p:guide orient="horz" pos="3135"/>
        <p:guide orient="horz" pos="1207"/>
        <p:guide orient="horz" pos="3861"/>
        <p:guide pos="234"/>
        <p:guide pos="7446"/>
        <p:guide pos="3613"/>
        <p:guide pos="4067"/>
        <p:guide pos="121"/>
        <p:guide pos="7559"/>
        <p:guide pos="34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90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D973E12-B7C0-43C5-92EF-2F201180B7E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338C1B7-A9F4-4FF0-9AA0-92967E045FF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630057-A483-4627-9CE0-43B501AD1345}" type="datetimeFigureOut">
              <a:rPr lang="ru-RU" smtClean="0"/>
              <a:pPr/>
              <a:t>15.10.2024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49072D5-2016-48BA-BDD5-C55602E3692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09B5D7F-5B13-4CAC-B06A-29CACC8615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9A76F-4C5A-45F6-8A35-5EDD1B2727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5397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42BF7B-0992-435F-BB4C-78F11174ED01}" type="datetimeFigureOut">
              <a:rPr lang="ru-RU" smtClean="0"/>
              <a:pPr/>
              <a:t>15.10.2024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9B59D1-4715-44C2-80DA-7B4A178D3AB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ru-RU" smtClean="0"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1467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7371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1290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034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066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58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87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43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50459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018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061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9B59D1-4715-44C2-80DA-7B4A178D3ABC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405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2">
            <a:extLst>
              <a:ext uri="{FF2B5EF4-FFF2-40B4-BE49-F238E27FC236}">
                <a16:creationId xmlns:a16="http://schemas.microsoft.com/office/drawing/2014/main" id="{19F9631C-C8A8-4730-B4A2-9C4303F3F44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71475" y="368300"/>
            <a:ext cx="7335815" cy="68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no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algn="l" eaLnBrk="1" hangingPunct="1">
              <a:lnSpc>
                <a:spcPts val="3800"/>
              </a:lnSpc>
            </a:pPr>
            <a:r>
              <a:rPr kumimoji="0" lang="ru-RU" sz="4000" b="0" kern="0" spc="0" baseline="0" dirty="0">
                <a:solidFill>
                  <a:srgbClr val="038207"/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rPr>
              <a:t>СОДЕРЖАНИЕ</a:t>
            </a:r>
            <a:endParaRPr kumimoji="0" lang="en-US" sz="4000" b="0" kern="0" spc="0" baseline="0" dirty="0">
              <a:solidFill>
                <a:srgbClr val="038207"/>
              </a:solidFill>
              <a:latin typeface="Stolzl Medium" pitchFamily="2" charset="-52"/>
              <a:ea typeface="HGPGothicE" panose="020B0400000000000000" pitchFamily="34" charset="-128"/>
              <a:cs typeface="Kartika" panose="020B0502040204020203" pitchFamily="18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E6ACFB8-CE64-48C5-B871-17482B5B5066}"/>
              </a:ext>
            </a:extLst>
          </p:cNvPr>
          <p:cNvCxnSpPr>
            <a:cxnSpLocks/>
          </p:cNvCxnSpPr>
          <p:nvPr userDrawn="1"/>
        </p:nvCxnSpPr>
        <p:spPr>
          <a:xfrm>
            <a:off x="1523492" y="6499212"/>
            <a:ext cx="10668508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CF063C2-C90F-4D53-ABE5-541A68FD3DA8}"/>
              </a:ext>
            </a:extLst>
          </p:cNvPr>
          <p:cNvCxnSpPr>
            <a:cxnSpLocks/>
          </p:cNvCxnSpPr>
          <p:nvPr userDrawn="1"/>
        </p:nvCxnSpPr>
        <p:spPr>
          <a:xfrm>
            <a:off x="0" y="6499212"/>
            <a:ext cx="365737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78D927-26C3-C3A2-A1E8-5559A098C1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6" y="6173544"/>
            <a:ext cx="684456" cy="6844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10D8797-62ED-B803-2ABA-810C3D6ED5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74" y="1"/>
            <a:ext cx="1079726" cy="10527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C1FCEAC-C5CF-969F-9E6D-DB363AADD5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80" y="80628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61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6E6ACFB8-CE64-48C5-B871-17482B5B5066}"/>
              </a:ext>
            </a:extLst>
          </p:cNvPr>
          <p:cNvCxnSpPr>
            <a:cxnSpLocks/>
          </p:cNvCxnSpPr>
          <p:nvPr userDrawn="1"/>
        </p:nvCxnSpPr>
        <p:spPr>
          <a:xfrm>
            <a:off x="1523492" y="6499212"/>
            <a:ext cx="10668508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CF063C2-C90F-4D53-ABE5-541A68FD3DA8}"/>
              </a:ext>
            </a:extLst>
          </p:cNvPr>
          <p:cNvCxnSpPr>
            <a:cxnSpLocks/>
          </p:cNvCxnSpPr>
          <p:nvPr userDrawn="1"/>
        </p:nvCxnSpPr>
        <p:spPr>
          <a:xfrm>
            <a:off x="0" y="6499212"/>
            <a:ext cx="365737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78D927-26C3-C3A2-A1E8-5559A098C1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6" y="6173544"/>
            <a:ext cx="684456" cy="684456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DE59F-3290-3033-6EF1-8CCD960601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32656"/>
            <a:ext cx="10477053" cy="369332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kumimoji="0" lang="ru-RU" sz="2400" kern="0" spc="0" baseline="0" dirty="0">
                <a:ln w="0"/>
                <a:solidFill>
                  <a:srgbClr val="038207"/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dirty="0"/>
              <a:t>Пункт содержания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42E346-67A0-FE72-EA73-44E0CA8A83E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74" y="1"/>
            <a:ext cx="1079726" cy="10527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2FAB41-E5E4-E603-A883-358AC26526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80" y="80628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72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Пункт соде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EC59379C-527D-C9F4-24E3-B5A9F5D0B855}"/>
              </a:ext>
            </a:extLst>
          </p:cNvPr>
          <p:cNvCxnSpPr>
            <a:cxnSpLocks/>
          </p:cNvCxnSpPr>
          <p:nvPr userDrawn="1"/>
        </p:nvCxnSpPr>
        <p:spPr>
          <a:xfrm>
            <a:off x="1523492" y="6499212"/>
            <a:ext cx="10668508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42707A7E-2B83-92C3-EB3C-45F735CDF7AB}"/>
              </a:ext>
            </a:extLst>
          </p:cNvPr>
          <p:cNvCxnSpPr>
            <a:cxnSpLocks/>
          </p:cNvCxnSpPr>
          <p:nvPr userDrawn="1"/>
        </p:nvCxnSpPr>
        <p:spPr>
          <a:xfrm>
            <a:off x="0" y="6499212"/>
            <a:ext cx="365737" cy="0"/>
          </a:xfrm>
          <a:prstGeom prst="line">
            <a:avLst/>
          </a:prstGeom>
          <a:ln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6CEDB2A-7E51-2E26-2DE6-43D84A85A4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86" y="6173544"/>
            <a:ext cx="684456" cy="684456"/>
          </a:xfrm>
          <a:prstGeom prst="rect">
            <a:avLst/>
          </a:prstGeom>
        </p:spPr>
      </p:pic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315F172-B373-AE61-0A59-5E7B0EC22D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1475" y="332656"/>
            <a:ext cx="10477053" cy="369332"/>
          </a:xfrm>
        </p:spPr>
        <p:txBody>
          <a:bodyPr wrap="square" lIns="0" tIns="0" rIns="0" bIns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defRPr kumimoji="0" lang="ru-RU" sz="2400" kern="0" spc="0" baseline="0" dirty="0">
                <a:ln w="0"/>
                <a:solidFill>
                  <a:schemeClr val="accent1">
                    <a:lumMod val="50000"/>
                  </a:schemeClr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dirty="0"/>
              <a:t>Пункт содержания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55E25E-6F11-3F1E-5219-9962E5CDB7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2274" y="1"/>
            <a:ext cx="1079726" cy="105273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0CADCD6-74A5-DE59-2E96-8137DE0630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6580" y="80628"/>
            <a:ext cx="79200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168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426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352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70BD30-1662-42E7-AA8B-9242F34DD802}" type="datetimeFigureOut">
              <a:rPr lang="ru-RU" smtClean="0"/>
              <a:pPr/>
              <a:t>15.10.2024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C1B1E1-D75E-47FA-8956-75E02EE49D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5388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712" r:id="rId2"/>
    <p:sldLayoutId id="2147483708" r:id="rId3"/>
    <p:sldLayoutId id="2147483713" r:id="rId4"/>
    <p:sldLayoutId id="214748371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35435" y="2630166"/>
            <a:ext cx="10721130" cy="107721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2000">
                <a:solidFill>
                  <a:schemeClr val="tx1"/>
                </a:solidFill>
                <a:latin typeface="Century Gothic"/>
              </a:defRPr>
            </a:lvl1pPr>
            <a:lvl2pPr marL="742950" indent="-28575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2800">
                <a:solidFill>
                  <a:schemeClr val="tx1"/>
                </a:solidFill>
                <a:latin typeface="Century Gothic"/>
              </a:defRPr>
            </a:lvl2pPr>
            <a:lvl3pPr marL="11430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1600">
                <a:solidFill>
                  <a:schemeClr val="tx1"/>
                </a:solidFill>
                <a:latin typeface="Century Gothic"/>
              </a:defRPr>
            </a:lvl3pPr>
            <a:lvl4pPr marL="16002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4pPr>
            <a:lvl5pPr marL="2057400" indent="-228600">
              <a:spcBef>
                <a:spcPts val="1000"/>
              </a:spcBef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5pPr>
            <a:lvl6pPr marL="25146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6pPr>
            <a:lvl7pPr marL="29718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7pPr>
            <a:lvl8pPr marL="34290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8pPr>
            <a:lvl9pPr marL="3886200" indent="-228600">
              <a:spcBef>
                <a:spcPts val="1000"/>
              </a:spcBef>
              <a:spcAft>
                <a:spcPts val="0"/>
              </a:spcAft>
              <a:buClr>
                <a:srgbClr val="8AD0D6"/>
              </a:buClr>
              <a:buSzPct val="80000"/>
              <a:buFont typeface="Wingdings 3" panose="05040102010807070707"/>
              <a:buChar char=""/>
              <a:defRPr sz="1400">
                <a:solidFill>
                  <a:schemeClr val="tx1"/>
                </a:solidFill>
                <a:latin typeface="Century Gothic"/>
              </a:defRPr>
            </a:lvl9pPr>
          </a:lstStyle>
          <a:p>
            <a:pPr algn="ctr">
              <a:buNone/>
            </a:pPr>
            <a:r>
              <a:rPr lang="ru-RU" sz="3200" dirty="0">
                <a:latin typeface="Consolas" panose="020B0609020204030204" pitchFamily="49" charset="0"/>
              </a:rPr>
              <a:t>ИСПОЛЬЗОВАНИЕ ИИ ДЛЯ СОСТАВЛЕНИЯ ОТЧЕТОВ ПО ИНЖЕНЕРНО-ГЕОЛОГИЧЕСКИМ ИЗЫСКАНИЯМ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659755" y="612119"/>
            <a:ext cx="4874738" cy="1193821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АО МОСТДОРГЕОТРЕСТ</a:t>
            </a:r>
            <a:br>
              <a:rPr lang="ru-RU" sz="2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геотехническая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nsolas" panose="020B0609020204030204" pitchFamily="49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лаборатория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518" y="260648"/>
            <a:ext cx="2290750" cy="2290750"/>
          </a:xfrm>
          <a:prstGeom prst="rect">
            <a:avLst/>
          </a:prstGeom>
        </p:spPr>
      </p:pic>
      <p:sp>
        <p:nvSpPr>
          <p:cNvPr id="2" name="Rectangle 8"/>
          <p:cNvSpPr>
            <a:spLocks noChangeArrowheads="1"/>
          </p:cNvSpPr>
          <p:nvPr/>
        </p:nvSpPr>
        <p:spPr bwMode="auto">
          <a:xfrm>
            <a:off x="2057127" y="4185084"/>
            <a:ext cx="3510915" cy="936887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algn="ctr" eaLnBrk="1" hangingPunct="1">
              <a:defRPr/>
            </a:pPr>
            <a:endParaRPr lang="en-US" sz="3200" dirty="0">
              <a:solidFill>
                <a:schemeClr val="tx2">
                  <a:lumMod val="50000"/>
                </a:schemeClr>
              </a:solidFill>
              <a:latin typeface="Consolas" panose="020B0609020204030204" pitchFamily="49" charset="0"/>
              <a:cs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Озмидов Олег Ростиславович</a:t>
            </a:r>
            <a:br>
              <a:rPr lang="ru-RU" sz="32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научный руководитель лаборатории,</a:t>
            </a:r>
          </a:p>
          <a:p>
            <a:pPr eaLnBrk="1" hangingPunct="1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академик РАЕН, к.г.-м.н, д.ф.-м.н</a:t>
            </a:r>
          </a:p>
          <a:p>
            <a:pPr eaLnBrk="1" hangingPunct="1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ВМАК</a:t>
            </a:r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2062423" y="5605001"/>
            <a:ext cx="3728940" cy="709930"/>
          </a:xfrm>
          <a:prstGeom prst="rect">
            <a:avLst/>
          </a:prstGeom>
          <a:noFill/>
          <a:ln>
            <a:noFill/>
          </a:ln>
          <a:effectLst/>
        </p:spPr>
        <p:txBody>
          <a:bodyPr anchor="b"/>
          <a:lstStyle/>
          <a:p>
            <a:pPr eaLnBrk="1" hangingPunct="1">
              <a:defRPr/>
            </a:pP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Тишин Никита Романович</a:t>
            </a:r>
            <a:br>
              <a:rPr lang="ru-RU" sz="32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</a:b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руководитель технологического отдела</a:t>
            </a:r>
          </a:p>
          <a:p>
            <a:pPr eaLnBrk="1" hangingPunct="1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Consolas" panose="020B0609020204030204" pitchFamily="49" charset="0"/>
                <a:cs typeface="Arial" panose="020B0604020202020204" pitchFamily="34" charset="0"/>
              </a:rPr>
              <a:t>аспирант МГТУ им. Баумана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F45037A-E7EA-441D-AF52-F2BF9151B5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03" y="4411214"/>
            <a:ext cx="5022936" cy="1636687"/>
          </a:xfrm>
          <a:prstGeom prst="rect">
            <a:avLst/>
          </a:prstGeom>
        </p:spPr>
      </p:pic>
      <p:pic>
        <p:nvPicPr>
          <p:cNvPr id="10" name="Рисунок 19">
            <a:extLst>
              <a:ext uri="{FF2B5EF4-FFF2-40B4-BE49-F238E27FC236}">
                <a16:creationId xmlns:a16="http://schemas.microsoft.com/office/drawing/2014/main" id="{7A768387-EA8A-4ECA-8260-87AF837A21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1" y="4077499"/>
            <a:ext cx="1158495" cy="1152059"/>
          </a:xfrm>
          <a:prstGeom prst="rect">
            <a:avLst/>
          </a:prstGeom>
        </p:spPr>
      </p:pic>
      <p:pic>
        <p:nvPicPr>
          <p:cNvPr id="11" name="Рисунок 16">
            <a:extLst>
              <a:ext uri="{FF2B5EF4-FFF2-40B4-BE49-F238E27FC236}">
                <a16:creationId xmlns:a16="http://schemas.microsoft.com/office/drawing/2014/main" id="{D0646F36-02C6-4680-8D93-F70BE0D445E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01" y="5384143"/>
            <a:ext cx="1154853" cy="11516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ОТЧЕТ ПО НИР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E4B61F-2885-4671-9C86-1B5DF380D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3520" y="886090"/>
            <a:ext cx="3552961" cy="5485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95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7"/>
            <a:ext cx="10837093" cy="1107996"/>
          </a:xfrm>
        </p:spPr>
        <p:txBody>
          <a:bodyPr/>
          <a:lstStyle/>
          <a:p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СВОДНАЯ ВЕДОМОСТЬ ФИЗ.-МЕХ. СВОЙСТВ ПОСЛЕ </a:t>
            </a:r>
            <a:b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</a:br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В ВОДОНАСЫЩЕННОМ СОСТОЯНИИ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282DBC-035A-4E69-A89B-6C9E03AB71C3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1" b="2083"/>
          <a:stretch/>
        </p:blipFill>
        <p:spPr bwMode="auto">
          <a:xfrm>
            <a:off x="2387933" y="1736812"/>
            <a:ext cx="7416134" cy="438245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02076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7"/>
            <a:ext cx="10837093" cy="1107996"/>
          </a:xfrm>
        </p:spPr>
        <p:txBody>
          <a:bodyPr/>
          <a:lstStyle/>
          <a:p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СВОДНАЯ ВЕДОМОСТЬ ФИЗ.-МЕХ. СВОЙСТВ ПОСЛЕ </a:t>
            </a:r>
            <a:b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</a:br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3 ЦИКЛОВ ПРОМОРАЖИВАНИЯ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A19E21-007E-46E6-BAAC-8397EF0031A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" t="6026" r="2475" b="22379"/>
          <a:stretch/>
        </p:blipFill>
        <p:spPr bwMode="auto">
          <a:xfrm>
            <a:off x="6240016" y="1052736"/>
            <a:ext cx="4962730" cy="52925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1426FB-1F04-112C-F631-3728E5E91D7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24" y="2384884"/>
            <a:ext cx="2520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56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7"/>
            <a:ext cx="10909101" cy="1296143"/>
          </a:xfrm>
        </p:spPr>
        <p:txBody>
          <a:bodyPr/>
          <a:lstStyle/>
          <a:p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СВОДНАЯ ВЕДОМОСТЬ ФИЗ.-МЕХ. СВОЙСТВ ПОСЛЕ </a:t>
            </a:r>
            <a:b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</a:br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5 ЦИКЛОВ ПРОМОРАЖИВАНИЯ</a:t>
            </a:r>
            <a:b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</a:br>
            <a:endParaRPr lang="ru-RU" sz="3600" dirty="0">
              <a:solidFill>
                <a:srgbClr val="548235"/>
              </a:solidFill>
              <a:latin typeface="Consolas" panose="020B0609020204030204" pitchFamily="49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56C9C6-29C0-486A-BFF3-6E2B2AD1B54B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7" t="6025" r="3648" b="21848"/>
          <a:stretch/>
        </p:blipFill>
        <p:spPr bwMode="auto">
          <a:xfrm>
            <a:off x="6240016" y="1052736"/>
            <a:ext cx="4881436" cy="52998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BA2AD91-7EE0-4D9C-B1DE-D6AA3113A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24" y="2384884"/>
            <a:ext cx="2520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312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7"/>
            <a:ext cx="10765085" cy="1107996"/>
          </a:xfrm>
        </p:spPr>
        <p:txBody>
          <a:bodyPr/>
          <a:lstStyle/>
          <a:p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СВОДНАЯ ВЕДОМОСТЬ ФИЗ.-МЕХ. СВОЙСТВ ПОСЛЕ </a:t>
            </a:r>
            <a:b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</a:br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10 ЦИКЛОВ ПРОМОРАЖИВАНИЯ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FDAFB2-09E7-4B39-893C-5B6971BAB22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" t="7464" r="2361" b="3261"/>
          <a:stretch/>
        </p:blipFill>
        <p:spPr bwMode="auto">
          <a:xfrm>
            <a:off x="6456040" y="1052736"/>
            <a:ext cx="4680520" cy="37454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ADEA071-4B57-404A-8D2A-D03BA66F26A8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" t="9103" r="2369" b="54719"/>
          <a:stretch/>
        </p:blipFill>
        <p:spPr bwMode="auto">
          <a:xfrm>
            <a:off x="6456040" y="4798187"/>
            <a:ext cx="4680520" cy="146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9591D1-A81B-49CF-9279-C6897B25C2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24" y="2384884"/>
            <a:ext cx="2520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024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7"/>
            <a:ext cx="10765085" cy="1107996"/>
          </a:xfrm>
        </p:spPr>
        <p:txBody>
          <a:bodyPr/>
          <a:lstStyle/>
          <a:p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СВОДНАЯ ВЕДОМОСТЬ ФИЗ.-МЕХ. СВОЙСТВ ПОСЛЕ </a:t>
            </a:r>
            <a:b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</a:br>
            <a:r>
              <a:rPr lang="ru-RU" sz="3600" dirty="0">
                <a:solidFill>
                  <a:srgbClr val="548235"/>
                </a:solidFill>
                <a:latin typeface="Consolas" panose="020B0609020204030204" pitchFamily="49" charset="0"/>
              </a:rPr>
              <a:t>24 ЦИКЛОВ ПРОМОРАЖИВАНИЯ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DDCC8CD-CC5B-4885-8123-A80EADBCADE8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" t="8661" r="2871" b="3222"/>
          <a:stretch/>
        </p:blipFill>
        <p:spPr bwMode="auto">
          <a:xfrm>
            <a:off x="6456040" y="1137526"/>
            <a:ext cx="4932548" cy="36794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48FDEF-141B-4853-886E-13375438A5C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" t="8981" r="3221" b="57110"/>
          <a:stretch/>
        </p:blipFill>
        <p:spPr bwMode="auto">
          <a:xfrm>
            <a:off x="6463958" y="4816958"/>
            <a:ext cx="4916711" cy="141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F5E444-820B-40DE-9B85-697EA7179FC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24" y="2384884"/>
            <a:ext cx="2520280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4128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ЗАКЛЮЧЕНИЕ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2D22647-D571-4255-AD73-519297F553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845" y="886654"/>
            <a:ext cx="7933285" cy="5422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590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ЗАКЛЮЧЕНИЕ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7B4AE73-6A61-40AB-85E3-049D77FA1B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9293" y="1160748"/>
            <a:ext cx="7153413" cy="4774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167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F1733F9-A147-4557-A701-3DDA096FF3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5532" y="1624247"/>
            <a:ext cx="4313182" cy="3609506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МАТЕМАТИЧЕСКИЙ АНАЛИЗ РЕЗУЛЬТАТОВ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8B53695-D6F5-40BE-B44F-E673F5A38D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2" y="3032956"/>
            <a:ext cx="7869448" cy="11807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8E9440-6748-444A-9DCE-19BEC7E2EE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832" y="4336992"/>
            <a:ext cx="7869449" cy="115573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0F0BA45-23E2-46F6-9DF9-F6FC7061DB0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1716500"/>
            <a:ext cx="7869449" cy="117576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5D8A635-9BB1-462F-8884-1AE8A5BBFF5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7629" y="3712396"/>
            <a:ext cx="532897" cy="53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75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A31826-56F7-4AEC-9E3B-6E4214D931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6" y="1530251"/>
            <a:ext cx="5436604" cy="390537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4D4602D-905A-41FD-A625-EBF3950924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910958"/>
            <a:ext cx="5848354" cy="503608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B13583-D51D-4E51-812C-023386EE8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СЕРВИС ХРАНЕНИЯ ЛАБОРАТОРНЫХ ИСПЫТАНИЙ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A7E924A0-38E3-4CBC-BDA5-0C43BE547458}"/>
              </a:ext>
            </a:extLst>
          </p:cNvPr>
          <p:cNvSpPr txBox="1">
            <a:spLocks/>
          </p:cNvSpPr>
          <p:nvPr/>
        </p:nvSpPr>
        <p:spPr>
          <a:xfrm>
            <a:off x="1811524" y="5833003"/>
            <a:ext cx="3060340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ru-RU" sz="2400" kern="0" spc="0" baseline="0" dirty="0">
                <a:ln w="0"/>
                <a:solidFill>
                  <a:schemeClr val="accent1">
                    <a:lumMod val="50000"/>
                  </a:schemeClr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Consolas" panose="020B0609020204030204" pitchFamily="49" charset="0"/>
              </a:rPr>
              <a:t>Реляционная модель данных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31F198C5-FC42-4DE3-80C4-2A7C59F04D0E}"/>
              </a:ext>
            </a:extLst>
          </p:cNvPr>
          <p:cNvSpPr txBox="1">
            <a:spLocks/>
          </p:cNvSpPr>
          <p:nvPr/>
        </p:nvSpPr>
        <p:spPr>
          <a:xfrm>
            <a:off x="8174083" y="5823930"/>
            <a:ext cx="2206393" cy="246221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ru-RU" sz="2400" kern="0" spc="0" baseline="0" dirty="0">
                <a:ln w="0"/>
                <a:solidFill>
                  <a:schemeClr val="accent1">
                    <a:lumMod val="50000"/>
                  </a:schemeClr>
                </a:solidFill>
                <a:latin typeface="Stolzl Medium" pitchFamily="2" charset="-52"/>
                <a:ea typeface="HGPGothicE" panose="020B0400000000000000" pitchFamily="34" charset="-128"/>
                <a:cs typeface="Kartika" panose="020B0502040204020203" pitchFamily="18" charset="0"/>
              </a:defRPr>
            </a:lvl1pPr>
          </a:lstStyle>
          <a:p>
            <a:r>
              <a:rPr lang="ru-RU" sz="1600" dirty="0">
                <a:solidFill>
                  <a:schemeClr val="tx1"/>
                </a:solidFill>
                <a:latin typeface="Consolas" panose="020B0609020204030204" pitchFamily="49" charset="0"/>
              </a:rPr>
              <a:t>Архитектура сервиса</a:t>
            </a:r>
          </a:p>
        </p:txBody>
      </p:sp>
    </p:spTree>
    <p:extLst>
      <p:ext uri="{BB962C8B-B14F-4D97-AF65-F5344CB8AC3E}">
        <p14:creationId xmlns:p14="http://schemas.microsoft.com/office/powerpoint/2010/main" val="22986376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3712AD-693C-4732-8CF2-AA66F37741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ИИ ДЛЯ СОСТАВЛЕНИЯ ГЕОЛОГИЧЕСКИХ ОТЧЕТОВ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BE5370-DBAB-444B-83B9-CC5701F70D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230" y="1232756"/>
            <a:ext cx="4809540" cy="4842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27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755692A-B96C-4C6F-962A-5FA3B9F76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34" y="1016732"/>
            <a:ext cx="9946332" cy="502008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4608BE55-7AD8-4E05-9C1C-65C5DAFC2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5" y="332656"/>
            <a:ext cx="10477053" cy="553998"/>
          </a:xfrm>
        </p:spPr>
        <p:txBody>
          <a:bodyPr/>
          <a:lstStyle/>
          <a:p>
            <a:r>
              <a:rPr lang="ru-RU" sz="36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ИИ ДЛЯ АНАЛИЗА ДАННЫХ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6CD5493-8407-48DB-995F-4E29ED467E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3695" y="3201023"/>
            <a:ext cx="1999431" cy="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768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BE5532-3F00-4A54-A4BC-46C73F05AB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2429" y="0"/>
            <a:ext cx="1181415" cy="1211069"/>
          </a:xfrm>
          <a:prstGeom prst="rect">
            <a:avLst/>
          </a:prstGeom>
        </p:spPr>
      </p:pic>
      <p:sp>
        <p:nvSpPr>
          <p:cNvPr id="10" name="Объект 6">
            <a:extLst>
              <a:ext uri="{FF2B5EF4-FFF2-40B4-BE49-F238E27FC236}">
                <a16:creationId xmlns:a16="http://schemas.microsoft.com/office/drawing/2014/main" id="{DDEB36E6-408E-40C8-8D68-F274E3621F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2450" y="1059107"/>
            <a:ext cx="7423224" cy="3869191"/>
          </a:xfrm>
        </p:spPr>
        <p:txBody>
          <a:bodyPr>
            <a:noAutofit/>
          </a:bodyPr>
          <a:lstStyle/>
          <a:p>
            <a:pPr marL="4572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dirty="0">
                <a:latin typeface="Consolas" panose="020B0609020204030204" pitchFamily="49" charset="0"/>
              </a:rPr>
              <a:t>Грунтовая лаборатория «МОСТДОРГЕОТРЕСТ» предлагает услуги по определению физико-механических свойств грунтов, анализу химического состава грунтов и грунтовых вод, определению их свойств в целях классификации по стандартам ГОСТ и ASTM, обеспечения входными параметрами программных комплексов численного моделирования грунтовых оснований.</a:t>
            </a:r>
          </a:p>
          <a:p>
            <a:pPr marL="45720" indent="0" algn="just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1800" dirty="0">
                <a:latin typeface="Consolas" panose="020B0609020204030204" pitchFamily="49" charset="0"/>
              </a:rPr>
              <a:t>Лаборатория оснащена высокоточным аналитическим оборудованием отечественного и зарубежного производства, в том числе атомно-эмиссионными спектро-матрами, системами капиллярного электрофореза, установками трехосного сжатия,  вибростабиломет-рами, резонансными колонками и др.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B22DAB1-8166-4F10-9355-2FC33D1915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41" y="1059109"/>
            <a:ext cx="1462896" cy="1992497"/>
          </a:xfrm>
          <a:prstGeom prst="rect">
            <a:avLst/>
          </a:prstGeom>
        </p:spPr>
      </p:pic>
      <p:pic>
        <p:nvPicPr>
          <p:cNvPr id="12" name="Рисунок 9">
            <a:extLst>
              <a:ext uri="{FF2B5EF4-FFF2-40B4-BE49-F238E27FC236}">
                <a16:creationId xmlns:a16="http://schemas.microsoft.com/office/drawing/2014/main" id="{9520B8D7-5AB1-4A4C-97F0-7896B55B2A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3" y="3098800"/>
            <a:ext cx="4206356" cy="2052228"/>
          </a:xfrm>
          <a:prstGeom prst="rect">
            <a:avLst/>
          </a:prstGeom>
        </p:spPr>
      </p:pic>
      <p:pic>
        <p:nvPicPr>
          <p:cNvPr id="13" name="Рисунок 11">
            <a:extLst>
              <a:ext uri="{FF2B5EF4-FFF2-40B4-BE49-F238E27FC236}">
                <a16:creationId xmlns:a16="http://schemas.microsoft.com/office/drawing/2014/main" id="{2A82BE9B-521A-4933-A2B9-E99949DF75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618" y="1059108"/>
            <a:ext cx="2665790" cy="1992497"/>
          </a:xfrm>
          <a:prstGeom prst="rect">
            <a:avLst/>
          </a:prstGeom>
        </p:spPr>
      </p:pic>
      <p:sp>
        <p:nvSpPr>
          <p:cNvPr id="14" name="Rectangle 8">
            <a:extLst>
              <a:ext uri="{FF2B5EF4-FFF2-40B4-BE49-F238E27FC236}">
                <a16:creationId xmlns:a16="http://schemas.microsoft.com/office/drawing/2014/main" id="{3F67E61D-7109-475F-A360-C689A30676EF}"/>
              </a:ext>
            </a:extLst>
          </p:cNvPr>
          <p:cNvSpPr/>
          <p:nvPr/>
        </p:nvSpPr>
        <p:spPr>
          <a:xfrm>
            <a:off x="147383" y="5198222"/>
            <a:ext cx="589528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38207"/>
                </a:solidFill>
                <a:latin typeface="Consolas" panose="020B0609020204030204" pitchFamily="49" charset="0"/>
              </a:rPr>
              <a:t>mdgt.ru</a:t>
            </a:r>
            <a:br>
              <a:rPr lang="ru-RU" sz="2800" dirty="0">
                <a:latin typeface="Consolas" panose="020B0609020204030204" pitchFamily="49" charset="0"/>
              </a:rPr>
            </a:br>
            <a:r>
              <a:rPr lang="ru-RU" sz="2800" dirty="0">
                <a:latin typeface="Consolas" panose="020B0609020204030204" pitchFamily="49" charset="0"/>
              </a:rPr>
              <a:t>+7 (495) 656-69-10</a:t>
            </a:r>
            <a:endParaRPr lang="en-US" sz="2800" dirty="0">
              <a:latin typeface="Consolas" panose="020B0609020204030204" pitchFamily="49" charset="0"/>
            </a:endParaRP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5E463DCA-D025-443E-96DC-80FA5BDA5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41" y="224644"/>
            <a:ext cx="10040715" cy="638922"/>
          </a:xfrm>
        </p:spPr>
        <p:txBody>
          <a:bodyPr>
            <a:noAutofit/>
          </a:bodyPr>
          <a:lstStyle/>
          <a:p>
            <a:r>
              <a:rPr lang="ru-RU" sz="2400" dirty="0">
                <a:latin typeface="Consolas" panose="020B0609020204030204" pitchFamily="49" charset="0"/>
              </a:rPr>
              <a:t>АО МОСТДОРГЕОТРЕСТ грунтовая лаборатория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338682-449B-317D-1D53-B1314CC826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58381" y="4580796"/>
            <a:ext cx="2221121" cy="227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397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4322</TotalTime>
  <Words>240</Words>
  <Application>Microsoft Office PowerPoint</Application>
  <PresentationFormat>Широкоэкранный</PresentationFormat>
  <Paragraphs>44</Paragraphs>
  <Slides>14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Consolas</vt:lpstr>
      <vt:lpstr>Stolzl Medium</vt:lpstr>
      <vt:lpstr>Wingdings 3</vt:lpstr>
      <vt:lpstr>Office Theme</vt:lpstr>
      <vt:lpstr>Презентация PowerPoint</vt:lpstr>
      <vt:lpstr>ОТЧЕТ ПО НИР</vt:lpstr>
      <vt:lpstr>СВОДНАЯ ВЕДОМОСТЬ ФИЗ.-МЕХ. СВОЙСТВ ПОСЛЕ  В ВОДОНАСЫЩЕННОМ СОСТОЯНИИ</vt:lpstr>
      <vt:lpstr>СВОДНАЯ ВЕДОМОСТЬ ФИЗ.-МЕХ. СВОЙСТВ ПОСЛЕ  3 ЦИКЛОВ ПРОМОРАЖИВАНИЯ</vt:lpstr>
      <vt:lpstr>СВОДНАЯ ВЕДОМОСТЬ ФИЗ.-МЕХ. СВОЙСТВ ПОСЛЕ  5 ЦИКЛОВ ПРОМОРАЖИВАНИЯ </vt:lpstr>
      <vt:lpstr>СВОДНАЯ ВЕДОМОСТЬ ФИЗ.-МЕХ. СВОЙСТВ ПОСЛЕ  10 ЦИКЛОВ ПРОМОРАЖИВАНИЯ</vt:lpstr>
      <vt:lpstr>СВОДНАЯ ВЕДОМОСТЬ ФИЗ.-МЕХ. СВОЙСТВ ПОСЛЕ  24 ЦИКЛОВ ПРОМОРАЖИВАНИЯ</vt:lpstr>
      <vt:lpstr>ЗАКЛЮЧЕНИЕ</vt:lpstr>
      <vt:lpstr>ЗАКЛЮЧЕНИЕ</vt:lpstr>
      <vt:lpstr>МАТЕМАТИЧЕСКИЙ АНАЛИЗ РЕЗУЛЬТАТОВ</vt:lpstr>
      <vt:lpstr>СЕРВИС ХРАНЕНИЯ ЛАБОРАТОРНЫХ ИСПЫТАНИЙ</vt:lpstr>
      <vt:lpstr>ИИ ДЛЯ СОСТАВЛЕНИЯ ГЕОЛОГИЧЕСКИХ ОТЧЕТОВ</vt:lpstr>
      <vt:lpstr>ИИ ДЛЯ АНАЛИЗА ДАННЫХ</vt:lpstr>
      <vt:lpstr>АО МОСТДОРГЕОТРЕСТ грунтовая лаборатория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Данил Бартенев</dc:creator>
  <cp:lastModifiedBy>Никита Тишин</cp:lastModifiedBy>
  <cp:revision>227</cp:revision>
  <dcterms:created xsi:type="dcterms:W3CDTF">2021-12-21T06:59:02Z</dcterms:created>
  <dcterms:modified xsi:type="dcterms:W3CDTF">2024-10-15T14:55:47Z</dcterms:modified>
</cp:coreProperties>
</file>