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7" r:id="rId3"/>
    <p:sldId id="309" r:id="rId4"/>
    <p:sldId id="310" r:id="rId5"/>
    <p:sldId id="300" r:id="rId6"/>
    <p:sldId id="301" r:id="rId7"/>
    <p:sldId id="311" r:id="rId8"/>
    <p:sldId id="302" r:id="rId9"/>
    <p:sldId id="304" r:id="rId10"/>
    <p:sldId id="305" r:id="rId11"/>
    <p:sldId id="312" r:id="rId12"/>
    <p:sldId id="306" r:id="rId13"/>
    <p:sldId id="307" r:id="rId14"/>
    <p:sldId id="308" r:id="rId15"/>
    <p:sldId id="258" r:id="rId16"/>
    <p:sldId id="313" r:id="rId17"/>
    <p:sldId id="314" r:id="rId18"/>
    <p:sldId id="315" r:id="rId19"/>
    <p:sldId id="316" r:id="rId20"/>
    <p:sldId id="317" r:id="rId21"/>
    <p:sldId id="318" r:id="rId22"/>
    <p:sldId id="325" r:id="rId23"/>
    <p:sldId id="282" r:id="rId24"/>
    <p:sldId id="319" r:id="rId25"/>
    <p:sldId id="326" r:id="rId26"/>
    <p:sldId id="324" r:id="rId27"/>
    <p:sldId id="327"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2CC"/>
    <a:srgbClr val="86805E"/>
    <a:srgbClr val="604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4793" autoAdjust="0"/>
  </p:normalViewPr>
  <p:slideViewPr>
    <p:cSldViewPr snapToGrid="0">
      <p:cViewPr varScale="1">
        <p:scale>
          <a:sx n="61" d="100"/>
          <a:sy n="61" d="100"/>
        </p:scale>
        <p:origin x="96" y="112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75AD1C-B9E1-4B20-A7A0-83E6AE3F43D2}" type="doc">
      <dgm:prSet loTypeId="urn:microsoft.com/office/officeart/2005/8/layout/radial5" loCatId="relationship" qsTypeId="urn:microsoft.com/office/officeart/2005/8/quickstyle/3d2" qsCatId="3D" csTypeId="urn:microsoft.com/office/officeart/2005/8/colors/accent2_4" csCatId="accent2" phldr="1"/>
      <dgm:spPr/>
      <dgm:t>
        <a:bodyPr/>
        <a:lstStyle/>
        <a:p>
          <a:endParaRPr lang="ru-RU"/>
        </a:p>
      </dgm:t>
    </dgm:pt>
    <dgm:pt modelId="{90E2E5A5-EA2D-457D-82CB-11A561FCAFE9}">
      <dgm:prSet phldrT="[Текст]"/>
      <dgm:spPr/>
      <dgm:t>
        <a:bodyPr/>
        <a:lstStyle/>
        <a:p>
          <a:r>
            <a:rPr lang="ru-RU" dirty="0"/>
            <a:t>ИГИ</a:t>
          </a:r>
        </a:p>
      </dgm:t>
    </dgm:pt>
    <dgm:pt modelId="{EC8A1000-16C2-406C-82E2-FC8CC26431ED}" type="parTrans" cxnId="{3F588433-CF19-43BA-9F2D-6DB3CE70C0B0}">
      <dgm:prSet/>
      <dgm:spPr/>
      <dgm:t>
        <a:bodyPr/>
        <a:lstStyle/>
        <a:p>
          <a:endParaRPr lang="ru-RU">
            <a:solidFill>
              <a:schemeClr val="bg2">
                <a:lumMod val="10000"/>
              </a:schemeClr>
            </a:solidFill>
          </a:endParaRPr>
        </a:p>
      </dgm:t>
    </dgm:pt>
    <dgm:pt modelId="{C83EA562-52EF-45A1-8EDC-D0AF29CE5624}" type="sibTrans" cxnId="{3F588433-CF19-43BA-9F2D-6DB3CE70C0B0}">
      <dgm:prSet/>
      <dgm:spPr/>
      <dgm:t>
        <a:bodyPr/>
        <a:lstStyle/>
        <a:p>
          <a:endParaRPr lang="ru-RU">
            <a:solidFill>
              <a:schemeClr val="bg2">
                <a:lumMod val="10000"/>
              </a:schemeClr>
            </a:solidFill>
          </a:endParaRPr>
        </a:p>
      </dgm:t>
    </dgm:pt>
    <dgm:pt modelId="{DEDC0D9C-A575-43DD-ADA6-4E8B204C1C81}">
      <dgm:prSet phldrT="[Текст]"/>
      <dgm:spPr/>
      <dgm:t>
        <a:bodyPr/>
        <a:lstStyle/>
        <a:p>
          <a:r>
            <a:rPr lang="ru-RU"/>
            <a:t>ПЗ</a:t>
          </a:r>
          <a:endParaRPr lang="ru-RU" dirty="0"/>
        </a:p>
      </dgm:t>
    </dgm:pt>
    <dgm:pt modelId="{4D1043FC-EC78-47CF-9EB5-7A37BAB16B22}" type="parTrans" cxnId="{D7593F58-AAFC-4719-956F-A1A646414AED}">
      <dgm:prSet/>
      <dgm:spPr/>
      <dgm:t>
        <a:bodyPr/>
        <a:lstStyle/>
        <a:p>
          <a:endParaRPr lang="ru-RU">
            <a:solidFill>
              <a:schemeClr val="bg2">
                <a:lumMod val="10000"/>
              </a:schemeClr>
            </a:solidFill>
          </a:endParaRPr>
        </a:p>
      </dgm:t>
    </dgm:pt>
    <dgm:pt modelId="{17DE8E74-7867-4D20-AEF0-4294E7A5B5BF}" type="sibTrans" cxnId="{D7593F58-AAFC-4719-956F-A1A646414AED}">
      <dgm:prSet/>
      <dgm:spPr/>
      <dgm:t>
        <a:bodyPr/>
        <a:lstStyle/>
        <a:p>
          <a:endParaRPr lang="ru-RU">
            <a:solidFill>
              <a:schemeClr val="bg2">
                <a:lumMod val="10000"/>
              </a:schemeClr>
            </a:solidFill>
          </a:endParaRPr>
        </a:p>
      </dgm:t>
    </dgm:pt>
    <dgm:pt modelId="{4ACF25C5-5496-4F71-98E0-6DDE0D0573A7}">
      <dgm:prSet phldrT="[Текст]"/>
      <dgm:spPr/>
      <dgm:t>
        <a:bodyPr/>
        <a:lstStyle/>
        <a:p>
          <a:r>
            <a:rPr lang="ru-RU" dirty="0"/>
            <a:t>ППО</a:t>
          </a:r>
        </a:p>
      </dgm:t>
    </dgm:pt>
    <dgm:pt modelId="{AD917810-EA8C-4592-BCCE-5374487169EB}" type="parTrans" cxnId="{B6E3F3C3-E09B-4C33-9B97-EC0F6BDCB97E}">
      <dgm:prSet/>
      <dgm:spPr/>
      <dgm:t>
        <a:bodyPr/>
        <a:lstStyle/>
        <a:p>
          <a:endParaRPr lang="ru-RU">
            <a:solidFill>
              <a:schemeClr val="bg2">
                <a:lumMod val="10000"/>
              </a:schemeClr>
            </a:solidFill>
          </a:endParaRPr>
        </a:p>
      </dgm:t>
    </dgm:pt>
    <dgm:pt modelId="{23E56209-5F00-405E-972A-C26226F60E64}" type="sibTrans" cxnId="{B6E3F3C3-E09B-4C33-9B97-EC0F6BDCB97E}">
      <dgm:prSet/>
      <dgm:spPr/>
      <dgm:t>
        <a:bodyPr/>
        <a:lstStyle/>
        <a:p>
          <a:endParaRPr lang="ru-RU">
            <a:solidFill>
              <a:schemeClr val="bg2">
                <a:lumMod val="10000"/>
              </a:schemeClr>
            </a:solidFill>
          </a:endParaRPr>
        </a:p>
      </dgm:t>
    </dgm:pt>
    <dgm:pt modelId="{80B8244C-4470-4756-B2FF-AF7C5FE52B2B}">
      <dgm:prSet phldrT="[Текст]"/>
      <dgm:spPr/>
      <dgm:t>
        <a:bodyPr/>
        <a:lstStyle/>
        <a:p>
          <a:r>
            <a:rPr lang="ru-RU" dirty="0"/>
            <a:t>ТКР</a:t>
          </a:r>
        </a:p>
      </dgm:t>
    </dgm:pt>
    <dgm:pt modelId="{F42376B5-2196-425A-9F04-435DD4EB15DC}" type="parTrans" cxnId="{1B0FC272-814F-4AF2-AB7E-411A8CB1CA3E}">
      <dgm:prSet/>
      <dgm:spPr/>
      <dgm:t>
        <a:bodyPr/>
        <a:lstStyle/>
        <a:p>
          <a:endParaRPr lang="ru-RU">
            <a:solidFill>
              <a:schemeClr val="bg2">
                <a:lumMod val="10000"/>
              </a:schemeClr>
            </a:solidFill>
          </a:endParaRPr>
        </a:p>
      </dgm:t>
    </dgm:pt>
    <dgm:pt modelId="{DD6027A2-607E-4302-9D50-EE31026C352E}" type="sibTrans" cxnId="{1B0FC272-814F-4AF2-AB7E-411A8CB1CA3E}">
      <dgm:prSet/>
      <dgm:spPr/>
      <dgm:t>
        <a:bodyPr/>
        <a:lstStyle/>
        <a:p>
          <a:endParaRPr lang="ru-RU">
            <a:solidFill>
              <a:schemeClr val="bg2">
                <a:lumMod val="10000"/>
              </a:schemeClr>
            </a:solidFill>
          </a:endParaRPr>
        </a:p>
      </dgm:t>
    </dgm:pt>
    <dgm:pt modelId="{B4D0C425-A07B-4003-9068-7092298B8737}">
      <dgm:prSet phldrT="[Текст]"/>
      <dgm:spPr/>
      <dgm:t>
        <a:bodyPr/>
        <a:lstStyle/>
        <a:p>
          <a:r>
            <a:rPr lang="ru-RU"/>
            <a:t>ИЭИ</a:t>
          </a:r>
          <a:endParaRPr lang="ru-RU" dirty="0"/>
        </a:p>
      </dgm:t>
    </dgm:pt>
    <dgm:pt modelId="{016861AA-6A4A-4629-96E6-21A79C5DED91}" type="parTrans" cxnId="{49710914-8FB4-4E68-BA58-DE8549AA3C71}">
      <dgm:prSet/>
      <dgm:spPr/>
      <dgm:t>
        <a:bodyPr/>
        <a:lstStyle/>
        <a:p>
          <a:endParaRPr lang="ru-RU">
            <a:solidFill>
              <a:schemeClr val="bg2">
                <a:lumMod val="10000"/>
              </a:schemeClr>
            </a:solidFill>
          </a:endParaRPr>
        </a:p>
      </dgm:t>
    </dgm:pt>
    <dgm:pt modelId="{3F4E6215-9F2F-4CBF-B6ED-6DC23AB96371}" type="sibTrans" cxnId="{49710914-8FB4-4E68-BA58-DE8549AA3C71}">
      <dgm:prSet/>
      <dgm:spPr/>
      <dgm:t>
        <a:bodyPr/>
        <a:lstStyle/>
        <a:p>
          <a:endParaRPr lang="ru-RU">
            <a:solidFill>
              <a:schemeClr val="bg2">
                <a:lumMod val="10000"/>
              </a:schemeClr>
            </a:solidFill>
          </a:endParaRPr>
        </a:p>
      </dgm:t>
    </dgm:pt>
    <dgm:pt modelId="{5AA11661-9C9A-4561-8579-ECB8AC8A3DCF}">
      <dgm:prSet phldrT="[Текст]"/>
      <dgm:spPr/>
      <dgm:t>
        <a:bodyPr/>
        <a:lstStyle/>
        <a:p>
          <a:r>
            <a:rPr lang="ru-RU"/>
            <a:t>ИГДИ</a:t>
          </a:r>
          <a:endParaRPr lang="ru-RU" dirty="0"/>
        </a:p>
      </dgm:t>
    </dgm:pt>
    <dgm:pt modelId="{51018B47-095D-4E94-B148-F23E43834EFF}" type="parTrans" cxnId="{1E1C870D-C7F5-4B0C-A9B1-CC544DF18792}">
      <dgm:prSet/>
      <dgm:spPr/>
      <dgm:t>
        <a:bodyPr/>
        <a:lstStyle/>
        <a:p>
          <a:endParaRPr lang="ru-RU">
            <a:solidFill>
              <a:schemeClr val="bg2">
                <a:lumMod val="10000"/>
              </a:schemeClr>
            </a:solidFill>
          </a:endParaRPr>
        </a:p>
      </dgm:t>
    </dgm:pt>
    <dgm:pt modelId="{9A4DD412-10C2-4C3A-871E-0310B7FB4FF7}" type="sibTrans" cxnId="{1E1C870D-C7F5-4B0C-A9B1-CC544DF18792}">
      <dgm:prSet/>
      <dgm:spPr/>
      <dgm:t>
        <a:bodyPr/>
        <a:lstStyle/>
        <a:p>
          <a:endParaRPr lang="ru-RU">
            <a:solidFill>
              <a:schemeClr val="bg2">
                <a:lumMod val="10000"/>
              </a:schemeClr>
            </a:solidFill>
          </a:endParaRPr>
        </a:p>
      </dgm:t>
    </dgm:pt>
    <dgm:pt modelId="{CCC016EF-0DA1-47E0-AB2D-2AEDD2A69E38}">
      <dgm:prSet phldrT="[Текст]"/>
      <dgm:spPr/>
      <dgm:t>
        <a:bodyPr/>
        <a:lstStyle/>
        <a:p>
          <a:r>
            <a:rPr lang="ru-RU"/>
            <a:t>ПОС</a:t>
          </a:r>
          <a:endParaRPr lang="ru-RU" dirty="0"/>
        </a:p>
      </dgm:t>
    </dgm:pt>
    <dgm:pt modelId="{61407D62-CAF3-4208-AE46-BECCA6F12176}" type="parTrans" cxnId="{FC58D25E-70CE-4308-913B-DF8A411A18AC}">
      <dgm:prSet/>
      <dgm:spPr/>
      <dgm:t>
        <a:bodyPr/>
        <a:lstStyle/>
        <a:p>
          <a:endParaRPr lang="ru-RU">
            <a:solidFill>
              <a:schemeClr val="bg2">
                <a:lumMod val="10000"/>
              </a:schemeClr>
            </a:solidFill>
          </a:endParaRPr>
        </a:p>
      </dgm:t>
    </dgm:pt>
    <dgm:pt modelId="{2DA18CBA-1F8B-4176-9538-A61E44A0AD9E}" type="sibTrans" cxnId="{FC58D25E-70CE-4308-913B-DF8A411A18AC}">
      <dgm:prSet/>
      <dgm:spPr/>
      <dgm:t>
        <a:bodyPr/>
        <a:lstStyle/>
        <a:p>
          <a:endParaRPr lang="ru-RU">
            <a:solidFill>
              <a:schemeClr val="bg2">
                <a:lumMod val="10000"/>
              </a:schemeClr>
            </a:solidFill>
          </a:endParaRPr>
        </a:p>
      </dgm:t>
    </dgm:pt>
    <dgm:pt modelId="{1F9131C6-EC8D-477A-9F85-279AE1B0A694}">
      <dgm:prSet phldrT="[Текст]"/>
      <dgm:spPr/>
      <dgm:t>
        <a:bodyPr/>
        <a:lstStyle/>
        <a:p>
          <a:r>
            <a:rPr lang="ru-RU" dirty="0"/>
            <a:t>ИГМИ</a:t>
          </a:r>
        </a:p>
      </dgm:t>
    </dgm:pt>
    <dgm:pt modelId="{9FF2B0F8-372A-49A3-9B1A-1B3FE49CBDB4}" type="parTrans" cxnId="{719970CD-6207-4D9A-85A9-2AEE1E901CF4}">
      <dgm:prSet/>
      <dgm:spPr/>
      <dgm:t>
        <a:bodyPr/>
        <a:lstStyle/>
        <a:p>
          <a:endParaRPr lang="ru-RU">
            <a:solidFill>
              <a:schemeClr val="bg2">
                <a:lumMod val="10000"/>
              </a:schemeClr>
            </a:solidFill>
          </a:endParaRPr>
        </a:p>
      </dgm:t>
    </dgm:pt>
    <dgm:pt modelId="{9AA271A6-CF4D-4F1C-BE4E-E13047B91280}" type="sibTrans" cxnId="{719970CD-6207-4D9A-85A9-2AEE1E901CF4}">
      <dgm:prSet/>
      <dgm:spPr/>
      <dgm:t>
        <a:bodyPr/>
        <a:lstStyle/>
        <a:p>
          <a:endParaRPr lang="ru-RU">
            <a:solidFill>
              <a:schemeClr val="bg2">
                <a:lumMod val="10000"/>
              </a:schemeClr>
            </a:solidFill>
          </a:endParaRPr>
        </a:p>
      </dgm:t>
    </dgm:pt>
    <dgm:pt modelId="{782E3968-BA21-4631-B6A7-F672F724E73B}" type="pres">
      <dgm:prSet presAssocID="{2C75AD1C-B9E1-4B20-A7A0-83E6AE3F43D2}" presName="Name0" presStyleCnt="0">
        <dgm:presLayoutVars>
          <dgm:chMax val="1"/>
          <dgm:dir/>
          <dgm:animLvl val="ctr"/>
          <dgm:resizeHandles val="exact"/>
        </dgm:presLayoutVars>
      </dgm:prSet>
      <dgm:spPr/>
    </dgm:pt>
    <dgm:pt modelId="{723CF5F2-A93E-48CD-8930-4B8865CE9FBB}" type="pres">
      <dgm:prSet presAssocID="{90E2E5A5-EA2D-457D-82CB-11A561FCAFE9}" presName="centerShape" presStyleLbl="node0" presStyleIdx="0" presStyleCnt="1"/>
      <dgm:spPr/>
    </dgm:pt>
    <dgm:pt modelId="{F0308172-FA9A-4DE8-ACD7-B155309E29EE}" type="pres">
      <dgm:prSet presAssocID="{4D1043FC-EC78-47CF-9EB5-7A37BAB16B22}" presName="parTrans" presStyleLbl="sibTrans2D1" presStyleIdx="0" presStyleCnt="7"/>
      <dgm:spPr/>
    </dgm:pt>
    <dgm:pt modelId="{B3789A4A-9245-4352-9715-63776E7F33BB}" type="pres">
      <dgm:prSet presAssocID="{4D1043FC-EC78-47CF-9EB5-7A37BAB16B22}" presName="connectorText" presStyleLbl="sibTrans2D1" presStyleIdx="0" presStyleCnt="7"/>
      <dgm:spPr/>
    </dgm:pt>
    <dgm:pt modelId="{D93C9651-47B7-421E-BC9D-C37CE77972AD}" type="pres">
      <dgm:prSet presAssocID="{DEDC0D9C-A575-43DD-ADA6-4E8B204C1C81}" presName="node" presStyleLbl="node1" presStyleIdx="0" presStyleCnt="7">
        <dgm:presLayoutVars>
          <dgm:bulletEnabled val="1"/>
        </dgm:presLayoutVars>
      </dgm:prSet>
      <dgm:spPr/>
    </dgm:pt>
    <dgm:pt modelId="{7ED8C0F4-11FB-49FB-863B-846E41BAECD2}" type="pres">
      <dgm:prSet presAssocID="{61407D62-CAF3-4208-AE46-BECCA6F12176}" presName="parTrans" presStyleLbl="sibTrans2D1" presStyleIdx="1" presStyleCnt="7"/>
      <dgm:spPr/>
    </dgm:pt>
    <dgm:pt modelId="{6A77B798-033D-4D45-B357-B006C8F4E054}" type="pres">
      <dgm:prSet presAssocID="{61407D62-CAF3-4208-AE46-BECCA6F12176}" presName="connectorText" presStyleLbl="sibTrans2D1" presStyleIdx="1" presStyleCnt="7"/>
      <dgm:spPr/>
    </dgm:pt>
    <dgm:pt modelId="{E2B4E6BF-3012-4F5B-8771-8F16B82DA89C}" type="pres">
      <dgm:prSet presAssocID="{CCC016EF-0DA1-47E0-AB2D-2AEDD2A69E38}" presName="node" presStyleLbl="node1" presStyleIdx="1" presStyleCnt="7">
        <dgm:presLayoutVars>
          <dgm:bulletEnabled val="1"/>
        </dgm:presLayoutVars>
      </dgm:prSet>
      <dgm:spPr/>
    </dgm:pt>
    <dgm:pt modelId="{B950ED34-99D1-4B41-8E70-1CC52589800E}" type="pres">
      <dgm:prSet presAssocID="{AD917810-EA8C-4592-BCCE-5374487169EB}" presName="parTrans" presStyleLbl="sibTrans2D1" presStyleIdx="2" presStyleCnt="7"/>
      <dgm:spPr/>
    </dgm:pt>
    <dgm:pt modelId="{3E75FA53-65C3-4B3A-8112-0A71C8EBEC9A}" type="pres">
      <dgm:prSet presAssocID="{AD917810-EA8C-4592-BCCE-5374487169EB}" presName="connectorText" presStyleLbl="sibTrans2D1" presStyleIdx="2" presStyleCnt="7"/>
      <dgm:spPr/>
    </dgm:pt>
    <dgm:pt modelId="{AF6878B4-4437-4B6B-8168-DBD7B908F8F7}" type="pres">
      <dgm:prSet presAssocID="{4ACF25C5-5496-4F71-98E0-6DDE0D0573A7}" presName="node" presStyleLbl="node1" presStyleIdx="2" presStyleCnt="7">
        <dgm:presLayoutVars>
          <dgm:bulletEnabled val="1"/>
        </dgm:presLayoutVars>
      </dgm:prSet>
      <dgm:spPr/>
    </dgm:pt>
    <dgm:pt modelId="{17AF4BB0-20F5-4E65-981B-4E75569BA614}" type="pres">
      <dgm:prSet presAssocID="{F42376B5-2196-425A-9F04-435DD4EB15DC}" presName="parTrans" presStyleLbl="sibTrans2D1" presStyleIdx="3" presStyleCnt="7"/>
      <dgm:spPr/>
    </dgm:pt>
    <dgm:pt modelId="{3BFD880B-47CF-46AB-9E42-F6814102B940}" type="pres">
      <dgm:prSet presAssocID="{F42376B5-2196-425A-9F04-435DD4EB15DC}" presName="connectorText" presStyleLbl="sibTrans2D1" presStyleIdx="3" presStyleCnt="7"/>
      <dgm:spPr/>
    </dgm:pt>
    <dgm:pt modelId="{558D2303-6749-47AF-ABEF-749FC77993A6}" type="pres">
      <dgm:prSet presAssocID="{80B8244C-4470-4756-B2FF-AF7C5FE52B2B}" presName="node" presStyleLbl="node1" presStyleIdx="3" presStyleCnt="7">
        <dgm:presLayoutVars>
          <dgm:bulletEnabled val="1"/>
        </dgm:presLayoutVars>
      </dgm:prSet>
      <dgm:spPr/>
    </dgm:pt>
    <dgm:pt modelId="{BCB6514C-8FC4-43F2-A8BF-1DE8FAA0C8B8}" type="pres">
      <dgm:prSet presAssocID="{016861AA-6A4A-4629-96E6-21A79C5DED91}" presName="parTrans" presStyleLbl="sibTrans2D1" presStyleIdx="4" presStyleCnt="7"/>
      <dgm:spPr/>
    </dgm:pt>
    <dgm:pt modelId="{6C3C39B5-23BC-4EB9-8EF6-99B85C5F4C89}" type="pres">
      <dgm:prSet presAssocID="{016861AA-6A4A-4629-96E6-21A79C5DED91}" presName="connectorText" presStyleLbl="sibTrans2D1" presStyleIdx="4" presStyleCnt="7"/>
      <dgm:spPr/>
    </dgm:pt>
    <dgm:pt modelId="{3A0F1A00-EBD3-45AD-8706-EF8B81264B8B}" type="pres">
      <dgm:prSet presAssocID="{B4D0C425-A07B-4003-9068-7092298B8737}" presName="node" presStyleLbl="node1" presStyleIdx="4" presStyleCnt="7">
        <dgm:presLayoutVars>
          <dgm:bulletEnabled val="1"/>
        </dgm:presLayoutVars>
      </dgm:prSet>
      <dgm:spPr/>
    </dgm:pt>
    <dgm:pt modelId="{61ECB9B8-E7D0-4EF7-B611-612B7945EB6C}" type="pres">
      <dgm:prSet presAssocID="{51018B47-095D-4E94-B148-F23E43834EFF}" presName="parTrans" presStyleLbl="sibTrans2D1" presStyleIdx="5" presStyleCnt="7"/>
      <dgm:spPr/>
    </dgm:pt>
    <dgm:pt modelId="{2D1983F4-3290-418F-BF09-8C8742B92892}" type="pres">
      <dgm:prSet presAssocID="{51018B47-095D-4E94-B148-F23E43834EFF}" presName="connectorText" presStyleLbl="sibTrans2D1" presStyleIdx="5" presStyleCnt="7"/>
      <dgm:spPr/>
    </dgm:pt>
    <dgm:pt modelId="{5A2CCF90-72A2-47BA-9FEA-A60D98D7448E}" type="pres">
      <dgm:prSet presAssocID="{5AA11661-9C9A-4561-8579-ECB8AC8A3DCF}" presName="node" presStyleLbl="node1" presStyleIdx="5" presStyleCnt="7">
        <dgm:presLayoutVars>
          <dgm:bulletEnabled val="1"/>
        </dgm:presLayoutVars>
      </dgm:prSet>
      <dgm:spPr/>
    </dgm:pt>
    <dgm:pt modelId="{8F31E4AC-F415-47BE-97A1-24DC32BEC97C}" type="pres">
      <dgm:prSet presAssocID="{9FF2B0F8-372A-49A3-9B1A-1B3FE49CBDB4}" presName="parTrans" presStyleLbl="sibTrans2D1" presStyleIdx="6" presStyleCnt="7"/>
      <dgm:spPr/>
    </dgm:pt>
    <dgm:pt modelId="{A5CC8395-9161-41F9-AA61-0C0D3DCA20F4}" type="pres">
      <dgm:prSet presAssocID="{9FF2B0F8-372A-49A3-9B1A-1B3FE49CBDB4}" presName="connectorText" presStyleLbl="sibTrans2D1" presStyleIdx="6" presStyleCnt="7"/>
      <dgm:spPr/>
    </dgm:pt>
    <dgm:pt modelId="{75F75B09-FD1C-4975-A3E3-552F1F311F4B}" type="pres">
      <dgm:prSet presAssocID="{1F9131C6-EC8D-477A-9F85-279AE1B0A694}" presName="node" presStyleLbl="node1" presStyleIdx="6" presStyleCnt="7">
        <dgm:presLayoutVars>
          <dgm:bulletEnabled val="1"/>
        </dgm:presLayoutVars>
      </dgm:prSet>
      <dgm:spPr/>
    </dgm:pt>
  </dgm:ptLst>
  <dgm:cxnLst>
    <dgm:cxn modelId="{1E1C870D-C7F5-4B0C-A9B1-CC544DF18792}" srcId="{90E2E5A5-EA2D-457D-82CB-11A561FCAFE9}" destId="{5AA11661-9C9A-4561-8579-ECB8AC8A3DCF}" srcOrd="5" destOrd="0" parTransId="{51018B47-095D-4E94-B148-F23E43834EFF}" sibTransId="{9A4DD412-10C2-4C3A-871E-0310B7FB4FF7}"/>
    <dgm:cxn modelId="{49710914-8FB4-4E68-BA58-DE8549AA3C71}" srcId="{90E2E5A5-EA2D-457D-82CB-11A561FCAFE9}" destId="{B4D0C425-A07B-4003-9068-7092298B8737}" srcOrd="4" destOrd="0" parTransId="{016861AA-6A4A-4629-96E6-21A79C5DED91}" sibTransId="{3F4E6215-9F2F-4CBF-B6ED-6DC23AB96371}"/>
    <dgm:cxn modelId="{F1D65618-E47F-4DBE-92D6-867C780616E5}" type="presOf" srcId="{DEDC0D9C-A575-43DD-ADA6-4E8B204C1C81}" destId="{D93C9651-47B7-421E-BC9D-C37CE77972AD}" srcOrd="0" destOrd="0" presId="urn:microsoft.com/office/officeart/2005/8/layout/radial5"/>
    <dgm:cxn modelId="{5DB44527-663F-44B7-AA49-14BED35B6E4D}" type="presOf" srcId="{51018B47-095D-4E94-B148-F23E43834EFF}" destId="{61ECB9B8-E7D0-4EF7-B611-612B7945EB6C}" srcOrd="0" destOrd="0" presId="urn:microsoft.com/office/officeart/2005/8/layout/radial5"/>
    <dgm:cxn modelId="{83027E2B-0250-49BE-A073-2BD39940D542}" type="presOf" srcId="{016861AA-6A4A-4629-96E6-21A79C5DED91}" destId="{BCB6514C-8FC4-43F2-A8BF-1DE8FAA0C8B8}" srcOrd="0" destOrd="0" presId="urn:microsoft.com/office/officeart/2005/8/layout/radial5"/>
    <dgm:cxn modelId="{CC75EF2B-E53B-455A-A682-011E501FFE58}" type="presOf" srcId="{F42376B5-2196-425A-9F04-435DD4EB15DC}" destId="{3BFD880B-47CF-46AB-9E42-F6814102B940}" srcOrd="1" destOrd="0" presId="urn:microsoft.com/office/officeart/2005/8/layout/radial5"/>
    <dgm:cxn modelId="{DD91A830-CCD7-4319-AFBC-A6365CF860DE}" type="presOf" srcId="{016861AA-6A4A-4629-96E6-21A79C5DED91}" destId="{6C3C39B5-23BC-4EB9-8EF6-99B85C5F4C89}" srcOrd="1" destOrd="0" presId="urn:microsoft.com/office/officeart/2005/8/layout/radial5"/>
    <dgm:cxn modelId="{E7657A32-0E37-488F-A58B-0169A74B76EB}" type="presOf" srcId="{90E2E5A5-EA2D-457D-82CB-11A561FCAFE9}" destId="{723CF5F2-A93E-48CD-8930-4B8865CE9FBB}" srcOrd="0" destOrd="0" presId="urn:microsoft.com/office/officeart/2005/8/layout/radial5"/>
    <dgm:cxn modelId="{3F588433-CF19-43BA-9F2D-6DB3CE70C0B0}" srcId="{2C75AD1C-B9E1-4B20-A7A0-83E6AE3F43D2}" destId="{90E2E5A5-EA2D-457D-82CB-11A561FCAFE9}" srcOrd="0" destOrd="0" parTransId="{EC8A1000-16C2-406C-82E2-FC8CC26431ED}" sibTransId="{C83EA562-52EF-45A1-8EDC-D0AF29CE5624}"/>
    <dgm:cxn modelId="{A79FBB3D-F038-4971-B77F-ACDB41F09136}" type="presOf" srcId="{4D1043FC-EC78-47CF-9EB5-7A37BAB16B22}" destId="{F0308172-FA9A-4DE8-ACD7-B155309E29EE}" srcOrd="0" destOrd="0" presId="urn:microsoft.com/office/officeart/2005/8/layout/radial5"/>
    <dgm:cxn modelId="{FC58D25E-70CE-4308-913B-DF8A411A18AC}" srcId="{90E2E5A5-EA2D-457D-82CB-11A561FCAFE9}" destId="{CCC016EF-0DA1-47E0-AB2D-2AEDD2A69E38}" srcOrd="1" destOrd="0" parTransId="{61407D62-CAF3-4208-AE46-BECCA6F12176}" sibTransId="{2DA18CBA-1F8B-4176-9538-A61E44A0AD9E}"/>
    <dgm:cxn modelId="{A60D534E-3DCE-485C-8C94-8E8F8F302401}" type="presOf" srcId="{9FF2B0F8-372A-49A3-9B1A-1B3FE49CBDB4}" destId="{A5CC8395-9161-41F9-AA61-0C0D3DCA20F4}" srcOrd="1" destOrd="0" presId="urn:microsoft.com/office/officeart/2005/8/layout/radial5"/>
    <dgm:cxn modelId="{9B813370-93F0-4FF9-882A-77A8931B42A2}" type="presOf" srcId="{4D1043FC-EC78-47CF-9EB5-7A37BAB16B22}" destId="{B3789A4A-9245-4352-9715-63776E7F33BB}" srcOrd="1" destOrd="0" presId="urn:microsoft.com/office/officeart/2005/8/layout/radial5"/>
    <dgm:cxn modelId="{1B0FC272-814F-4AF2-AB7E-411A8CB1CA3E}" srcId="{90E2E5A5-EA2D-457D-82CB-11A561FCAFE9}" destId="{80B8244C-4470-4756-B2FF-AF7C5FE52B2B}" srcOrd="3" destOrd="0" parTransId="{F42376B5-2196-425A-9F04-435DD4EB15DC}" sibTransId="{DD6027A2-607E-4302-9D50-EE31026C352E}"/>
    <dgm:cxn modelId="{D7593F58-AAFC-4719-956F-A1A646414AED}" srcId="{90E2E5A5-EA2D-457D-82CB-11A561FCAFE9}" destId="{DEDC0D9C-A575-43DD-ADA6-4E8B204C1C81}" srcOrd="0" destOrd="0" parTransId="{4D1043FC-EC78-47CF-9EB5-7A37BAB16B22}" sibTransId="{17DE8E74-7867-4D20-AEF0-4294E7A5B5BF}"/>
    <dgm:cxn modelId="{11542C8F-D8E9-4CC7-9C88-DAC698B6E71A}" type="presOf" srcId="{1F9131C6-EC8D-477A-9F85-279AE1B0A694}" destId="{75F75B09-FD1C-4975-A3E3-552F1F311F4B}" srcOrd="0" destOrd="0" presId="urn:microsoft.com/office/officeart/2005/8/layout/radial5"/>
    <dgm:cxn modelId="{ABB7A194-4B04-4618-B478-D0E94926B06F}" type="presOf" srcId="{51018B47-095D-4E94-B148-F23E43834EFF}" destId="{2D1983F4-3290-418F-BF09-8C8742B92892}" srcOrd="1" destOrd="0" presId="urn:microsoft.com/office/officeart/2005/8/layout/radial5"/>
    <dgm:cxn modelId="{7B30FDA1-4F3C-433A-9655-7A11F5E1BBC9}" type="presOf" srcId="{61407D62-CAF3-4208-AE46-BECCA6F12176}" destId="{7ED8C0F4-11FB-49FB-863B-846E41BAECD2}" srcOrd="0" destOrd="0" presId="urn:microsoft.com/office/officeart/2005/8/layout/radial5"/>
    <dgm:cxn modelId="{370818A4-6A64-46D1-810A-A27F134595F3}" type="presOf" srcId="{80B8244C-4470-4756-B2FF-AF7C5FE52B2B}" destId="{558D2303-6749-47AF-ABEF-749FC77993A6}" srcOrd="0" destOrd="0" presId="urn:microsoft.com/office/officeart/2005/8/layout/radial5"/>
    <dgm:cxn modelId="{688D78A4-30C1-41B8-AF74-D4719590EBB1}" type="presOf" srcId="{4ACF25C5-5496-4F71-98E0-6DDE0D0573A7}" destId="{AF6878B4-4437-4B6B-8168-DBD7B908F8F7}" srcOrd="0" destOrd="0" presId="urn:microsoft.com/office/officeart/2005/8/layout/radial5"/>
    <dgm:cxn modelId="{084349AD-CF74-446C-B1CD-52D8E5D7FBEC}" type="presOf" srcId="{5AA11661-9C9A-4561-8579-ECB8AC8A3DCF}" destId="{5A2CCF90-72A2-47BA-9FEA-A60D98D7448E}" srcOrd="0" destOrd="0" presId="urn:microsoft.com/office/officeart/2005/8/layout/radial5"/>
    <dgm:cxn modelId="{B35EBBB3-C442-430B-A967-7BF86D96968E}" type="presOf" srcId="{CCC016EF-0DA1-47E0-AB2D-2AEDD2A69E38}" destId="{E2B4E6BF-3012-4F5B-8771-8F16B82DA89C}" srcOrd="0" destOrd="0" presId="urn:microsoft.com/office/officeart/2005/8/layout/radial5"/>
    <dgm:cxn modelId="{37513AB5-D4DE-442B-88D1-A4669E1E84FB}" type="presOf" srcId="{61407D62-CAF3-4208-AE46-BECCA6F12176}" destId="{6A77B798-033D-4D45-B357-B006C8F4E054}" srcOrd="1" destOrd="0" presId="urn:microsoft.com/office/officeart/2005/8/layout/radial5"/>
    <dgm:cxn modelId="{D1FE70BC-65C5-46B9-88D7-D42058BF0E16}" type="presOf" srcId="{B4D0C425-A07B-4003-9068-7092298B8737}" destId="{3A0F1A00-EBD3-45AD-8706-EF8B81264B8B}" srcOrd="0" destOrd="0" presId="urn:microsoft.com/office/officeart/2005/8/layout/radial5"/>
    <dgm:cxn modelId="{B6E3F3C3-E09B-4C33-9B97-EC0F6BDCB97E}" srcId="{90E2E5A5-EA2D-457D-82CB-11A561FCAFE9}" destId="{4ACF25C5-5496-4F71-98E0-6DDE0D0573A7}" srcOrd="2" destOrd="0" parTransId="{AD917810-EA8C-4592-BCCE-5374487169EB}" sibTransId="{23E56209-5F00-405E-972A-C26226F60E64}"/>
    <dgm:cxn modelId="{B157B0C5-1D7B-4D33-8A6D-D2DB2199A3BD}" type="presOf" srcId="{9FF2B0F8-372A-49A3-9B1A-1B3FE49CBDB4}" destId="{8F31E4AC-F415-47BE-97A1-24DC32BEC97C}" srcOrd="0" destOrd="0" presId="urn:microsoft.com/office/officeart/2005/8/layout/radial5"/>
    <dgm:cxn modelId="{3D7C00CB-5269-4B0F-A9AD-DB0C62E4C45C}" type="presOf" srcId="{F42376B5-2196-425A-9F04-435DD4EB15DC}" destId="{17AF4BB0-20F5-4E65-981B-4E75569BA614}" srcOrd="0" destOrd="0" presId="urn:microsoft.com/office/officeart/2005/8/layout/radial5"/>
    <dgm:cxn modelId="{719970CD-6207-4D9A-85A9-2AEE1E901CF4}" srcId="{90E2E5A5-EA2D-457D-82CB-11A561FCAFE9}" destId="{1F9131C6-EC8D-477A-9F85-279AE1B0A694}" srcOrd="6" destOrd="0" parTransId="{9FF2B0F8-372A-49A3-9B1A-1B3FE49CBDB4}" sibTransId="{9AA271A6-CF4D-4F1C-BE4E-E13047B91280}"/>
    <dgm:cxn modelId="{7F14C3D6-30C7-4BD6-BF73-71DEB4C6CADE}" type="presOf" srcId="{AD917810-EA8C-4592-BCCE-5374487169EB}" destId="{3E75FA53-65C3-4B3A-8112-0A71C8EBEC9A}" srcOrd="1" destOrd="0" presId="urn:microsoft.com/office/officeart/2005/8/layout/radial5"/>
    <dgm:cxn modelId="{4DBCB7DE-B55F-48D8-955E-7875EB01D204}" type="presOf" srcId="{2C75AD1C-B9E1-4B20-A7A0-83E6AE3F43D2}" destId="{782E3968-BA21-4631-B6A7-F672F724E73B}" srcOrd="0" destOrd="0" presId="urn:microsoft.com/office/officeart/2005/8/layout/radial5"/>
    <dgm:cxn modelId="{7FD081E8-8343-4634-A27B-DEACEBA3FA7B}" type="presOf" srcId="{AD917810-EA8C-4592-BCCE-5374487169EB}" destId="{B950ED34-99D1-4B41-8E70-1CC52589800E}" srcOrd="0" destOrd="0" presId="urn:microsoft.com/office/officeart/2005/8/layout/radial5"/>
    <dgm:cxn modelId="{B5C46B5B-5109-476E-BA81-13C0C551A966}" type="presParOf" srcId="{782E3968-BA21-4631-B6A7-F672F724E73B}" destId="{723CF5F2-A93E-48CD-8930-4B8865CE9FBB}" srcOrd="0" destOrd="0" presId="urn:microsoft.com/office/officeart/2005/8/layout/radial5"/>
    <dgm:cxn modelId="{0AFC4AE0-C2E5-4326-94A6-D6F6A728C596}" type="presParOf" srcId="{782E3968-BA21-4631-B6A7-F672F724E73B}" destId="{F0308172-FA9A-4DE8-ACD7-B155309E29EE}" srcOrd="1" destOrd="0" presId="urn:microsoft.com/office/officeart/2005/8/layout/radial5"/>
    <dgm:cxn modelId="{0C26E12F-6003-475E-A38A-A1F51300D36B}" type="presParOf" srcId="{F0308172-FA9A-4DE8-ACD7-B155309E29EE}" destId="{B3789A4A-9245-4352-9715-63776E7F33BB}" srcOrd="0" destOrd="0" presId="urn:microsoft.com/office/officeart/2005/8/layout/radial5"/>
    <dgm:cxn modelId="{1364DECA-920C-45EC-8E1D-15A0F26886A5}" type="presParOf" srcId="{782E3968-BA21-4631-B6A7-F672F724E73B}" destId="{D93C9651-47B7-421E-BC9D-C37CE77972AD}" srcOrd="2" destOrd="0" presId="urn:microsoft.com/office/officeart/2005/8/layout/radial5"/>
    <dgm:cxn modelId="{5CEF655F-2B83-4862-ACB9-EC59665AA5DF}" type="presParOf" srcId="{782E3968-BA21-4631-B6A7-F672F724E73B}" destId="{7ED8C0F4-11FB-49FB-863B-846E41BAECD2}" srcOrd="3" destOrd="0" presId="urn:microsoft.com/office/officeart/2005/8/layout/radial5"/>
    <dgm:cxn modelId="{1C5AB4F0-7B54-4623-B10A-D808044B48BB}" type="presParOf" srcId="{7ED8C0F4-11FB-49FB-863B-846E41BAECD2}" destId="{6A77B798-033D-4D45-B357-B006C8F4E054}" srcOrd="0" destOrd="0" presId="urn:microsoft.com/office/officeart/2005/8/layout/radial5"/>
    <dgm:cxn modelId="{89AB05A8-158A-49B4-B3FF-C864709439B8}" type="presParOf" srcId="{782E3968-BA21-4631-B6A7-F672F724E73B}" destId="{E2B4E6BF-3012-4F5B-8771-8F16B82DA89C}" srcOrd="4" destOrd="0" presId="urn:microsoft.com/office/officeart/2005/8/layout/radial5"/>
    <dgm:cxn modelId="{7F657895-3F29-4FC4-BEF0-47827D6798EF}" type="presParOf" srcId="{782E3968-BA21-4631-B6A7-F672F724E73B}" destId="{B950ED34-99D1-4B41-8E70-1CC52589800E}" srcOrd="5" destOrd="0" presId="urn:microsoft.com/office/officeart/2005/8/layout/radial5"/>
    <dgm:cxn modelId="{EB17CBCF-2E1A-4953-8319-DD741F59B8F7}" type="presParOf" srcId="{B950ED34-99D1-4B41-8E70-1CC52589800E}" destId="{3E75FA53-65C3-4B3A-8112-0A71C8EBEC9A}" srcOrd="0" destOrd="0" presId="urn:microsoft.com/office/officeart/2005/8/layout/radial5"/>
    <dgm:cxn modelId="{B1A0C944-2FD5-4F6C-B755-A0321358549A}" type="presParOf" srcId="{782E3968-BA21-4631-B6A7-F672F724E73B}" destId="{AF6878B4-4437-4B6B-8168-DBD7B908F8F7}" srcOrd="6" destOrd="0" presId="urn:microsoft.com/office/officeart/2005/8/layout/radial5"/>
    <dgm:cxn modelId="{646AA546-77C9-45FD-A770-CAA344606977}" type="presParOf" srcId="{782E3968-BA21-4631-B6A7-F672F724E73B}" destId="{17AF4BB0-20F5-4E65-981B-4E75569BA614}" srcOrd="7" destOrd="0" presId="urn:microsoft.com/office/officeart/2005/8/layout/radial5"/>
    <dgm:cxn modelId="{7A873DED-7D7C-459B-8338-CF84E656BAEA}" type="presParOf" srcId="{17AF4BB0-20F5-4E65-981B-4E75569BA614}" destId="{3BFD880B-47CF-46AB-9E42-F6814102B940}" srcOrd="0" destOrd="0" presId="urn:microsoft.com/office/officeart/2005/8/layout/radial5"/>
    <dgm:cxn modelId="{86758CBF-6708-4BC4-BF22-4251F5DB4A97}" type="presParOf" srcId="{782E3968-BA21-4631-B6A7-F672F724E73B}" destId="{558D2303-6749-47AF-ABEF-749FC77993A6}" srcOrd="8" destOrd="0" presId="urn:microsoft.com/office/officeart/2005/8/layout/radial5"/>
    <dgm:cxn modelId="{46F55AD2-DC24-482F-BB31-9F523FFF2C23}" type="presParOf" srcId="{782E3968-BA21-4631-B6A7-F672F724E73B}" destId="{BCB6514C-8FC4-43F2-A8BF-1DE8FAA0C8B8}" srcOrd="9" destOrd="0" presId="urn:microsoft.com/office/officeart/2005/8/layout/radial5"/>
    <dgm:cxn modelId="{7ED899B4-E972-445E-AC46-58B3D410DC61}" type="presParOf" srcId="{BCB6514C-8FC4-43F2-A8BF-1DE8FAA0C8B8}" destId="{6C3C39B5-23BC-4EB9-8EF6-99B85C5F4C89}" srcOrd="0" destOrd="0" presId="urn:microsoft.com/office/officeart/2005/8/layout/radial5"/>
    <dgm:cxn modelId="{67ADEAE7-2F3A-409B-8079-CD334B1E6875}" type="presParOf" srcId="{782E3968-BA21-4631-B6A7-F672F724E73B}" destId="{3A0F1A00-EBD3-45AD-8706-EF8B81264B8B}" srcOrd="10" destOrd="0" presId="urn:microsoft.com/office/officeart/2005/8/layout/radial5"/>
    <dgm:cxn modelId="{051DC07D-904F-4BC9-B81F-DCF8C82211D9}" type="presParOf" srcId="{782E3968-BA21-4631-B6A7-F672F724E73B}" destId="{61ECB9B8-E7D0-4EF7-B611-612B7945EB6C}" srcOrd="11" destOrd="0" presId="urn:microsoft.com/office/officeart/2005/8/layout/radial5"/>
    <dgm:cxn modelId="{36253EEC-4EA1-49EA-BA4B-16FA1393326F}" type="presParOf" srcId="{61ECB9B8-E7D0-4EF7-B611-612B7945EB6C}" destId="{2D1983F4-3290-418F-BF09-8C8742B92892}" srcOrd="0" destOrd="0" presId="urn:microsoft.com/office/officeart/2005/8/layout/radial5"/>
    <dgm:cxn modelId="{B0B324F9-B455-4005-8690-3698BAB79FA9}" type="presParOf" srcId="{782E3968-BA21-4631-B6A7-F672F724E73B}" destId="{5A2CCF90-72A2-47BA-9FEA-A60D98D7448E}" srcOrd="12" destOrd="0" presId="urn:microsoft.com/office/officeart/2005/8/layout/radial5"/>
    <dgm:cxn modelId="{89950167-2536-4FCF-B39A-941FC60710C1}" type="presParOf" srcId="{782E3968-BA21-4631-B6A7-F672F724E73B}" destId="{8F31E4AC-F415-47BE-97A1-24DC32BEC97C}" srcOrd="13" destOrd="0" presId="urn:microsoft.com/office/officeart/2005/8/layout/radial5"/>
    <dgm:cxn modelId="{CDF181A4-CF9C-4681-BFC3-ECE091968140}" type="presParOf" srcId="{8F31E4AC-F415-47BE-97A1-24DC32BEC97C}" destId="{A5CC8395-9161-41F9-AA61-0C0D3DCA20F4}" srcOrd="0" destOrd="0" presId="urn:microsoft.com/office/officeart/2005/8/layout/radial5"/>
    <dgm:cxn modelId="{07FEBFE0-CF29-4BC0-BF26-F3A2BBCBF58A}" type="presParOf" srcId="{782E3968-BA21-4631-B6A7-F672F724E73B}" destId="{75F75B09-FD1C-4975-A3E3-552F1F311F4B}" srcOrd="14" destOrd="0" presId="urn:microsoft.com/office/officeart/2005/8/layout/radial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CF5F2-A93E-48CD-8930-4B8865CE9FBB}">
      <dsp:nvSpPr>
        <dsp:cNvPr id="0" name=""/>
        <dsp:cNvSpPr/>
      </dsp:nvSpPr>
      <dsp:spPr>
        <a:xfrm>
          <a:off x="3706311" y="2119045"/>
          <a:ext cx="1629099" cy="1629099"/>
        </a:xfrm>
        <a:prstGeom prst="ellipse">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ru-RU" sz="4200" kern="1200" dirty="0"/>
            <a:t>ИГИ</a:t>
          </a:r>
        </a:p>
      </dsp:txBody>
      <dsp:txXfrm>
        <a:off x="3944887" y="2357621"/>
        <a:ext cx="1151947" cy="1151947"/>
      </dsp:txXfrm>
    </dsp:sp>
    <dsp:sp modelId="{F0308172-FA9A-4DE8-ACD7-B155309E29EE}">
      <dsp:nvSpPr>
        <dsp:cNvPr id="0" name=""/>
        <dsp:cNvSpPr/>
      </dsp:nvSpPr>
      <dsp:spPr>
        <a:xfrm rot="16200000">
          <a:off x="4348492" y="1526630"/>
          <a:ext cx="344737" cy="553893"/>
        </a:xfrm>
        <a:prstGeom prst="rightArrow">
          <a:avLst>
            <a:gd name="adj1" fmla="val 60000"/>
            <a:gd name="adj2" fmla="val 50000"/>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a:off x="4400203" y="1689120"/>
        <a:ext cx="241316" cy="332335"/>
      </dsp:txXfrm>
    </dsp:sp>
    <dsp:sp modelId="{D93C9651-47B7-421E-BC9D-C37CE77972AD}">
      <dsp:nvSpPr>
        <dsp:cNvPr id="0" name=""/>
        <dsp:cNvSpPr/>
      </dsp:nvSpPr>
      <dsp:spPr>
        <a:xfrm>
          <a:off x="3787766" y="2407"/>
          <a:ext cx="1466189" cy="1466189"/>
        </a:xfrm>
        <a:prstGeom prst="ellipse">
          <a:avLst/>
        </a:prstGeom>
        <a:gradFill rotWithShape="0">
          <a:gsLst>
            <a:gs pos="0">
              <a:schemeClr val="accent2">
                <a:shade val="50000"/>
                <a:hueOff val="0"/>
                <a:satOff val="0"/>
                <a:lumOff val="0"/>
                <a:alphaOff val="0"/>
                <a:satMod val="103000"/>
                <a:lumMod val="102000"/>
                <a:tint val="94000"/>
              </a:schemeClr>
            </a:gs>
            <a:gs pos="50000">
              <a:schemeClr val="accent2">
                <a:shade val="50000"/>
                <a:hueOff val="0"/>
                <a:satOff val="0"/>
                <a:lumOff val="0"/>
                <a:alphaOff val="0"/>
                <a:satMod val="110000"/>
                <a:lumMod val="100000"/>
                <a:shade val="100000"/>
              </a:schemeClr>
            </a:gs>
            <a:gs pos="100000">
              <a:schemeClr val="accent2">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a:t>ПЗ</a:t>
          </a:r>
          <a:endParaRPr lang="ru-RU" sz="2600" kern="1200" dirty="0"/>
        </a:p>
      </dsp:txBody>
      <dsp:txXfrm>
        <a:off x="4002484" y="217125"/>
        <a:ext cx="1036753" cy="1036753"/>
      </dsp:txXfrm>
    </dsp:sp>
    <dsp:sp modelId="{7ED8C0F4-11FB-49FB-863B-846E41BAECD2}">
      <dsp:nvSpPr>
        <dsp:cNvPr id="0" name=""/>
        <dsp:cNvSpPr/>
      </dsp:nvSpPr>
      <dsp:spPr>
        <a:xfrm rot="19285714">
          <a:off x="5231975" y="1952093"/>
          <a:ext cx="344737" cy="553893"/>
        </a:xfrm>
        <a:prstGeom prst="rightArrow">
          <a:avLst>
            <a:gd name="adj1" fmla="val 60000"/>
            <a:gd name="adj2" fmla="val 50000"/>
          </a:avLst>
        </a:prstGeom>
        <a:solidFill>
          <a:schemeClr val="accent2">
            <a:shade val="90000"/>
            <a:hueOff val="-246012"/>
            <a:satOff val="0"/>
            <a:lumOff val="11153"/>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a:off x="5243257" y="2095113"/>
        <a:ext cx="241316" cy="332335"/>
      </dsp:txXfrm>
    </dsp:sp>
    <dsp:sp modelId="{E2B4E6BF-3012-4F5B-8771-8F16B82DA89C}">
      <dsp:nvSpPr>
        <dsp:cNvPr id="0" name=""/>
        <dsp:cNvSpPr/>
      </dsp:nvSpPr>
      <dsp:spPr>
        <a:xfrm>
          <a:off x="5506304" y="830011"/>
          <a:ext cx="1466189" cy="1466189"/>
        </a:xfrm>
        <a:prstGeom prst="ellipse">
          <a:avLst/>
        </a:prstGeom>
        <a:gradFill rotWithShape="0">
          <a:gsLst>
            <a:gs pos="0">
              <a:schemeClr val="accent2">
                <a:shade val="50000"/>
                <a:hueOff val="-240105"/>
                <a:satOff val="0"/>
                <a:lumOff val="14743"/>
                <a:alphaOff val="0"/>
                <a:satMod val="103000"/>
                <a:lumMod val="102000"/>
                <a:tint val="94000"/>
              </a:schemeClr>
            </a:gs>
            <a:gs pos="50000">
              <a:schemeClr val="accent2">
                <a:shade val="50000"/>
                <a:hueOff val="-240105"/>
                <a:satOff val="0"/>
                <a:lumOff val="14743"/>
                <a:alphaOff val="0"/>
                <a:satMod val="110000"/>
                <a:lumMod val="100000"/>
                <a:shade val="100000"/>
              </a:schemeClr>
            </a:gs>
            <a:gs pos="100000">
              <a:schemeClr val="accent2">
                <a:shade val="50000"/>
                <a:hueOff val="-240105"/>
                <a:satOff val="0"/>
                <a:lumOff val="1474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a:t>ПОС</a:t>
          </a:r>
          <a:endParaRPr lang="ru-RU" sz="2600" kern="1200" dirty="0"/>
        </a:p>
      </dsp:txBody>
      <dsp:txXfrm>
        <a:off x="5721022" y="1044729"/>
        <a:ext cx="1036753" cy="1036753"/>
      </dsp:txXfrm>
    </dsp:sp>
    <dsp:sp modelId="{B950ED34-99D1-4B41-8E70-1CC52589800E}">
      <dsp:nvSpPr>
        <dsp:cNvPr id="0" name=""/>
        <dsp:cNvSpPr/>
      </dsp:nvSpPr>
      <dsp:spPr>
        <a:xfrm rot="771429">
          <a:off x="5450177" y="2908100"/>
          <a:ext cx="344737" cy="553893"/>
        </a:xfrm>
        <a:prstGeom prst="rightArrow">
          <a:avLst>
            <a:gd name="adj1" fmla="val 60000"/>
            <a:gd name="adj2" fmla="val 50000"/>
          </a:avLst>
        </a:prstGeom>
        <a:solidFill>
          <a:schemeClr val="accent2">
            <a:shade val="90000"/>
            <a:hueOff val="-492024"/>
            <a:satOff val="0"/>
            <a:lumOff val="2230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a:off x="5451473" y="3007372"/>
        <a:ext cx="241316" cy="332335"/>
      </dsp:txXfrm>
    </dsp:sp>
    <dsp:sp modelId="{AF6878B4-4437-4B6B-8168-DBD7B908F8F7}">
      <dsp:nvSpPr>
        <dsp:cNvPr id="0" name=""/>
        <dsp:cNvSpPr/>
      </dsp:nvSpPr>
      <dsp:spPr>
        <a:xfrm>
          <a:off x="5930747" y="2689621"/>
          <a:ext cx="1466189" cy="1466189"/>
        </a:xfrm>
        <a:prstGeom prst="ellipse">
          <a:avLst/>
        </a:prstGeom>
        <a:gradFill rotWithShape="0">
          <a:gsLst>
            <a:gs pos="0">
              <a:schemeClr val="accent2">
                <a:shade val="50000"/>
                <a:hueOff val="-480210"/>
                <a:satOff val="0"/>
                <a:lumOff val="29486"/>
                <a:alphaOff val="0"/>
                <a:satMod val="103000"/>
                <a:lumMod val="102000"/>
                <a:tint val="94000"/>
              </a:schemeClr>
            </a:gs>
            <a:gs pos="50000">
              <a:schemeClr val="accent2">
                <a:shade val="50000"/>
                <a:hueOff val="-480210"/>
                <a:satOff val="0"/>
                <a:lumOff val="29486"/>
                <a:alphaOff val="0"/>
                <a:satMod val="110000"/>
                <a:lumMod val="100000"/>
                <a:shade val="100000"/>
              </a:schemeClr>
            </a:gs>
            <a:gs pos="100000">
              <a:schemeClr val="accent2">
                <a:shade val="50000"/>
                <a:hueOff val="-480210"/>
                <a:satOff val="0"/>
                <a:lumOff val="2948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dirty="0"/>
            <a:t>ППО</a:t>
          </a:r>
        </a:p>
      </dsp:txBody>
      <dsp:txXfrm>
        <a:off x="6145465" y="2904339"/>
        <a:ext cx="1036753" cy="1036753"/>
      </dsp:txXfrm>
    </dsp:sp>
    <dsp:sp modelId="{17AF4BB0-20F5-4E65-981B-4E75569BA614}">
      <dsp:nvSpPr>
        <dsp:cNvPr id="0" name=""/>
        <dsp:cNvSpPr/>
      </dsp:nvSpPr>
      <dsp:spPr>
        <a:xfrm rot="3857143">
          <a:off x="4838788" y="3674757"/>
          <a:ext cx="344737" cy="553893"/>
        </a:xfrm>
        <a:prstGeom prst="rightArrow">
          <a:avLst>
            <a:gd name="adj1" fmla="val 60000"/>
            <a:gd name="adj2" fmla="val 50000"/>
          </a:avLst>
        </a:prstGeom>
        <a:solidFill>
          <a:schemeClr val="accent2">
            <a:shade val="90000"/>
            <a:hueOff val="-738035"/>
            <a:satOff val="0"/>
            <a:lumOff val="3345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a:off x="4868062" y="3738946"/>
        <a:ext cx="241316" cy="332335"/>
      </dsp:txXfrm>
    </dsp:sp>
    <dsp:sp modelId="{558D2303-6749-47AF-ABEF-749FC77993A6}">
      <dsp:nvSpPr>
        <dsp:cNvPr id="0" name=""/>
        <dsp:cNvSpPr/>
      </dsp:nvSpPr>
      <dsp:spPr>
        <a:xfrm>
          <a:off x="4741482" y="4180912"/>
          <a:ext cx="1466189" cy="1466189"/>
        </a:xfrm>
        <a:prstGeom prst="ellipse">
          <a:avLst/>
        </a:prstGeom>
        <a:gradFill rotWithShape="0">
          <a:gsLst>
            <a:gs pos="0">
              <a:schemeClr val="accent2">
                <a:shade val="50000"/>
                <a:hueOff val="-720315"/>
                <a:satOff val="0"/>
                <a:lumOff val="44229"/>
                <a:alphaOff val="0"/>
                <a:satMod val="103000"/>
                <a:lumMod val="102000"/>
                <a:tint val="94000"/>
              </a:schemeClr>
            </a:gs>
            <a:gs pos="50000">
              <a:schemeClr val="accent2">
                <a:shade val="50000"/>
                <a:hueOff val="-720315"/>
                <a:satOff val="0"/>
                <a:lumOff val="44229"/>
                <a:alphaOff val="0"/>
                <a:satMod val="110000"/>
                <a:lumMod val="100000"/>
                <a:shade val="100000"/>
              </a:schemeClr>
            </a:gs>
            <a:gs pos="100000">
              <a:schemeClr val="accent2">
                <a:shade val="50000"/>
                <a:hueOff val="-720315"/>
                <a:satOff val="0"/>
                <a:lumOff val="4422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dirty="0"/>
            <a:t>ТКР</a:t>
          </a:r>
        </a:p>
      </dsp:txBody>
      <dsp:txXfrm>
        <a:off x="4956200" y="4395630"/>
        <a:ext cx="1036753" cy="1036753"/>
      </dsp:txXfrm>
    </dsp:sp>
    <dsp:sp modelId="{BCB6514C-8FC4-43F2-A8BF-1DE8FAA0C8B8}">
      <dsp:nvSpPr>
        <dsp:cNvPr id="0" name=""/>
        <dsp:cNvSpPr/>
      </dsp:nvSpPr>
      <dsp:spPr>
        <a:xfrm rot="6942857">
          <a:off x="3858196" y="3674757"/>
          <a:ext cx="344737" cy="553893"/>
        </a:xfrm>
        <a:prstGeom prst="rightArrow">
          <a:avLst>
            <a:gd name="adj1" fmla="val 60000"/>
            <a:gd name="adj2" fmla="val 50000"/>
          </a:avLst>
        </a:prstGeom>
        <a:solidFill>
          <a:schemeClr val="accent2">
            <a:shade val="90000"/>
            <a:hueOff val="-738035"/>
            <a:satOff val="0"/>
            <a:lumOff val="3345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rot="10800000">
        <a:off x="3932343" y="3738946"/>
        <a:ext cx="241316" cy="332335"/>
      </dsp:txXfrm>
    </dsp:sp>
    <dsp:sp modelId="{3A0F1A00-EBD3-45AD-8706-EF8B81264B8B}">
      <dsp:nvSpPr>
        <dsp:cNvPr id="0" name=""/>
        <dsp:cNvSpPr/>
      </dsp:nvSpPr>
      <dsp:spPr>
        <a:xfrm>
          <a:off x="2834049" y="4180912"/>
          <a:ext cx="1466189" cy="1466189"/>
        </a:xfrm>
        <a:prstGeom prst="ellipse">
          <a:avLst/>
        </a:prstGeom>
        <a:gradFill rotWithShape="0">
          <a:gsLst>
            <a:gs pos="0">
              <a:schemeClr val="accent2">
                <a:shade val="50000"/>
                <a:hueOff val="-720315"/>
                <a:satOff val="0"/>
                <a:lumOff val="44229"/>
                <a:alphaOff val="0"/>
                <a:satMod val="103000"/>
                <a:lumMod val="102000"/>
                <a:tint val="94000"/>
              </a:schemeClr>
            </a:gs>
            <a:gs pos="50000">
              <a:schemeClr val="accent2">
                <a:shade val="50000"/>
                <a:hueOff val="-720315"/>
                <a:satOff val="0"/>
                <a:lumOff val="44229"/>
                <a:alphaOff val="0"/>
                <a:satMod val="110000"/>
                <a:lumMod val="100000"/>
                <a:shade val="100000"/>
              </a:schemeClr>
            </a:gs>
            <a:gs pos="100000">
              <a:schemeClr val="accent2">
                <a:shade val="50000"/>
                <a:hueOff val="-720315"/>
                <a:satOff val="0"/>
                <a:lumOff val="4422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a:t>ИЭИ</a:t>
          </a:r>
          <a:endParaRPr lang="ru-RU" sz="2600" kern="1200" dirty="0"/>
        </a:p>
      </dsp:txBody>
      <dsp:txXfrm>
        <a:off x="3048767" y="4395630"/>
        <a:ext cx="1036753" cy="1036753"/>
      </dsp:txXfrm>
    </dsp:sp>
    <dsp:sp modelId="{61ECB9B8-E7D0-4EF7-B611-612B7945EB6C}">
      <dsp:nvSpPr>
        <dsp:cNvPr id="0" name=""/>
        <dsp:cNvSpPr/>
      </dsp:nvSpPr>
      <dsp:spPr>
        <a:xfrm rot="10028571">
          <a:off x="3246807" y="2908100"/>
          <a:ext cx="344737" cy="553893"/>
        </a:xfrm>
        <a:prstGeom prst="rightArrow">
          <a:avLst>
            <a:gd name="adj1" fmla="val 60000"/>
            <a:gd name="adj2" fmla="val 50000"/>
          </a:avLst>
        </a:prstGeom>
        <a:solidFill>
          <a:schemeClr val="accent2">
            <a:shade val="90000"/>
            <a:hueOff val="-492024"/>
            <a:satOff val="0"/>
            <a:lumOff val="2230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rot="10800000">
        <a:off x="3348932" y="3007372"/>
        <a:ext cx="241316" cy="332335"/>
      </dsp:txXfrm>
    </dsp:sp>
    <dsp:sp modelId="{5A2CCF90-72A2-47BA-9FEA-A60D98D7448E}">
      <dsp:nvSpPr>
        <dsp:cNvPr id="0" name=""/>
        <dsp:cNvSpPr/>
      </dsp:nvSpPr>
      <dsp:spPr>
        <a:xfrm>
          <a:off x="1644784" y="2689621"/>
          <a:ext cx="1466189" cy="1466189"/>
        </a:xfrm>
        <a:prstGeom prst="ellipse">
          <a:avLst/>
        </a:prstGeom>
        <a:gradFill rotWithShape="0">
          <a:gsLst>
            <a:gs pos="0">
              <a:schemeClr val="accent2">
                <a:shade val="50000"/>
                <a:hueOff val="-480210"/>
                <a:satOff val="0"/>
                <a:lumOff val="29486"/>
                <a:alphaOff val="0"/>
                <a:satMod val="103000"/>
                <a:lumMod val="102000"/>
                <a:tint val="94000"/>
              </a:schemeClr>
            </a:gs>
            <a:gs pos="50000">
              <a:schemeClr val="accent2">
                <a:shade val="50000"/>
                <a:hueOff val="-480210"/>
                <a:satOff val="0"/>
                <a:lumOff val="29486"/>
                <a:alphaOff val="0"/>
                <a:satMod val="110000"/>
                <a:lumMod val="100000"/>
                <a:shade val="100000"/>
              </a:schemeClr>
            </a:gs>
            <a:gs pos="100000">
              <a:schemeClr val="accent2">
                <a:shade val="50000"/>
                <a:hueOff val="-480210"/>
                <a:satOff val="0"/>
                <a:lumOff val="2948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a:t>ИГДИ</a:t>
          </a:r>
          <a:endParaRPr lang="ru-RU" sz="2600" kern="1200" dirty="0"/>
        </a:p>
      </dsp:txBody>
      <dsp:txXfrm>
        <a:off x="1859502" y="2904339"/>
        <a:ext cx="1036753" cy="1036753"/>
      </dsp:txXfrm>
    </dsp:sp>
    <dsp:sp modelId="{8F31E4AC-F415-47BE-97A1-24DC32BEC97C}">
      <dsp:nvSpPr>
        <dsp:cNvPr id="0" name=""/>
        <dsp:cNvSpPr/>
      </dsp:nvSpPr>
      <dsp:spPr>
        <a:xfrm rot="13114286">
          <a:off x="3465009" y="1952093"/>
          <a:ext cx="344737" cy="553893"/>
        </a:xfrm>
        <a:prstGeom prst="rightArrow">
          <a:avLst>
            <a:gd name="adj1" fmla="val 60000"/>
            <a:gd name="adj2" fmla="val 50000"/>
          </a:avLst>
        </a:prstGeom>
        <a:solidFill>
          <a:schemeClr val="accent2">
            <a:shade val="90000"/>
            <a:hueOff val="-246012"/>
            <a:satOff val="0"/>
            <a:lumOff val="11153"/>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ru-RU" sz="2300" kern="1200">
            <a:solidFill>
              <a:schemeClr val="bg2">
                <a:lumMod val="10000"/>
              </a:schemeClr>
            </a:solidFill>
          </a:endParaRPr>
        </a:p>
      </dsp:txBody>
      <dsp:txXfrm rot="10800000">
        <a:off x="3557148" y="2095113"/>
        <a:ext cx="241316" cy="332335"/>
      </dsp:txXfrm>
    </dsp:sp>
    <dsp:sp modelId="{75F75B09-FD1C-4975-A3E3-552F1F311F4B}">
      <dsp:nvSpPr>
        <dsp:cNvPr id="0" name=""/>
        <dsp:cNvSpPr/>
      </dsp:nvSpPr>
      <dsp:spPr>
        <a:xfrm>
          <a:off x="2069228" y="830011"/>
          <a:ext cx="1466189" cy="1466189"/>
        </a:xfrm>
        <a:prstGeom prst="ellipse">
          <a:avLst/>
        </a:prstGeom>
        <a:gradFill rotWithShape="0">
          <a:gsLst>
            <a:gs pos="0">
              <a:schemeClr val="accent2">
                <a:shade val="50000"/>
                <a:hueOff val="-240105"/>
                <a:satOff val="0"/>
                <a:lumOff val="14743"/>
                <a:alphaOff val="0"/>
                <a:satMod val="103000"/>
                <a:lumMod val="102000"/>
                <a:tint val="94000"/>
              </a:schemeClr>
            </a:gs>
            <a:gs pos="50000">
              <a:schemeClr val="accent2">
                <a:shade val="50000"/>
                <a:hueOff val="-240105"/>
                <a:satOff val="0"/>
                <a:lumOff val="14743"/>
                <a:alphaOff val="0"/>
                <a:satMod val="110000"/>
                <a:lumMod val="100000"/>
                <a:shade val="100000"/>
              </a:schemeClr>
            </a:gs>
            <a:gs pos="100000">
              <a:schemeClr val="accent2">
                <a:shade val="50000"/>
                <a:hueOff val="-240105"/>
                <a:satOff val="0"/>
                <a:lumOff val="1474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ru-RU" sz="2600" kern="1200" dirty="0"/>
            <a:t>ИГМИ</a:t>
          </a:r>
        </a:p>
      </dsp:txBody>
      <dsp:txXfrm>
        <a:off x="2283946" y="1044729"/>
        <a:ext cx="1036753" cy="103675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D30F7-6DA1-4FA8-B35D-B0631699BC26}" type="datetimeFigureOut">
              <a:rPr lang="ru-RU" smtClean="0"/>
              <a:t>14.10.2024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D3A3B-BA75-45D6-A2B4-1F7DB120687E}" type="slidenum">
              <a:rPr lang="ru-RU" smtClean="0"/>
              <a:t>‹#›</a:t>
            </a:fld>
            <a:endParaRPr lang="ru-RU"/>
          </a:p>
        </p:txBody>
      </p:sp>
    </p:spTree>
    <p:extLst>
      <p:ext uri="{BB962C8B-B14F-4D97-AF65-F5344CB8AC3E}">
        <p14:creationId xmlns:p14="http://schemas.microsoft.com/office/powerpoint/2010/main" val="380530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3711297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2081731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28808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16339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341321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2929275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3735252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1118407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120195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872990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2CC4B6-CFD4-4D24-ACA2-1223EE0B5DE5}" type="datetimeFigureOut">
              <a:rPr lang="ru-RU" smtClean="0"/>
              <a:pPr/>
              <a:t>14.10.2024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CABED2-B07F-4895-8944-5ED55C751D71}" type="slidenum">
              <a:rPr lang="ru-RU" smtClean="0"/>
              <a:pPr/>
              <a:t>‹#›</a:t>
            </a:fld>
            <a:endParaRPr lang="ru-RU"/>
          </a:p>
        </p:txBody>
      </p:sp>
    </p:spTree>
    <p:extLst>
      <p:ext uri="{BB962C8B-B14F-4D97-AF65-F5344CB8AC3E}">
        <p14:creationId xmlns:p14="http://schemas.microsoft.com/office/powerpoint/2010/main" val="243652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CC4B6-CFD4-4D24-ACA2-1223EE0B5DE5}" type="datetimeFigureOut">
              <a:rPr lang="ru-RU" smtClean="0"/>
              <a:pPr/>
              <a:t>14.10.2024</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CABED2-B07F-4895-8944-5ED55C751D71}" type="slidenum">
              <a:rPr lang="ru-RU" smtClean="0"/>
              <a:pPr/>
              <a:t>‹#›</a:t>
            </a:fld>
            <a:endParaRPr lang="ru-RU"/>
          </a:p>
        </p:txBody>
      </p:sp>
    </p:spTree>
    <p:extLst>
      <p:ext uri="{BB962C8B-B14F-4D97-AF65-F5344CB8AC3E}">
        <p14:creationId xmlns:p14="http://schemas.microsoft.com/office/powerpoint/2010/main" val="34832522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8.png"/><Relationship Id="rId7" Type="http://schemas.openxmlformats.org/officeDocument/2006/relationships/diagramData" Target="../diagrams/data1.xm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5.png"/><Relationship Id="rId11" Type="http://schemas.microsoft.com/office/2007/relationships/diagramDrawing" Target="../diagrams/drawing1.xml"/><Relationship Id="rId5" Type="http://schemas.openxmlformats.org/officeDocument/2006/relationships/image" Target="../media/image9.png"/><Relationship Id="rId10" Type="http://schemas.openxmlformats.org/officeDocument/2006/relationships/diagramColors" Target="../diagrams/colors1.xml"/><Relationship Id="rId4" Type="http://schemas.microsoft.com/office/2007/relationships/hdphoto" Target="../media/hdphoto1.wdp"/><Relationship Id="rId9"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3.jpg"/><Relationship Id="rId3" Type="http://schemas.microsoft.com/office/2007/relationships/hdphoto" Target="../media/hdphoto2.wdp"/><Relationship Id="rId7" Type="http://schemas.openxmlformats.org/officeDocument/2006/relationships/image" Target="../media/image22.jp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5.jpg"/><Relationship Id="rId7" Type="http://schemas.openxmlformats.org/officeDocument/2006/relationships/image" Target="../media/image36.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37.png"/><Relationship Id="rId4" Type="http://schemas.openxmlformats.org/officeDocument/2006/relationships/image" Target="../media/image7.jpe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5.jpg"/><Relationship Id="rId7" Type="http://schemas.openxmlformats.org/officeDocument/2006/relationships/image" Target="../media/image3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5.jpg"/><Relationship Id="rId7" Type="http://schemas.openxmlformats.org/officeDocument/2006/relationships/image" Target="../media/image39.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4.png"/><Relationship Id="rId5" Type="http://schemas.openxmlformats.org/officeDocument/2006/relationships/image" Target="../media/image5.png"/><Relationship Id="rId10" Type="http://schemas.openxmlformats.org/officeDocument/2006/relationships/image" Target="../media/image43.jpeg"/><Relationship Id="rId4" Type="http://schemas.openxmlformats.org/officeDocument/2006/relationships/image" Target="../media/image3.png"/><Relationship Id="rId9"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44.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Рисунок 6" descr="презентация сочи-01-01.png"/>
          <p:cNvPicPr>
            <a:picLocks noChangeAspect="1"/>
          </p:cNvPicPr>
          <p:nvPr/>
        </p:nvPicPr>
        <p:blipFill>
          <a:blip r:embed="rId3" cstate="print"/>
          <a:stretch>
            <a:fillRect/>
          </a:stretch>
        </p:blipFill>
        <p:spPr>
          <a:xfrm>
            <a:off x="0" y="0"/>
            <a:ext cx="12192000" cy="6858000"/>
          </a:xfrm>
          <a:prstGeom prst="rect">
            <a:avLst/>
          </a:prstGeom>
        </p:spPr>
      </p:pic>
      <p:pic>
        <p:nvPicPr>
          <p:cNvPr id="3" name="Рисунок 2"/>
          <p:cNvPicPr>
            <a:picLocks noChangeAspect="1"/>
          </p:cNvPicPr>
          <p:nvPr/>
        </p:nvPicPr>
        <p:blipFill>
          <a:blip r:embed="rId4"/>
          <a:stretch>
            <a:fillRect/>
          </a:stretch>
        </p:blipFill>
        <p:spPr>
          <a:xfrm>
            <a:off x="1866900" y="1667778"/>
            <a:ext cx="8458200" cy="3025775"/>
          </a:xfrm>
          <a:prstGeom prst="rect">
            <a:avLst/>
          </a:prstGeom>
        </p:spPr>
      </p:pic>
      <p:sp>
        <p:nvSpPr>
          <p:cNvPr id="6" name="Прямоугольник 5">
            <a:extLst>
              <a:ext uri="{FF2B5EF4-FFF2-40B4-BE49-F238E27FC236}">
                <a16:creationId xmlns:a16="http://schemas.microsoft.com/office/drawing/2014/main" id="{11D5541F-DD05-4FF7-A4C4-5744245A4361}"/>
              </a:ext>
            </a:extLst>
          </p:cNvPr>
          <p:cNvSpPr/>
          <p:nvPr/>
        </p:nvSpPr>
        <p:spPr>
          <a:xfrm>
            <a:off x="1866900" y="1827907"/>
            <a:ext cx="8458200" cy="2308324"/>
          </a:xfrm>
          <a:prstGeom prst="rect">
            <a:avLst/>
          </a:prstGeom>
        </p:spPr>
        <p:txBody>
          <a:bodyPr wrap="square">
            <a:spAutoFit/>
          </a:bodyPr>
          <a:lstStyle/>
          <a:p>
            <a:pPr algn="ctr"/>
            <a:r>
              <a:rPr lang="ru-RU" sz="3600" b="1" dirty="0">
                <a:solidFill>
                  <a:srgbClr val="604B25"/>
                </a:solidFill>
                <a:latin typeface="+mj-lt"/>
              </a:rPr>
              <a:t>Прикладное использование и успешное применение информационных технологий в работе проектной организации</a:t>
            </a:r>
          </a:p>
        </p:txBody>
      </p:sp>
      <p:pic>
        <p:nvPicPr>
          <p:cNvPr id="8" name="Рисунок 7">
            <a:extLst>
              <a:ext uri="{FF2B5EF4-FFF2-40B4-BE49-F238E27FC236}">
                <a16:creationId xmlns:a16="http://schemas.microsoft.com/office/drawing/2014/main" id="{8FEA1D06-BEDD-46B9-8DBF-F30CDDD29B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pic>
        <p:nvPicPr>
          <p:cNvPr id="10" name="Рисунок 9">
            <a:extLst>
              <a:ext uri="{FF2B5EF4-FFF2-40B4-BE49-F238E27FC236}">
                <a16:creationId xmlns:a16="http://schemas.microsoft.com/office/drawing/2014/main" id="{38A4166F-E439-4BB1-8C0B-019567B1DC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2" name="Рисунок 11">
            <a:extLst>
              <a:ext uri="{FF2B5EF4-FFF2-40B4-BE49-F238E27FC236}">
                <a16:creationId xmlns:a16="http://schemas.microsoft.com/office/drawing/2014/main" id="{DE4A31EA-4426-43BF-AE90-7960EBF6D3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spTree>
    <p:extLst>
      <p:ext uri="{BB962C8B-B14F-4D97-AF65-F5344CB8AC3E}">
        <p14:creationId xmlns:p14="http://schemas.microsoft.com/office/powerpoint/2010/main" val="402185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7188243" y="2886075"/>
            <a:ext cx="5003757" cy="3971925"/>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pic>
        <p:nvPicPr>
          <p:cNvPr id="4" name="Рисунок 3">
            <a:extLst>
              <a:ext uri="{FF2B5EF4-FFF2-40B4-BE49-F238E27FC236}">
                <a16:creationId xmlns:a16="http://schemas.microsoft.com/office/drawing/2014/main" id="{2A04B49E-A256-4D81-BCB7-FCA73C1A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320" y="1388107"/>
            <a:ext cx="11551604" cy="2363540"/>
          </a:xfrm>
          <a:prstGeom prst="rect">
            <a:avLst/>
          </a:prstGeom>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 name="Прямоугольник 1">
            <a:extLst>
              <a:ext uri="{FF2B5EF4-FFF2-40B4-BE49-F238E27FC236}">
                <a16:creationId xmlns:a16="http://schemas.microsoft.com/office/drawing/2014/main" id="{7F107F7B-0F7C-4004-8C87-74AF97439A2F}"/>
              </a:ext>
            </a:extLst>
          </p:cNvPr>
          <p:cNvSpPr/>
          <p:nvPr/>
        </p:nvSpPr>
        <p:spPr>
          <a:xfrm>
            <a:off x="-62898" y="7191899"/>
            <a:ext cx="12254897" cy="1347805"/>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Потребность внедрения ИТ в изыскательские организации обусловлена необходимостью быстро и надежно обеспечивать качественными и данными проектные организации для решения поставленных задач. Уже сейчас, существует множество различных систем управления компаниями, позволяющих эффективно управлять временем и информацией, двумя важными ресурсами для любой организации. </a:t>
            </a:r>
          </a:p>
        </p:txBody>
      </p:sp>
    </p:spTree>
    <p:extLst>
      <p:ext uri="{BB962C8B-B14F-4D97-AF65-F5344CB8AC3E}">
        <p14:creationId xmlns:p14="http://schemas.microsoft.com/office/powerpoint/2010/main" val="161472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7188243" y="2886075"/>
            <a:ext cx="5003757" cy="3971925"/>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pic>
        <p:nvPicPr>
          <p:cNvPr id="4" name="Рисунок 3">
            <a:extLst>
              <a:ext uri="{FF2B5EF4-FFF2-40B4-BE49-F238E27FC236}">
                <a16:creationId xmlns:a16="http://schemas.microsoft.com/office/drawing/2014/main" id="{2A04B49E-A256-4D81-BCB7-FCA73C1A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5591" y="217308"/>
            <a:ext cx="7720817" cy="1579734"/>
          </a:xfrm>
          <a:prstGeom prst="rect">
            <a:avLst/>
          </a:prstGeom>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15" name="Рисунок 14">
            <a:extLst>
              <a:ext uri="{FF2B5EF4-FFF2-40B4-BE49-F238E27FC236}">
                <a16:creationId xmlns:a16="http://schemas.microsoft.com/office/drawing/2014/main" id="{95CC00C3-BDB5-4781-BDAE-7E7F7125B83D}"/>
              </a:ext>
            </a:extLst>
          </p:cNvPr>
          <p:cNvPicPr>
            <a:picLocks noChangeAspect="1"/>
          </p:cNvPicPr>
          <p:nvPr/>
        </p:nvPicPr>
        <p:blipFill rotWithShape="1">
          <a:blip r:embed="rId7">
            <a:extLst>
              <a:ext uri="{28A0092B-C50C-407E-A947-70E740481C1C}">
                <a14:useLocalDpi xmlns:a14="http://schemas.microsoft.com/office/drawing/2010/main" val="0"/>
              </a:ext>
            </a:extLst>
          </a:blip>
          <a:srcRect l="39461" t="22665" r="40154" b="57239"/>
          <a:stretch/>
        </p:blipFill>
        <p:spPr>
          <a:xfrm>
            <a:off x="4444981" y="1762808"/>
            <a:ext cx="2485321" cy="1378160"/>
          </a:xfrm>
          <a:prstGeom prst="rect">
            <a:avLst/>
          </a:prstGeom>
        </p:spPr>
      </p:pic>
      <p:sp>
        <p:nvSpPr>
          <p:cNvPr id="19" name="Прямоугольник 18">
            <a:extLst>
              <a:ext uri="{FF2B5EF4-FFF2-40B4-BE49-F238E27FC236}">
                <a16:creationId xmlns:a16="http://schemas.microsoft.com/office/drawing/2014/main" id="{D2A801D7-CF96-4E1D-B6C6-4E7E28C14561}"/>
              </a:ext>
            </a:extLst>
          </p:cNvPr>
          <p:cNvSpPr/>
          <p:nvPr/>
        </p:nvSpPr>
        <p:spPr>
          <a:xfrm>
            <a:off x="0" y="7450089"/>
            <a:ext cx="12192000" cy="3705886"/>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Для решения задач в области проектирования автомобильных дорог нашей организацией было принято решение о разработке своей собственной программы для обеспечения связи между отделами. Изначально, это было простое сетевое хранилище, в котором по установленному порядку располагались определенные элементы как проекта, так и иной документации, но сейчас, это уже полноценный программный комплекс с большим количеством различных модулей и инструментов для решения совершенно различных задач. Например, у нас есть  инструменты для связи и общения работников, модули для различных отделов, инструменты для планирования бюджета и бухгалтерии и даже специальные разделы для обучения и поощрения сотрудников.</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Основная идея программы VTM </a:t>
            </a:r>
            <a:r>
              <a:rPr lang="ru-RU" dirty="0" err="1">
                <a:latin typeface="Calibri" panose="020F0502020204030204" pitchFamily="34" charset="0"/>
                <a:ea typeface="Calibri" panose="020F0502020204030204" pitchFamily="34" charset="0"/>
                <a:cs typeface="Times New Roman" panose="02020603050405020304" pitchFamily="18" charset="0"/>
              </a:rPr>
              <a:t>Project</a:t>
            </a:r>
            <a:r>
              <a:rPr lang="ru-RU" dirty="0">
                <a:latin typeface="Calibri" panose="020F0502020204030204" pitchFamily="34" charset="0"/>
                <a:ea typeface="Calibri" panose="020F0502020204030204" pitchFamily="34" charset="0"/>
                <a:cs typeface="Times New Roman" panose="02020603050405020304" pitchFamily="18" charset="0"/>
              </a:rPr>
              <a:t> – автоматизация технических процессов и быстрое получение информации. Программа – это инструмент, которым требуется правильно пользоваться, так что в этой части данная коммуникация приводит и к более качественному подходу в проектировании, а также исключение потери или деформации информации.</a:t>
            </a:r>
          </a:p>
        </p:txBody>
      </p:sp>
    </p:spTree>
    <p:extLst>
      <p:ext uri="{BB962C8B-B14F-4D97-AF65-F5344CB8AC3E}">
        <p14:creationId xmlns:p14="http://schemas.microsoft.com/office/powerpoint/2010/main" val="3646297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7188243" y="2886075"/>
            <a:ext cx="5003757" cy="3971925"/>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pic>
        <p:nvPicPr>
          <p:cNvPr id="4" name="Рисунок 3">
            <a:extLst>
              <a:ext uri="{FF2B5EF4-FFF2-40B4-BE49-F238E27FC236}">
                <a16:creationId xmlns:a16="http://schemas.microsoft.com/office/drawing/2014/main" id="{2A04B49E-A256-4D81-BCB7-FCA73C1A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5591" y="217308"/>
            <a:ext cx="7720817" cy="1579734"/>
          </a:xfrm>
          <a:prstGeom prst="rect">
            <a:avLst/>
          </a:prstGeom>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11" name="Рисунок 10">
            <a:extLst>
              <a:ext uri="{FF2B5EF4-FFF2-40B4-BE49-F238E27FC236}">
                <a16:creationId xmlns:a16="http://schemas.microsoft.com/office/drawing/2014/main" id="{1903A2BA-DD9A-4CA3-9990-65B295957E9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5683" t="7428" r="-243" b="6093"/>
          <a:stretch/>
        </p:blipFill>
        <p:spPr>
          <a:xfrm>
            <a:off x="2793232" y="1811144"/>
            <a:ext cx="6205856" cy="3570010"/>
          </a:xfrm>
          <a:prstGeom prst="rect">
            <a:avLst/>
          </a:prstGeom>
        </p:spPr>
      </p:pic>
      <p:sp>
        <p:nvSpPr>
          <p:cNvPr id="14" name="Прямоугольник 13">
            <a:extLst>
              <a:ext uri="{FF2B5EF4-FFF2-40B4-BE49-F238E27FC236}">
                <a16:creationId xmlns:a16="http://schemas.microsoft.com/office/drawing/2014/main" id="{3E1E785F-B001-48B0-9BC5-2BBB877B91C5}"/>
              </a:ext>
            </a:extLst>
          </p:cNvPr>
          <p:cNvSpPr/>
          <p:nvPr/>
        </p:nvSpPr>
        <p:spPr>
          <a:xfrm>
            <a:off x="-62898" y="7219246"/>
            <a:ext cx="12254897" cy="1347805"/>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Наглядный пример эффективности работы – подготовка документов для КП по объекту. Единая задача ставится на нужные структурные подразделения с оповещением в структурные подразделения, в специальный блок ответственные лица заполняют данные по сметам и в программе обсчитывается результат с необходимыми данными. Такой подход позволяет контролировать должностям лицам выполнение задачи и получать результат ускоряя определенных сотрудников.</a:t>
            </a:r>
          </a:p>
        </p:txBody>
      </p:sp>
      <p:sp>
        <p:nvSpPr>
          <p:cNvPr id="19" name="Прямоугольник 18">
            <a:extLst>
              <a:ext uri="{FF2B5EF4-FFF2-40B4-BE49-F238E27FC236}">
                <a16:creationId xmlns:a16="http://schemas.microsoft.com/office/drawing/2014/main" id="{DF5C419A-65AF-42C6-A993-E79E0D7228AF}"/>
              </a:ext>
            </a:extLst>
          </p:cNvPr>
          <p:cNvSpPr/>
          <p:nvPr/>
        </p:nvSpPr>
        <p:spPr>
          <a:xfrm>
            <a:off x="2674518" y="1754503"/>
            <a:ext cx="6425784" cy="3765889"/>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62825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7188243" y="2886075"/>
            <a:ext cx="5003757" cy="3971925"/>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pic>
        <p:nvPicPr>
          <p:cNvPr id="4" name="Рисунок 3">
            <a:extLst>
              <a:ext uri="{FF2B5EF4-FFF2-40B4-BE49-F238E27FC236}">
                <a16:creationId xmlns:a16="http://schemas.microsoft.com/office/drawing/2014/main" id="{2A04B49E-A256-4D81-BCB7-FCA73C1A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5591" y="217308"/>
            <a:ext cx="7720817" cy="1579734"/>
          </a:xfrm>
          <a:prstGeom prst="rect">
            <a:avLst/>
          </a:prstGeom>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 name="Прямоугольник 1">
            <a:extLst>
              <a:ext uri="{FF2B5EF4-FFF2-40B4-BE49-F238E27FC236}">
                <a16:creationId xmlns:a16="http://schemas.microsoft.com/office/drawing/2014/main" id="{04A26E19-B94D-4254-959E-06D37FB0E829}"/>
              </a:ext>
            </a:extLst>
          </p:cNvPr>
          <p:cNvSpPr/>
          <p:nvPr/>
        </p:nvSpPr>
        <p:spPr>
          <a:xfrm>
            <a:off x="4341291" y="2291121"/>
            <a:ext cx="7640552" cy="4259526"/>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76CDEB88-AE3B-4F99-8D71-A3A9A7A90F3F}"/>
              </a:ext>
            </a:extLst>
          </p:cNvPr>
          <p:cNvSpPr/>
          <p:nvPr/>
        </p:nvSpPr>
        <p:spPr>
          <a:xfrm>
            <a:off x="462703" y="1580322"/>
            <a:ext cx="4319800" cy="2856715"/>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872946C2-F8B4-4909-B761-7E8F6D69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257" y="1691102"/>
            <a:ext cx="4096322" cy="2676899"/>
          </a:xfrm>
          <a:prstGeom prst="rect">
            <a:avLst/>
          </a:prstGeom>
        </p:spPr>
      </p:pic>
      <p:pic>
        <p:nvPicPr>
          <p:cNvPr id="17" name="Рисунок 16">
            <a:extLst>
              <a:ext uri="{FF2B5EF4-FFF2-40B4-BE49-F238E27FC236}">
                <a16:creationId xmlns:a16="http://schemas.microsoft.com/office/drawing/2014/main" id="{1484C038-27D8-4CD8-995C-99787875A4D0}"/>
              </a:ext>
            </a:extLst>
          </p:cNvPr>
          <p:cNvPicPr/>
          <p:nvPr/>
        </p:nvPicPr>
        <p:blipFill>
          <a:blip r:embed="rId8"/>
          <a:stretch>
            <a:fillRect/>
          </a:stretch>
        </p:blipFill>
        <p:spPr>
          <a:xfrm>
            <a:off x="4555554" y="2378633"/>
            <a:ext cx="7230098" cy="4067700"/>
          </a:xfrm>
          <a:prstGeom prst="rect">
            <a:avLst/>
          </a:prstGeom>
        </p:spPr>
      </p:pic>
      <p:sp>
        <p:nvSpPr>
          <p:cNvPr id="3" name="Прямоугольник 2">
            <a:extLst>
              <a:ext uri="{FF2B5EF4-FFF2-40B4-BE49-F238E27FC236}">
                <a16:creationId xmlns:a16="http://schemas.microsoft.com/office/drawing/2014/main" id="{6FEF875D-85E5-4DDD-A442-2E4E2FF0D46C}"/>
              </a:ext>
            </a:extLst>
          </p:cNvPr>
          <p:cNvSpPr/>
          <p:nvPr/>
        </p:nvSpPr>
        <p:spPr>
          <a:xfrm>
            <a:off x="-62898" y="7397991"/>
            <a:ext cx="12254897" cy="1200329"/>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Ко второму примеру можно привести сбор раздела 1 – ПЗ. Сотрудники каждого разрабатываемого тома подгружают свои актуальные пояснительные записки в общее окно объекта, соответственно при сборке раздела 1 не возникает разночтений </a:t>
            </a:r>
            <a:r>
              <a:rPr lang="ru-RU" dirty="0" err="1">
                <a:latin typeface="Calibri" panose="020F0502020204030204" pitchFamily="34" charset="0"/>
                <a:ea typeface="Calibri" panose="020F0502020204030204" pitchFamily="34" charset="0"/>
                <a:cs typeface="Times New Roman" panose="02020603050405020304" pitchFamily="18" charset="0"/>
              </a:rPr>
              <a:t>тк</a:t>
            </a:r>
            <a:r>
              <a:rPr lang="ru-RU" dirty="0">
                <a:latin typeface="Calibri" panose="020F0502020204030204" pitchFamily="34" charset="0"/>
                <a:ea typeface="Calibri" panose="020F0502020204030204" pitchFamily="34" charset="0"/>
                <a:cs typeface="Times New Roman" panose="02020603050405020304" pitchFamily="18" charset="0"/>
              </a:rPr>
              <a:t> мы всегда можем видеть когда и кем подгружены пояснительные записки и понимать их актуальность. Вишенкой на торте является то, что программа сама может собрать все записки в единую сводную ПЗ.</a:t>
            </a:r>
            <a:endParaRPr lang="ru-RU" dirty="0"/>
          </a:p>
        </p:txBody>
      </p:sp>
    </p:spTree>
    <p:extLst>
      <p:ext uri="{BB962C8B-B14F-4D97-AF65-F5344CB8AC3E}">
        <p14:creationId xmlns:p14="http://schemas.microsoft.com/office/powerpoint/2010/main" val="799918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496343" y="1543063"/>
            <a:ext cx="6695658" cy="5314937"/>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 name="Прямоугольник 2">
            <a:extLst>
              <a:ext uri="{FF2B5EF4-FFF2-40B4-BE49-F238E27FC236}">
                <a16:creationId xmlns:a16="http://schemas.microsoft.com/office/drawing/2014/main" id="{2671D1BC-D9E6-45DE-9AE5-544F019255F3}"/>
              </a:ext>
            </a:extLst>
          </p:cNvPr>
          <p:cNvSpPr/>
          <p:nvPr/>
        </p:nvSpPr>
        <p:spPr>
          <a:xfrm>
            <a:off x="38683" y="7427775"/>
            <a:ext cx="12254897" cy="3139321"/>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Отдел ИГИ напрямую связан с разделами ПЗ, ППО, ТКР, ПОС, Сметами и другими изысканиями.</a:t>
            </a:r>
          </a:p>
          <a:p>
            <a:r>
              <a:rPr lang="ru-RU" dirty="0">
                <a:latin typeface="Calibri" panose="020F0502020204030204" pitchFamily="34" charset="0"/>
                <a:ea typeface="Calibri" panose="020F0502020204030204" pitchFamily="34" charset="0"/>
                <a:cs typeface="Times New Roman" panose="02020603050405020304" pitchFamily="18" charset="0"/>
              </a:rPr>
              <a:t>Про раздел ПЗ я уже говорил, решение по автоматизации по данному разделу работает и применятся. </a:t>
            </a:r>
            <a:br>
              <a:rPr lang="ru-RU" dirty="0">
                <a:latin typeface="Calibri" panose="020F0502020204030204" pitchFamily="34" charset="0"/>
                <a:ea typeface="Calibri" panose="020F0502020204030204" pitchFamily="34" charset="0"/>
                <a:cs typeface="Times New Roman" panose="02020603050405020304" pitchFamily="18" charset="0"/>
              </a:rPr>
            </a:br>
            <a:r>
              <a:rPr lang="ru-RU" dirty="0">
                <a:latin typeface="Calibri" panose="020F0502020204030204" pitchFamily="34" charset="0"/>
                <a:ea typeface="Calibri" panose="020F0502020204030204" pitchFamily="34" charset="0"/>
                <a:cs typeface="Times New Roman" panose="02020603050405020304" pitchFamily="18" charset="0"/>
              </a:rPr>
              <a:t>В отдел ППО мы передаем как сведения о грунтах так и разработанные продольные и поперечные профили с помощью задач, которые приходятся на наш отдел от смежников. По такому же принципу мы передаем данные и в ПОС и ТКР , те предоставляем им готовый материал в электронном виде по средством запроса.</a:t>
            </a:r>
          </a:p>
          <a:p>
            <a:r>
              <a:rPr lang="ru-RU" dirty="0">
                <a:latin typeface="Calibri" panose="020F0502020204030204" pitchFamily="34" charset="0"/>
                <a:ea typeface="Calibri" panose="020F0502020204030204" pitchFamily="34" charset="0"/>
                <a:cs typeface="Times New Roman" panose="02020603050405020304" pitchFamily="18" charset="0"/>
              </a:rPr>
              <a:t>Отдельно стоит упомянуть о важности работы с коллегами – изыскателями. Обновления съемки по объектам приходят в виде оповещений, так что всегда можно иметь информацию о данном изменении, но на сетевом хранилище есть установленный формат хранения данных и поэтому любой из томов по изысканиям (актуальный) хранится в установленном месте. Не требуется отвлекать коллег от рабочего процесса ради получения актуального тома, ресурс в виде сэкономленного времени уходит на обсуждения таких проблем, которые решаются в ручном режиме.</a:t>
            </a:r>
          </a:p>
          <a:p>
            <a:endParaRPr lang="ru-RU" dirty="0"/>
          </a:p>
        </p:txBody>
      </p:sp>
      <p:pic>
        <p:nvPicPr>
          <p:cNvPr id="23" name="Рисунок 22">
            <a:extLst>
              <a:ext uri="{FF2B5EF4-FFF2-40B4-BE49-F238E27FC236}">
                <a16:creationId xmlns:a16="http://schemas.microsoft.com/office/drawing/2014/main" id="{C8316CB7-DC57-461A-875E-E21900DDA1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954" y="2209476"/>
            <a:ext cx="10905384" cy="2268803"/>
          </a:xfrm>
          <a:prstGeom prst="rect">
            <a:avLst/>
          </a:prstGeom>
        </p:spPr>
      </p:pic>
      <p:sp>
        <p:nvSpPr>
          <p:cNvPr id="24" name="Прямоугольник 23">
            <a:extLst>
              <a:ext uri="{FF2B5EF4-FFF2-40B4-BE49-F238E27FC236}">
                <a16:creationId xmlns:a16="http://schemas.microsoft.com/office/drawing/2014/main" id="{ADFCCAE1-1DAF-46A9-BB8F-7255E53CCAB3}"/>
              </a:ext>
            </a:extLst>
          </p:cNvPr>
          <p:cNvSpPr/>
          <p:nvPr/>
        </p:nvSpPr>
        <p:spPr>
          <a:xfrm>
            <a:off x="-1"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 name="Схема 1">
            <a:extLst>
              <a:ext uri="{FF2B5EF4-FFF2-40B4-BE49-F238E27FC236}">
                <a16:creationId xmlns:a16="http://schemas.microsoft.com/office/drawing/2014/main" id="{139790A9-C4D7-4AB9-8650-BAAC935B48C1}"/>
              </a:ext>
            </a:extLst>
          </p:cNvPr>
          <p:cNvGraphicFramePr/>
          <p:nvPr>
            <p:extLst>
              <p:ext uri="{D42A27DB-BD31-4B8C-83A1-F6EECF244321}">
                <p14:modId xmlns:p14="http://schemas.microsoft.com/office/powerpoint/2010/main" val="974751288"/>
              </p:ext>
            </p:extLst>
          </p:nvPr>
        </p:nvGraphicFramePr>
        <p:xfrm>
          <a:off x="1658676" y="372304"/>
          <a:ext cx="9041722" cy="56495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31627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BC24FC7-0409-4EED-8C16-7FA843B6D660}"/>
              </a:ext>
            </a:extLst>
          </p:cNvPr>
          <p:cNvSpPr/>
          <p:nvPr/>
        </p:nvSpPr>
        <p:spPr>
          <a:xfrm>
            <a:off x="0" y="0"/>
            <a:ext cx="12192000" cy="6858000"/>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C7E28E71-5B17-4CD6-9D49-B19D34FE1A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496343" y="1543063"/>
            <a:ext cx="6695658" cy="5314937"/>
          </a:xfrm>
          <a:prstGeom prst="rect">
            <a:avLst/>
          </a:prstGeom>
          <a:effectLst>
            <a:glow rad="127000">
              <a:schemeClr val="accent1">
                <a:alpha val="0"/>
              </a:schemeClr>
            </a:glow>
            <a:reflection stA="0" endPos="65000" dist="50800" dir="5400000" sy="-100000" algn="bl" rotWithShape="0"/>
          </a:effectLst>
        </p:spPr>
      </p:pic>
      <p:pic>
        <p:nvPicPr>
          <p:cNvPr id="1027" name="Picture 3"/>
          <p:cNvPicPr>
            <a:picLocks noChangeAspect="1" noChangeArrowheads="1"/>
          </p:cNvPicPr>
          <p:nvPr/>
        </p:nvPicPr>
        <p:blipFill>
          <a:blip r:embed="rId5" cstate="print"/>
          <a:srcRect/>
          <a:stretch>
            <a:fillRect/>
          </a:stretch>
        </p:blipFill>
        <p:spPr bwMode="auto">
          <a:xfrm>
            <a:off x="1350105" y="5359615"/>
            <a:ext cx="561975" cy="522201"/>
          </a:xfrm>
          <a:prstGeom prst="rect">
            <a:avLst/>
          </a:prstGeom>
          <a:noFill/>
          <a:ln w="9525">
            <a:noFill/>
            <a:miter lim="800000"/>
            <a:headEnd/>
            <a:tailEnd/>
          </a:ln>
        </p:spPr>
      </p:pic>
      <p:pic>
        <p:nvPicPr>
          <p:cNvPr id="4" name="Рисунок 3">
            <a:extLst>
              <a:ext uri="{FF2B5EF4-FFF2-40B4-BE49-F238E27FC236}">
                <a16:creationId xmlns:a16="http://schemas.microsoft.com/office/drawing/2014/main" id="{2A04B49E-A256-4D81-BCB7-FCA73C1A4B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909" y="172878"/>
            <a:ext cx="5504223" cy="1126203"/>
          </a:xfrm>
          <a:prstGeom prst="rect">
            <a:avLst/>
          </a:prstGeom>
        </p:spPr>
      </p:pic>
      <p:sp>
        <p:nvSpPr>
          <p:cNvPr id="8" name="Прямоугольник 7">
            <a:extLst>
              <a:ext uri="{FF2B5EF4-FFF2-40B4-BE49-F238E27FC236}">
                <a16:creationId xmlns:a16="http://schemas.microsoft.com/office/drawing/2014/main" id="{04BE871F-4067-4D70-A3DA-A5564DCF47CE}"/>
              </a:ext>
            </a:extLst>
          </p:cNvPr>
          <p:cNvSpPr/>
          <p:nvPr/>
        </p:nvSpPr>
        <p:spPr>
          <a:xfrm>
            <a:off x="1222744" y="5284381"/>
            <a:ext cx="893135" cy="701749"/>
          </a:xfrm>
          <a:prstGeom prst="rect">
            <a:avLst/>
          </a:prstGeom>
          <a:solidFill>
            <a:srgbClr val="86805E"/>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4984604C-8504-43C5-B1FE-98C19E199D39}"/>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26A65B04-F7DB-49E1-B937-0D9E5353F5F9}"/>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1972313C-F303-48FD-A81A-16B8A4C6B69D}"/>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6FDAA104-645B-4BBE-ABFE-6CF81138FD2B}"/>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78C866A6-176C-46BE-893C-5FCCD872D300}"/>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31" name="Прямоугольник 30">
            <a:extLst>
              <a:ext uri="{FF2B5EF4-FFF2-40B4-BE49-F238E27FC236}">
                <a16:creationId xmlns:a16="http://schemas.microsoft.com/office/drawing/2014/main" id="{54E772A3-53CF-455A-AF21-4B9039AD5578}"/>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E9B9B877-0921-4CC4-838F-FC567A6F11CC}"/>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32">
            <a:extLst>
              <a:ext uri="{FF2B5EF4-FFF2-40B4-BE49-F238E27FC236}">
                <a16:creationId xmlns:a16="http://schemas.microsoft.com/office/drawing/2014/main" id="{42F036BE-C341-4A03-A02F-0F7C77287715}"/>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4" name="Прямая соединительная линия 33">
            <a:extLst>
              <a:ext uri="{FF2B5EF4-FFF2-40B4-BE49-F238E27FC236}">
                <a16:creationId xmlns:a16="http://schemas.microsoft.com/office/drawing/2014/main" id="{8B748594-0B11-425B-9BDB-424283D8E60F}"/>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35" name="Прямая соединительная линия 34">
            <a:extLst>
              <a:ext uri="{FF2B5EF4-FFF2-40B4-BE49-F238E27FC236}">
                <a16:creationId xmlns:a16="http://schemas.microsoft.com/office/drawing/2014/main" id="{14430759-10F5-4A88-BF49-C3DDAB8697D0}"/>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11" name="Рисунок 10">
            <a:extLst>
              <a:ext uri="{FF2B5EF4-FFF2-40B4-BE49-F238E27FC236}">
                <a16:creationId xmlns:a16="http://schemas.microsoft.com/office/drawing/2014/main" id="{74BEBA3B-B2A7-4C34-86E4-36B897BD35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2802" y="1386531"/>
            <a:ext cx="7360901" cy="2338507"/>
          </a:xfrm>
          <a:prstGeom prst="rect">
            <a:avLst/>
          </a:prstGeom>
        </p:spPr>
      </p:pic>
      <p:sp>
        <p:nvSpPr>
          <p:cNvPr id="24" name="Прямоугольник 23">
            <a:extLst>
              <a:ext uri="{FF2B5EF4-FFF2-40B4-BE49-F238E27FC236}">
                <a16:creationId xmlns:a16="http://schemas.microsoft.com/office/drawing/2014/main" id="{C96FA0B8-78D8-486B-B7BE-638248F87448}"/>
              </a:ext>
            </a:extLst>
          </p:cNvPr>
          <p:cNvSpPr/>
          <p:nvPr/>
        </p:nvSpPr>
        <p:spPr>
          <a:xfrm>
            <a:off x="3937166" y="1280047"/>
            <a:ext cx="7640552" cy="2571183"/>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a:extLst>
              <a:ext uri="{FF2B5EF4-FFF2-40B4-BE49-F238E27FC236}">
                <a16:creationId xmlns:a16="http://schemas.microsoft.com/office/drawing/2014/main" id="{9EB72462-0BAB-4930-B700-4BBE250CFB09}"/>
              </a:ext>
            </a:extLst>
          </p:cNvPr>
          <p:cNvSpPr/>
          <p:nvPr/>
        </p:nvSpPr>
        <p:spPr>
          <a:xfrm>
            <a:off x="246281" y="1732511"/>
            <a:ext cx="3523580" cy="1754326"/>
          </a:xfrm>
          <a:prstGeom prst="rect">
            <a:avLst/>
          </a:prstGeom>
        </p:spPr>
        <p:txBody>
          <a:bodyPr wrap="square">
            <a:spAutoFit/>
          </a:bodyPr>
          <a:lstStyle/>
          <a:p>
            <a:pPr marL="285750" indent="-285750" algn="just">
              <a:buFont typeface="Arial" panose="020B0604020202020204" pitchFamily="34" charset="0"/>
              <a:buChar char="•"/>
            </a:pPr>
            <a:r>
              <a:rPr lang="ru-RU" b="1" dirty="0">
                <a:solidFill>
                  <a:srgbClr val="EAE2CC"/>
                </a:solidFill>
                <a:latin typeface="+mj-lt"/>
              </a:rPr>
              <a:t>Планирование тайминга работ внутри проекта</a:t>
            </a:r>
          </a:p>
          <a:p>
            <a:pPr marL="285750" indent="-285750" algn="just">
              <a:buFont typeface="Arial" panose="020B0604020202020204" pitchFamily="34" charset="0"/>
              <a:buChar char="•"/>
            </a:pPr>
            <a:r>
              <a:rPr lang="ru-RU" b="1" dirty="0">
                <a:solidFill>
                  <a:srgbClr val="EAE2CC"/>
                </a:solidFill>
                <a:latin typeface="+mj-lt"/>
              </a:rPr>
              <a:t>Коммуникация между отделами</a:t>
            </a:r>
          </a:p>
          <a:p>
            <a:pPr marL="285750" indent="-285750" algn="just">
              <a:buFont typeface="Arial" panose="020B0604020202020204" pitchFamily="34" charset="0"/>
              <a:buChar char="•"/>
            </a:pPr>
            <a:r>
              <a:rPr lang="ru-RU" b="1" dirty="0">
                <a:solidFill>
                  <a:srgbClr val="EAE2CC"/>
                </a:solidFill>
                <a:latin typeface="+mj-lt"/>
              </a:rPr>
              <a:t>Проведение совещаний с протокольными задачами</a:t>
            </a:r>
          </a:p>
        </p:txBody>
      </p:sp>
      <p:sp>
        <p:nvSpPr>
          <p:cNvPr id="38" name="TextBox 37">
            <a:extLst>
              <a:ext uri="{FF2B5EF4-FFF2-40B4-BE49-F238E27FC236}">
                <a16:creationId xmlns:a16="http://schemas.microsoft.com/office/drawing/2014/main" id="{971D9B83-F519-4F19-8301-D168496C5601}"/>
              </a:ext>
            </a:extLst>
          </p:cNvPr>
          <p:cNvSpPr txBox="1"/>
          <p:nvPr/>
        </p:nvSpPr>
        <p:spPr>
          <a:xfrm>
            <a:off x="1305565" y="4058992"/>
            <a:ext cx="6160168" cy="1477328"/>
          </a:xfrm>
          <a:prstGeom prst="rect">
            <a:avLst/>
          </a:prstGeom>
          <a:noFill/>
        </p:spPr>
        <p:txBody>
          <a:bodyPr wrap="square">
            <a:spAutoFit/>
          </a:bodyPr>
          <a:lstStyle/>
          <a:p>
            <a:pPr marL="285750" indent="-285750" algn="just">
              <a:buFont typeface="Arial" panose="020B0604020202020204" pitchFamily="34" charset="0"/>
              <a:buChar char="•"/>
            </a:pPr>
            <a:r>
              <a:rPr lang="ru-RU" b="1" dirty="0">
                <a:solidFill>
                  <a:srgbClr val="EAE2CC"/>
                </a:solidFill>
                <a:latin typeface="+mj-lt"/>
              </a:rPr>
              <a:t>Различные оповещения (рисковые, задачные, информационные)</a:t>
            </a:r>
          </a:p>
          <a:p>
            <a:pPr marL="285750" indent="-285750" algn="just">
              <a:buFont typeface="Arial" panose="020B0604020202020204" pitchFamily="34" charset="0"/>
              <a:buChar char="•"/>
            </a:pPr>
            <a:r>
              <a:rPr lang="ru-RU" b="1" dirty="0">
                <a:solidFill>
                  <a:srgbClr val="EAE2CC"/>
                </a:solidFill>
                <a:latin typeface="+mj-lt"/>
              </a:rPr>
              <a:t>Контроль за выполнением и ходом разработки </a:t>
            </a:r>
          </a:p>
          <a:p>
            <a:pPr marL="285750" indent="-285750" algn="just">
              <a:buFont typeface="Arial" panose="020B0604020202020204" pitchFamily="34" charset="0"/>
              <a:buChar char="•"/>
            </a:pPr>
            <a:r>
              <a:rPr lang="ru-RU" b="1" dirty="0">
                <a:solidFill>
                  <a:srgbClr val="EAE2CC"/>
                </a:solidFill>
                <a:latin typeface="+mj-lt"/>
              </a:rPr>
              <a:t>Анализ эффективности и экономические показатели</a:t>
            </a:r>
          </a:p>
        </p:txBody>
      </p:sp>
      <p:sp>
        <p:nvSpPr>
          <p:cNvPr id="2" name="Прямоугольник 1">
            <a:extLst>
              <a:ext uri="{FF2B5EF4-FFF2-40B4-BE49-F238E27FC236}">
                <a16:creationId xmlns:a16="http://schemas.microsoft.com/office/drawing/2014/main" id="{30DCA449-49E6-4368-A8F8-C8D5EA9D7392}"/>
              </a:ext>
            </a:extLst>
          </p:cNvPr>
          <p:cNvSpPr/>
          <p:nvPr/>
        </p:nvSpPr>
        <p:spPr>
          <a:xfrm>
            <a:off x="-62898" y="7437922"/>
            <a:ext cx="12254897" cy="5535874"/>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Почему я несколько раз упомянул про возрастающее качество при автоматизировании процессов? Думаю, данный ответ очевиден, но я проясню некоторые моменты:</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В составе проекта линейного сооружения входит 10 разделов плюс изыскания 4 основных вида и возможные дополнительные. Успешный положительный результат, а, следовательно, и положительный экономический эффект достигается при соблюдении следующих параметров, которые проработаны в программе </a:t>
            </a:r>
            <a:r>
              <a:rPr lang="en-US" dirty="0">
                <a:latin typeface="Calibri" panose="020F0502020204030204" pitchFamily="34" charset="0"/>
                <a:ea typeface="Calibri" panose="020F0502020204030204" pitchFamily="34" charset="0"/>
                <a:cs typeface="Times New Roman" panose="02020603050405020304" pitchFamily="18" charset="0"/>
              </a:rPr>
              <a:t>VTM project</a:t>
            </a:r>
            <a:r>
              <a:rPr lang="ru-RU"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15000"/>
              </a:lnSpc>
              <a:spcAft>
                <a:spcPts val="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Планирование тайминга работ внутри проекта</a:t>
            </a:r>
          </a:p>
          <a:p>
            <a:pPr marL="342900" lvl="0" indent="-342900" algn="just">
              <a:lnSpc>
                <a:spcPct val="115000"/>
              </a:lnSpc>
              <a:spcAft>
                <a:spcPts val="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Коммуникация между отделами</a:t>
            </a:r>
          </a:p>
          <a:p>
            <a:pPr marL="342900" lvl="0" indent="-342900" algn="just">
              <a:lnSpc>
                <a:spcPct val="115000"/>
              </a:lnSpc>
              <a:spcAft>
                <a:spcPts val="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Проведение совещаний с протокольными задачами</a:t>
            </a:r>
          </a:p>
          <a:p>
            <a:pPr marL="342900" lvl="0" indent="-342900" algn="just">
              <a:lnSpc>
                <a:spcPct val="115000"/>
              </a:lnSpc>
              <a:spcAft>
                <a:spcPts val="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Различные оповещения (рисковые, задачные, информационные)</a:t>
            </a:r>
          </a:p>
          <a:p>
            <a:pPr marL="342900" lvl="0" indent="-342900" algn="just">
              <a:lnSpc>
                <a:spcPct val="115000"/>
              </a:lnSpc>
              <a:spcAft>
                <a:spcPts val="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Контроль за выполнением и ходом разработки </a:t>
            </a:r>
          </a:p>
          <a:p>
            <a:pPr marL="342900" lvl="0" indent="-342900" algn="just">
              <a:lnSpc>
                <a:spcPct val="115000"/>
              </a:lnSpc>
              <a:spcAft>
                <a:spcPts val="1000"/>
              </a:spcAft>
              <a:buFont typeface="+mj-lt"/>
              <a:buAutoNum type="arabicParenR"/>
            </a:pPr>
            <a:r>
              <a:rPr lang="ru-RU" dirty="0">
                <a:latin typeface="Calibri" panose="020F0502020204030204" pitchFamily="34" charset="0"/>
                <a:ea typeface="Calibri" panose="020F0502020204030204" pitchFamily="34" charset="0"/>
                <a:cs typeface="Times New Roman" panose="02020603050405020304" pitchFamily="18" charset="0"/>
              </a:rPr>
              <a:t>Анализ эффективности и экономические показатели</a:t>
            </a:r>
          </a:p>
          <a:p>
            <a:pPr marL="342900" lvl="0" indent="-342900" algn="just">
              <a:lnSpc>
                <a:spcPct val="115000"/>
              </a:lnSpc>
              <a:spcAft>
                <a:spcPts val="1000"/>
              </a:spcAft>
              <a:buFont typeface="+mj-lt"/>
              <a:buAutoNum type="arabicParenR"/>
            </a:pPr>
            <a:endParaRPr lang="ru-RU" dirty="0">
              <a:latin typeface="Calibri" panose="020F0502020204030204" pitchFamily="34" charset="0"/>
              <a:ea typeface="Calibri" panose="020F0502020204030204" pitchFamily="34" charset="0"/>
              <a:cs typeface="Times New Roman" panose="02020603050405020304" pitchFamily="18" charset="0"/>
            </a:endParaRPr>
          </a:p>
          <a:p>
            <a:r>
              <a:rPr lang="ru-RU" dirty="0">
                <a:latin typeface="Calibri" panose="020F0502020204030204" pitchFamily="34" charset="0"/>
                <a:ea typeface="Calibri" panose="020F0502020204030204" pitchFamily="34" charset="0"/>
                <a:cs typeface="Times New Roman" panose="02020603050405020304" pitchFamily="18" charset="0"/>
              </a:rPr>
              <a:t>Так как программа постоянно корректируется под конкретные запросы, она развивается, актуализируется и усложняется. Поэтому внутри данной программы есть свой раздел с пояснением и обучением по различным разделам.</a:t>
            </a:r>
          </a:p>
          <a:p>
            <a:r>
              <a:rPr lang="ru-RU" dirty="0">
                <a:latin typeface="Calibri" panose="020F0502020204030204" pitchFamily="34" charset="0"/>
                <a:ea typeface="Calibri" panose="020F0502020204030204" pitchFamily="34" charset="0"/>
                <a:cs typeface="Times New Roman" panose="02020603050405020304" pitchFamily="18" charset="0"/>
              </a:rPr>
              <a:t>Таким образом я подвожу свое повествование к модулю, разработанному и внедренному недавно – модулю инженерной геологии.</a:t>
            </a:r>
          </a:p>
        </p:txBody>
      </p:sp>
    </p:spTree>
    <p:extLst>
      <p:ext uri="{BB962C8B-B14F-4D97-AF65-F5344CB8AC3E}">
        <p14:creationId xmlns:p14="http://schemas.microsoft.com/office/powerpoint/2010/main" val="3970128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18" name="Рисунок 17">
            <a:extLst>
              <a:ext uri="{FF2B5EF4-FFF2-40B4-BE49-F238E27FC236}">
                <a16:creationId xmlns:a16="http://schemas.microsoft.com/office/drawing/2014/main" id="{9E533A7B-B0DB-4359-9090-D0C6B1872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110"/>
            <a:ext cx="5504223" cy="1126203"/>
          </a:xfrm>
          <a:prstGeom prst="rect">
            <a:avLst/>
          </a:prstGeom>
        </p:spPr>
      </p:pic>
      <p:sp>
        <p:nvSpPr>
          <p:cNvPr id="20" name="Прямоугольник 19">
            <a:extLst>
              <a:ext uri="{FF2B5EF4-FFF2-40B4-BE49-F238E27FC236}">
                <a16:creationId xmlns:a16="http://schemas.microsoft.com/office/drawing/2014/main" id="{CECE6C6B-27FB-46DE-9174-880BA146AA6E}"/>
              </a:ext>
            </a:extLst>
          </p:cNvPr>
          <p:cNvSpPr/>
          <p:nvPr/>
        </p:nvSpPr>
        <p:spPr>
          <a:xfrm>
            <a:off x="1" y="9525"/>
            <a:ext cx="10935472" cy="1102405"/>
          </a:xfrm>
          <a:prstGeom prst="rect">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2" name="Прямоугольник 21">
            <a:extLst>
              <a:ext uri="{FF2B5EF4-FFF2-40B4-BE49-F238E27FC236}">
                <a16:creationId xmlns:a16="http://schemas.microsoft.com/office/drawing/2014/main" id="{B6EEFCD4-F6B2-43D1-897C-8DDB010283D1}"/>
              </a:ext>
            </a:extLst>
          </p:cNvPr>
          <p:cNvSpPr/>
          <p:nvPr/>
        </p:nvSpPr>
        <p:spPr>
          <a:xfrm>
            <a:off x="5550849" y="106419"/>
            <a:ext cx="5431247" cy="923330"/>
          </a:xfrm>
          <a:prstGeom prst="rect">
            <a:avLst/>
          </a:prstGeom>
        </p:spPr>
        <p:txBody>
          <a:bodyPr wrap="square">
            <a:spAutoFit/>
          </a:bodyPr>
          <a:lstStyle/>
          <a:p>
            <a:pPr algn="just"/>
            <a:r>
              <a:rPr lang="ru-RU" b="1" i="1" dirty="0">
                <a:solidFill>
                  <a:srgbClr val="EAE2CC"/>
                </a:solidFill>
                <a:ea typeface="Calibri" panose="020F0502020204030204" pitchFamily="34" charset="0"/>
                <a:cs typeface="Times New Roman" panose="02020603050405020304" pitchFamily="18" charset="0"/>
              </a:rPr>
              <a:t>П</a:t>
            </a:r>
            <a:r>
              <a:rPr lang="ru-RU" sz="1800" b="1" i="1" dirty="0">
                <a:solidFill>
                  <a:srgbClr val="EAE2CC"/>
                </a:solidFill>
                <a:effectLst/>
                <a:ea typeface="Calibri" panose="020F0502020204030204" pitchFamily="34" charset="0"/>
                <a:cs typeface="Times New Roman" panose="02020603050405020304" pitchFamily="18" charset="0"/>
              </a:rPr>
              <a:t>рименительно к отделу ИГИ. </a:t>
            </a:r>
          </a:p>
          <a:p>
            <a:pPr algn="just"/>
            <a:r>
              <a:rPr lang="ru-RU" sz="1800" b="1" i="1" dirty="0">
                <a:solidFill>
                  <a:srgbClr val="EAE2CC"/>
                </a:solidFill>
                <a:effectLst/>
                <a:ea typeface="Calibri" panose="020F0502020204030204" pitchFamily="34" charset="0"/>
                <a:cs typeface="Times New Roman" panose="02020603050405020304" pitchFamily="18" charset="0"/>
              </a:rPr>
              <a:t>Переход на цифровое ведение документации.</a:t>
            </a:r>
            <a:endParaRPr lang="ru-RU" sz="3600" b="1" i="1" dirty="0">
              <a:solidFill>
                <a:srgbClr val="EAE2CC"/>
              </a:solidFill>
            </a:endParaRPr>
          </a:p>
        </p:txBody>
      </p:sp>
      <p:pic>
        <p:nvPicPr>
          <p:cNvPr id="176" name="Рисунок 175">
            <a:extLst>
              <a:ext uri="{FF2B5EF4-FFF2-40B4-BE49-F238E27FC236}">
                <a16:creationId xmlns:a16="http://schemas.microsoft.com/office/drawing/2014/main" id="{CCDE7B87-ED31-4D0D-BBAD-9535B8078A9C}"/>
              </a:ext>
            </a:extLst>
          </p:cNvPr>
          <p:cNvPicPr>
            <a:picLocks noChangeAspect="1"/>
          </p:cNvPicPr>
          <p:nvPr/>
        </p:nvPicPr>
        <p:blipFill>
          <a:blip r:embed="rId5"/>
          <a:stretch>
            <a:fillRect/>
          </a:stretch>
        </p:blipFill>
        <p:spPr>
          <a:xfrm>
            <a:off x="2097544" y="1153645"/>
            <a:ext cx="8530312" cy="4870606"/>
          </a:xfrm>
          <a:prstGeom prst="rect">
            <a:avLst/>
          </a:prstGeom>
        </p:spPr>
      </p:pic>
      <p:sp>
        <p:nvSpPr>
          <p:cNvPr id="6" name="Прямоугольник 5">
            <a:extLst>
              <a:ext uri="{FF2B5EF4-FFF2-40B4-BE49-F238E27FC236}">
                <a16:creationId xmlns:a16="http://schemas.microsoft.com/office/drawing/2014/main" id="{5379DB85-97B4-4D81-820F-69FFD5775611}"/>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9" name="Прямоугольник: скругленные углы 88">
            <a:extLst>
              <a:ext uri="{FF2B5EF4-FFF2-40B4-BE49-F238E27FC236}">
                <a16:creationId xmlns:a16="http://schemas.microsoft.com/office/drawing/2014/main" id="{37CF9A5A-1C37-401D-AAD4-21A121667285}"/>
              </a:ext>
            </a:extLst>
          </p:cNvPr>
          <p:cNvSpPr/>
          <p:nvPr/>
        </p:nvSpPr>
        <p:spPr>
          <a:xfrm>
            <a:off x="1934569" y="2971772"/>
            <a:ext cx="8792345" cy="2093239"/>
          </a:xfrm>
          <a:prstGeom prst="roundRect">
            <a:avLst/>
          </a:prstGeom>
          <a:solidFill>
            <a:schemeClr val="bg1">
              <a:alpha val="33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7" name="Прямоугольник 86">
            <a:extLst>
              <a:ext uri="{FF2B5EF4-FFF2-40B4-BE49-F238E27FC236}">
                <a16:creationId xmlns:a16="http://schemas.microsoft.com/office/drawing/2014/main" id="{817A1CB2-E453-42F8-B591-524BA214CCD1}"/>
              </a:ext>
            </a:extLst>
          </p:cNvPr>
          <p:cNvSpPr/>
          <p:nvPr/>
        </p:nvSpPr>
        <p:spPr>
          <a:xfrm>
            <a:off x="2064059" y="3219330"/>
            <a:ext cx="8458200" cy="1200329"/>
          </a:xfrm>
          <a:prstGeom prst="rect">
            <a:avLst/>
          </a:prstGeom>
        </p:spPr>
        <p:txBody>
          <a:bodyPr wrap="square">
            <a:spAutoFit/>
          </a:bodyPr>
          <a:lstStyle/>
          <a:p>
            <a:pPr algn="ctr"/>
            <a:r>
              <a:rPr lang="ru-RU" sz="3600" b="1" dirty="0">
                <a:solidFill>
                  <a:srgbClr val="604B25"/>
                </a:solidFill>
                <a:latin typeface="+mj-lt"/>
              </a:rPr>
              <a:t>Проект</a:t>
            </a:r>
          </a:p>
          <a:p>
            <a:pPr algn="ctr"/>
            <a:r>
              <a:rPr lang="ru-RU" sz="3600" b="1" dirty="0">
                <a:solidFill>
                  <a:srgbClr val="604B25"/>
                </a:solidFill>
                <a:latin typeface="+mj-lt"/>
              </a:rPr>
              <a:t>регламента работы отдела ИГИ</a:t>
            </a:r>
          </a:p>
        </p:txBody>
      </p:sp>
    </p:spTree>
    <p:extLst>
      <p:ext uri="{BB962C8B-B14F-4D97-AF65-F5344CB8AC3E}">
        <p14:creationId xmlns:p14="http://schemas.microsoft.com/office/powerpoint/2010/main" val="2954122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Прямоугольник 5">
            <a:extLst>
              <a:ext uri="{FF2B5EF4-FFF2-40B4-BE49-F238E27FC236}">
                <a16:creationId xmlns:a16="http://schemas.microsoft.com/office/drawing/2014/main" id="{5379DB85-97B4-4D81-820F-69FFD5775611}"/>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3" name="Рисунок 2">
            <a:extLst>
              <a:ext uri="{FF2B5EF4-FFF2-40B4-BE49-F238E27FC236}">
                <a16:creationId xmlns:a16="http://schemas.microsoft.com/office/drawing/2014/main" id="{55476D2D-450B-4613-9705-2FCB37CE2E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pic>
        <p:nvPicPr>
          <p:cNvPr id="4" name="Рисунок 3">
            <a:extLst>
              <a:ext uri="{FF2B5EF4-FFF2-40B4-BE49-F238E27FC236}">
                <a16:creationId xmlns:a16="http://schemas.microsoft.com/office/drawing/2014/main" id="{E477433B-6FA2-4E94-A149-53FD22A9F9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0257" y="743672"/>
            <a:ext cx="9512969" cy="5345948"/>
          </a:xfrm>
          <a:prstGeom prst="rect">
            <a:avLst/>
          </a:prstGeom>
        </p:spPr>
      </p:pic>
      <p:sp>
        <p:nvSpPr>
          <p:cNvPr id="2" name="Прямоугольник 1">
            <a:extLst>
              <a:ext uri="{FF2B5EF4-FFF2-40B4-BE49-F238E27FC236}">
                <a16:creationId xmlns:a16="http://schemas.microsoft.com/office/drawing/2014/main" id="{A0B16CB2-4F7F-4206-90EA-AA7B8630551E}"/>
              </a:ext>
            </a:extLst>
          </p:cNvPr>
          <p:cNvSpPr/>
          <p:nvPr/>
        </p:nvSpPr>
        <p:spPr>
          <a:xfrm>
            <a:off x="0" y="7151614"/>
            <a:ext cx="12192000" cy="3139321"/>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Логика программы в целом, повторяет установленный регламент работы отдела:</a:t>
            </a:r>
          </a:p>
          <a:p>
            <a:endParaRPr lang="ru-RU" dirty="0">
              <a:latin typeface="Calibri" panose="020F0502020204030204" pitchFamily="34" charset="0"/>
              <a:ea typeface="Calibri" panose="020F0502020204030204" pitchFamily="34" charset="0"/>
              <a:cs typeface="Times New Roman" panose="02020603050405020304" pitchFamily="18" charset="0"/>
            </a:endParaRPr>
          </a:p>
          <a:p>
            <a:r>
              <a:rPr lang="ru-RU" dirty="0">
                <a:latin typeface="Calibri" panose="020F0502020204030204" pitchFamily="34" charset="0"/>
                <a:ea typeface="Calibri" panose="020F0502020204030204" pitchFamily="34" charset="0"/>
                <a:cs typeface="Times New Roman" panose="02020603050405020304" pitchFamily="18" charset="0"/>
              </a:rPr>
              <a:t>Сильно подробно я останавливаться на этом не буду, так как это общее регулирование отдела под задачи конкретной организации. Хотя в общем-то, эта схема подойдет для любой организации, которая работает по принципу разделения и параллельно ведет несколько объектов. На схеме видно, что даже внутри одного отдела происходят параллельные процессы, требующего контроля. Такая схема актуальна для каждого объекта и часть вопросов должны быть решена сразу в определенном моменте. Давайте добавим сюда параллельно проходящие экспертизы, факторы случайных событий, жизненные ситуации в штате сотрудников отдела, поломки оборудования и другие накладки. Регулировать работу отдела, без бросовых работ становится просто тяжело и человеческий фактор будет ухудшать ситуацию и понижать экономическую эффективность. Поэтому нами и был разработан и успешно интегрирован модуль геология.</a:t>
            </a:r>
          </a:p>
          <a:p>
            <a:endParaRPr lang="ru-RU" dirty="0"/>
          </a:p>
        </p:txBody>
      </p:sp>
      <p:sp>
        <p:nvSpPr>
          <p:cNvPr id="18" name="Прямоугольник 17">
            <a:extLst>
              <a:ext uri="{FF2B5EF4-FFF2-40B4-BE49-F238E27FC236}">
                <a16:creationId xmlns:a16="http://schemas.microsoft.com/office/drawing/2014/main" id="{0430C1F6-2111-43D9-B4D0-F1D8A7931125}"/>
              </a:ext>
            </a:extLst>
          </p:cNvPr>
          <p:cNvSpPr/>
          <p:nvPr/>
        </p:nvSpPr>
        <p:spPr>
          <a:xfrm>
            <a:off x="1305405" y="639400"/>
            <a:ext cx="9718477" cy="5508926"/>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3884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Прямоугольник 5">
            <a:extLst>
              <a:ext uri="{FF2B5EF4-FFF2-40B4-BE49-F238E27FC236}">
                <a16:creationId xmlns:a16="http://schemas.microsoft.com/office/drawing/2014/main" id="{5379DB85-97B4-4D81-820F-69FFD5775611}"/>
              </a:ext>
            </a:extLst>
          </p:cNvPr>
          <p:cNvSpPr/>
          <p:nvPr/>
        </p:nvSpPr>
        <p:spPr>
          <a:xfrm>
            <a:off x="-1" y="-766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3" name="Рисунок 2">
            <a:extLst>
              <a:ext uri="{FF2B5EF4-FFF2-40B4-BE49-F238E27FC236}">
                <a16:creationId xmlns:a16="http://schemas.microsoft.com/office/drawing/2014/main" id="{55476D2D-450B-4613-9705-2FCB37CE2E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sp>
        <p:nvSpPr>
          <p:cNvPr id="21" name="Прямоугольник: скругленные углы 20">
            <a:extLst>
              <a:ext uri="{FF2B5EF4-FFF2-40B4-BE49-F238E27FC236}">
                <a16:creationId xmlns:a16="http://schemas.microsoft.com/office/drawing/2014/main" id="{68FE83DD-DD59-4A73-81C0-2FEECE0E500E}"/>
              </a:ext>
            </a:extLst>
          </p:cNvPr>
          <p:cNvSpPr/>
          <p:nvPr/>
        </p:nvSpPr>
        <p:spPr>
          <a:xfrm>
            <a:off x="3392942" y="132109"/>
            <a:ext cx="5406114" cy="893346"/>
          </a:xfrm>
          <a:prstGeom prst="roundRect">
            <a:avLst/>
          </a:prstGeom>
          <a:solidFill>
            <a:srgbClr val="EAE2CC"/>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rgbClr val="604B25"/>
                </a:solidFill>
              </a:rPr>
              <a:t>Основная задача на проведение ИГИ</a:t>
            </a:r>
          </a:p>
        </p:txBody>
      </p:sp>
      <p:sp>
        <p:nvSpPr>
          <p:cNvPr id="22" name="Прямоугольник: скругленные углы 21">
            <a:extLst>
              <a:ext uri="{FF2B5EF4-FFF2-40B4-BE49-F238E27FC236}">
                <a16:creationId xmlns:a16="http://schemas.microsoft.com/office/drawing/2014/main" id="{D64AA4A3-42F7-4E50-A7A2-C205FEE73EE4}"/>
              </a:ext>
            </a:extLst>
          </p:cNvPr>
          <p:cNvSpPr/>
          <p:nvPr/>
        </p:nvSpPr>
        <p:spPr>
          <a:xfrm>
            <a:off x="4275984" y="1163486"/>
            <a:ext cx="3714729" cy="33337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Модуль геология</a:t>
            </a:r>
          </a:p>
        </p:txBody>
      </p:sp>
      <p:sp>
        <p:nvSpPr>
          <p:cNvPr id="23" name="Прямоугольник: скругленные углы 22">
            <a:extLst>
              <a:ext uri="{FF2B5EF4-FFF2-40B4-BE49-F238E27FC236}">
                <a16:creationId xmlns:a16="http://schemas.microsoft.com/office/drawing/2014/main" id="{20E5BD9F-F987-4E8F-B678-D23EE420728F}"/>
              </a:ext>
            </a:extLst>
          </p:cNvPr>
          <p:cNvSpPr/>
          <p:nvPr/>
        </p:nvSpPr>
        <p:spPr>
          <a:xfrm>
            <a:off x="3986589" y="1614391"/>
            <a:ext cx="4218822" cy="33337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a:t>
            </a:r>
          </a:p>
        </p:txBody>
      </p:sp>
      <p:sp>
        <p:nvSpPr>
          <p:cNvPr id="24" name="Прямоугольник: скругленные углы 23">
            <a:extLst>
              <a:ext uri="{FF2B5EF4-FFF2-40B4-BE49-F238E27FC236}">
                <a16:creationId xmlns:a16="http://schemas.microsoft.com/office/drawing/2014/main" id="{A0F5B442-79DF-4897-96BF-2C22DF034B3B}"/>
              </a:ext>
            </a:extLst>
          </p:cNvPr>
          <p:cNvSpPr/>
          <p:nvPr/>
        </p:nvSpPr>
        <p:spPr>
          <a:xfrm>
            <a:off x="406348" y="2065296"/>
            <a:ext cx="3714729" cy="698360"/>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полевой отдел</a:t>
            </a:r>
          </a:p>
        </p:txBody>
      </p:sp>
      <p:sp>
        <p:nvSpPr>
          <p:cNvPr id="25" name="Прямоугольник: скругленные углы 24">
            <a:extLst>
              <a:ext uri="{FF2B5EF4-FFF2-40B4-BE49-F238E27FC236}">
                <a16:creationId xmlns:a16="http://schemas.microsoft.com/office/drawing/2014/main" id="{E34BB1B6-2558-4BB6-BA06-53A7F3A1D254}"/>
              </a:ext>
            </a:extLst>
          </p:cNvPr>
          <p:cNvSpPr/>
          <p:nvPr/>
        </p:nvSpPr>
        <p:spPr>
          <a:xfrm>
            <a:off x="4238635" y="2065296"/>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лабораторию</a:t>
            </a:r>
          </a:p>
        </p:txBody>
      </p:sp>
      <p:sp>
        <p:nvSpPr>
          <p:cNvPr id="26" name="Прямоугольник: скругленные углы 25">
            <a:extLst>
              <a:ext uri="{FF2B5EF4-FFF2-40B4-BE49-F238E27FC236}">
                <a16:creationId xmlns:a16="http://schemas.microsoft.com/office/drawing/2014/main" id="{8F0A4EF1-E743-4F2F-8268-463E9218359D}"/>
              </a:ext>
            </a:extLst>
          </p:cNvPr>
          <p:cNvSpPr/>
          <p:nvPr/>
        </p:nvSpPr>
        <p:spPr>
          <a:xfrm>
            <a:off x="8017270" y="2065295"/>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камеральную группу</a:t>
            </a:r>
          </a:p>
        </p:txBody>
      </p:sp>
      <p:sp>
        <p:nvSpPr>
          <p:cNvPr id="27" name="Прямоугольник: скругленные углы 26">
            <a:extLst>
              <a:ext uri="{FF2B5EF4-FFF2-40B4-BE49-F238E27FC236}">
                <a16:creationId xmlns:a16="http://schemas.microsoft.com/office/drawing/2014/main" id="{56BE2831-0CC3-4698-948E-76AE88B09017}"/>
              </a:ext>
            </a:extLst>
          </p:cNvPr>
          <p:cNvSpPr/>
          <p:nvPr/>
        </p:nvSpPr>
        <p:spPr>
          <a:xfrm>
            <a:off x="892657" y="2912727"/>
            <a:ext cx="2849519" cy="71207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 для выполнения полевых работ</a:t>
            </a:r>
          </a:p>
        </p:txBody>
      </p:sp>
      <p:sp>
        <p:nvSpPr>
          <p:cNvPr id="29" name="TextBox 28">
            <a:extLst>
              <a:ext uri="{FF2B5EF4-FFF2-40B4-BE49-F238E27FC236}">
                <a16:creationId xmlns:a16="http://schemas.microsoft.com/office/drawing/2014/main" id="{E181881F-6CCF-47B3-9A39-58375359D94D}"/>
              </a:ext>
            </a:extLst>
          </p:cNvPr>
          <p:cNvSpPr txBox="1"/>
          <p:nvPr/>
        </p:nvSpPr>
        <p:spPr>
          <a:xfrm>
            <a:off x="594172" y="2958346"/>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0" name="TextBox 29">
            <a:extLst>
              <a:ext uri="{FF2B5EF4-FFF2-40B4-BE49-F238E27FC236}">
                <a16:creationId xmlns:a16="http://schemas.microsoft.com/office/drawing/2014/main" id="{BEC7D642-423C-4F14-885F-CA8A185AAD6A}"/>
              </a:ext>
            </a:extLst>
          </p:cNvPr>
          <p:cNvSpPr txBox="1"/>
          <p:nvPr/>
        </p:nvSpPr>
        <p:spPr>
          <a:xfrm>
            <a:off x="594172" y="3880570"/>
            <a:ext cx="298480" cy="338554"/>
          </a:xfrm>
          <a:prstGeom prst="rect">
            <a:avLst/>
          </a:prstGeom>
          <a:noFill/>
        </p:spPr>
        <p:txBody>
          <a:bodyPr wrap="none" rtlCol="0">
            <a:spAutoFit/>
          </a:bodyPr>
          <a:lstStyle/>
          <a:p>
            <a:r>
              <a:rPr lang="ru-RU" sz="1600" dirty="0">
                <a:solidFill>
                  <a:schemeClr val="bg2">
                    <a:lumMod val="10000"/>
                  </a:schemeClr>
                </a:solidFill>
              </a:rPr>
              <a:t>2</a:t>
            </a:r>
          </a:p>
        </p:txBody>
      </p:sp>
      <p:sp>
        <p:nvSpPr>
          <p:cNvPr id="31" name="Прямоугольник: скругленные углы 30">
            <a:extLst>
              <a:ext uri="{FF2B5EF4-FFF2-40B4-BE49-F238E27FC236}">
                <a16:creationId xmlns:a16="http://schemas.microsoft.com/office/drawing/2014/main" id="{B5034DBF-8705-4BEC-8BB6-5CBD2464EF94}"/>
              </a:ext>
            </a:extLst>
          </p:cNvPr>
          <p:cNvSpPr/>
          <p:nvPr/>
        </p:nvSpPr>
        <p:spPr>
          <a:xfrm>
            <a:off x="4684579" y="2886343"/>
            <a:ext cx="2849519" cy="948146"/>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a:t>
            </a:r>
          </a:p>
        </p:txBody>
      </p:sp>
      <p:sp>
        <p:nvSpPr>
          <p:cNvPr id="32" name="Прямоугольник: скругленные углы 31">
            <a:extLst>
              <a:ext uri="{FF2B5EF4-FFF2-40B4-BE49-F238E27FC236}">
                <a16:creationId xmlns:a16="http://schemas.microsoft.com/office/drawing/2014/main" id="{CD11E466-C22B-4CA9-ACAD-D53F01599E03}"/>
              </a:ext>
            </a:extLst>
          </p:cNvPr>
          <p:cNvSpPr/>
          <p:nvPr/>
        </p:nvSpPr>
        <p:spPr>
          <a:xfrm>
            <a:off x="4708588" y="4668123"/>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реестра назначений по отдельным испытаниям</a:t>
            </a:r>
          </a:p>
        </p:txBody>
      </p:sp>
      <p:sp>
        <p:nvSpPr>
          <p:cNvPr id="33" name="Прямоугольник: скругленные углы 32">
            <a:extLst>
              <a:ext uri="{FF2B5EF4-FFF2-40B4-BE49-F238E27FC236}">
                <a16:creationId xmlns:a16="http://schemas.microsoft.com/office/drawing/2014/main" id="{DC25C46B-8B09-433F-B502-C78A1AC1D0D1}"/>
              </a:ext>
            </a:extLst>
          </p:cNvPr>
          <p:cNvSpPr/>
          <p:nvPr/>
        </p:nvSpPr>
        <p:spPr>
          <a:xfrm>
            <a:off x="4692711" y="3871460"/>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данных по полученным результатам</a:t>
            </a:r>
          </a:p>
        </p:txBody>
      </p:sp>
      <p:sp>
        <p:nvSpPr>
          <p:cNvPr id="34" name="TextBox 33">
            <a:extLst>
              <a:ext uri="{FF2B5EF4-FFF2-40B4-BE49-F238E27FC236}">
                <a16:creationId xmlns:a16="http://schemas.microsoft.com/office/drawing/2014/main" id="{9B4B98F4-353C-4C8C-87F4-456EFDE48261}"/>
              </a:ext>
            </a:extLst>
          </p:cNvPr>
          <p:cNvSpPr txBox="1"/>
          <p:nvPr/>
        </p:nvSpPr>
        <p:spPr>
          <a:xfrm>
            <a:off x="4351292" y="3244395"/>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5" name="TextBox 34">
            <a:extLst>
              <a:ext uri="{FF2B5EF4-FFF2-40B4-BE49-F238E27FC236}">
                <a16:creationId xmlns:a16="http://schemas.microsoft.com/office/drawing/2014/main" id="{21EF59DF-9BE2-47D7-81B0-CA6D2384B538}"/>
              </a:ext>
            </a:extLst>
          </p:cNvPr>
          <p:cNvSpPr txBox="1"/>
          <p:nvPr/>
        </p:nvSpPr>
        <p:spPr>
          <a:xfrm>
            <a:off x="4351292" y="4041301"/>
            <a:ext cx="298480" cy="338554"/>
          </a:xfrm>
          <a:prstGeom prst="rect">
            <a:avLst/>
          </a:prstGeom>
          <a:noFill/>
        </p:spPr>
        <p:txBody>
          <a:bodyPr wrap="none" rtlCol="0">
            <a:spAutoFit/>
          </a:bodyPr>
          <a:lstStyle/>
          <a:p>
            <a:r>
              <a:rPr lang="ru-RU" sz="1600" dirty="0">
                <a:solidFill>
                  <a:schemeClr val="bg2">
                    <a:lumMod val="10000"/>
                  </a:schemeClr>
                </a:solidFill>
              </a:rPr>
              <a:t>2</a:t>
            </a:r>
          </a:p>
        </p:txBody>
      </p:sp>
      <p:sp>
        <p:nvSpPr>
          <p:cNvPr id="36" name="TextBox 35">
            <a:extLst>
              <a:ext uri="{FF2B5EF4-FFF2-40B4-BE49-F238E27FC236}">
                <a16:creationId xmlns:a16="http://schemas.microsoft.com/office/drawing/2014/main" id="{E63E7D7C-2199-4D1E-BADA-1CF715558069}"/>
              </a:ext>
            </a:extLst>
          </p:cNvPr>
          <p:cNvSpPr txBox="1"/>
          <p:nvPr/>
        </p:nvSpPr>
        <p:spPr>
          <a:xfrm>
            <a:off x="4351292" y="4854910"/>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38" name="Прямоугольник: скругленные углы 37">
            <a:extLst>
              <a:ext uri="{FF2B5EF4-FFF2-40B4-BE49-F238E27FC236}">
                <a16:creationId xmlns:a16="http://schemas.microsoft.com/office/drawing/2014/main" id="{87AA3FA1-5C4F-412C-BFB5-2887444D6310}"/>
              </a:ext>
            </a:extLst>
          </p:cNvPr>
          <p:cNvSpPr/>
          <p:nvPr/>
        </p:nvSpPr>
        <p:spPr>
          <a:xfrm>
            <a:off x="8539701" y="2952684"/>
            <a:ext cx="2849519" cy="123138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 литологическом строении и т.д.</a:t>
            </a:r>
          </a:p>
        </p:txBody>
      </p:sp>
      <p:sp>
        <p:nvSpPr>
          <p:cNvPr id="39" name="Прямоугольник: скругленные углы 38">
            <a:extLst>
              <a:ext uri="{FF2B5EF4-FFF2-40B4-BE49-F238E27FC236}">
                <a16:creationId xmlns:a16="http://schemas.microsoft.com/office/drawing/2014/main" id="{3729DA53-E27D-44B5-9359-B9037CEF7903}"/>
              </a:ext>
            </a:extLst>
          </p:cNvPr>
          <p:cNvSpPr/>
          <p:nvPr/>
        </p:nvSpPr>
        <p:spPr>
          <a:xfrm>
            <a:off x="8552305" y="5590303"/>
            <a:ext cx="2849519" cy="47576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доп. полевых работ</a:t>
            </a:r>
          </a:p>
        </p:txBody>
      </p:sp>
      <p:sp>
        <p:nvSpPr>
          <p:cNvPr id="40" name="Прямоугольник: скругленные углы 39">
            <a:extLst>
              <a:ext uri="{FF2B5EF4-FFF2-40B4-BE49-F238E27FC236}">
                <a16:creationId xmlns:a16="http://schemas.microsoft.com/office/drawing/2014/main" id="{F6D2E284-21D0-44D5-B18C-B51E931D15D3}"/>
              </a:ext>
            </a:extLst>
          </p:cNvPr>
          <p:cNvSpPr/>
          <p:nvPr/>
        </p:nvSpPr>
        <p:spPr>
          <a:xfrm>
            <a:off x="8539700" y="5051355"/>
            <a:ext cx="2849519" cy="490804"/>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реестра проб</a:t>
            </a:r>
          </a:p>
        </p:txBody>
      </p:sp>
      <p:sp>
        <p:nvSpPr>
          <p:cNvPr id="41" name="Прямоугольник: скругленные углы 40">
            <a:extLst>
              <a:ext uri="{FF2B5EF4-FFF2-40B4-BE49-F238E27FC236}">
                <a16:creationId xmlns:a16="http://schemas.microsoft.com/office/drawing/2014/main" id="{DDF6E322-E842-43C6-85C8-B19AC156AB3B}"/>
              </a:ext>
            </a:extLst>
          </p:cNvPr>
          <p:cNvSpPr/>
          <p:nvPr/>
        </p:nvSpPr>
        <p:spPr>
          <a:xfrm>
            <a:off x="8539701" y="4229684"/>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лаборатории</a:t>
            </a:r>
          </a:p>
        </p:txBody>
      </p:sp>
      <p:sp>
        <p:nvSpPr>
          <p:cNvPr id="42" name="TextBox 41">
            <a:extLst>
              <a:ext uri="{FF2B5EF4-FFF2-40B4-BE49-F238E27FC236}">
                <a16:creationId xmlns:a16="http://schemas.microsoft.com/office/drawing/2014/main" id="{3FEB414C-FBBF-4961-8FE4-165A11CE58CE}"/>
              </a:ext>
            </a:extLst>
          </p:cNvPr>
          <p:cNvSpPr txBox="1"/>
          <p:nvPr/>
        </p:nvSpPr>
        <p:spPr>
          <a:xfrm>
            <a:off x="8233089" y="3455521"/>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43" name="TextBox 42">
            <a:extLst>
              <a:ext uri="{FF2B5EF4-FFF2-40B4-BE49-F238E27FC236}">
                <a16:creationId xmlns:a16="http://schemas.microsoft.com/office/drawing/2014/main" id="{94B708E2-6D4B-406F-9F67-1F505E495C5B}"/>
              </a:ext>
            </a:extLst>
          </p:cNvPr>
          <p:cNvSpPr txBox="1"/>
          <p:nvPr/>
        </p:nvSpPr>
        <p:spPr>
          <a:xfrm>
            <a:off x="8228876" y="4379855"/>
            <a:ext cx="251550" cy="338554"/>
          </a:xfrm>
          <a:prstGeom prst="rect">
            <a:avLst/>
          </a:prstGeom>
          <a:noFill/>
        </p:spPr>
        <p:txBody>
          <a:bodyPr wrap="square" rtlCol="0">
            <a:spAutoFit/>
          </a:bodyPr>
          <a:lstStyle/>
          <a:p>
            <a:r>
              <a:rPr lang="ru-RU" sz="1600" dirty="0">
                <a:solidFill>
                  <a:schemeClr val="bg2">
                    <a:lumMod val="10000"/>
                  </a:schemeClr>
                </a:solidFill>
              </a:rPr>
              <a:t>2</a:t>
            </a:r>
          </a:p>
        </p:txBody>
      </p:sp>
      <p:sp>
        <p:nvSpPr>
          <p:cNvPr id="44" name="TextBox 43">
            <a:extLst>
              <a:ext uri="{FF2B5EF4-FFF2-40B4-BE49-F238E27FC236}">
                <a16:creationId xmlns:a16="http://schemas.microsoft.com/office/drawing/2014/main" id="{D0647FD1-5499-4356-84C7-18BF49F42790}"/>
              </a:ext>
            </a:extLst>
          </p:cNvPr>
          <p:cNvSpPr txBox="1"/>
          <p:nvPr/>
        </p:nvSpPr>
        <p:spPr>
          <a:xfrm>
            <a:off x="8206411" y="5009523"/>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45" name="TextBox 44">
            <a:extLst>
              <a:ext uri="{FF2B5EF4-FFF2-40B4-BE49-F238E27FC236}">
                <a16:creationId xmlns:a16="http://schemas.microsoft.com/office/drawing/2014/main" id="{7E2B87DB-5E4D-48A2-B999-4311A999444C}"/>
              </a:ext>
            </a:extLst>
          </p:cNvPr>
          <p:cNvSpPr txBox="1"/>
          <p:nvPr/>
        </p:nvSpPr>
        <p:spPr>
          <a:xfrm>
            <a:off x="8205411" y="5658906"/>
            <a:ext cx="298480" cy="338554"/>
          </a:xfrm>
          <a:prstGeom prst="rect">
            <a:avLst/>
          </a:prstGeom>
          <a:noFill/>
        </p:spPr>
        <p:txBody>
          <a:bodyPr wrap="none" rtlCol="0">
            <a:spAutoFit/>
          </a:bodyPr>
          <a:lstStyle/>
          <a:p>
            <a:r>
              <a:rPr lang="ru-RU" sz="1600" dirty="0">
                <a:solidFill>
                  <a:schemeClr val="bg2">
                    <a:lumMod val="10000"/>
                  </a:schemeClr>
                </a:solidFill>
              </a:rPr>
              <a:t>4</a:t>
            </a:r>
          </a:p>
        </p:txBody>
      </p:sp>
      <p:sp>
        <p:nvSpPr>
          <p:cNvPr id="2" name="Прямоугольник 1">
            <a:extLst>
              <a:ext uri="{FF2B5EF4-FFF2-40B4-BE49-F238E27FC236}">
                <a16:creationId xmlns:a16="http://schemas.microsoft.com/office/drawing/2014/main" id="{1EB20F6D-937A-49C4-9A8F-D0DC14E9C4B0}"/>
              </a:ext>
            </a:extLst>
          </p:cNvPr>
          <p:cNvSpPr/>
          <p:nvPr/>
        </p:nvSpPr>
        <p:spPr>
          <a:xfrm>
            <a:off x="-62898" y="7289448"/>
            <a:ext cx="12254897" cy="1200329"/>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В упрощенном виде этот модуль всего на всего прием и передача данных, но есть нюанс. Из родительской задачи поставленной комплексным </a:t>
            </a:r>
            <a:r>
              <a:rPr lang="ru-RU" dirty="0" err="1">
                <a:latin typeface="Calibri" panose="020F0502020204030204" pitchFamily="34" charset="0"/>
                <a:ea typeface="Calibri" panose="020F0502020204030204" pitchFamily="34" charset="0"/>
                <a:cs typeface="Times New Roman" panose="02020603050405020304" pitchFamily="18" charset="0"/>
              </a:rPr>
              <a:t>гипом</a:t>
            </a:r>
            <a:r>
              <a:rPr lang="ru-RU" dirty="0">
                <a:latin typeface="Calibri" panose="020F0502020204030204" pitchFamily="34" charset="0"/>
                <a:ea typeface="Calibri" panose="020F0502020204030204" pitchFamily="34" charset="0"/>
                <a:cs typeface="Times New Roman" panose="02020603050405020304" pitchFamily="18" charset="0"/>
              </a:rPr>
              <a:t> получаются 3 дочерние задачи по каждому объекту. На слайде красным цветом обозначены данные, которые получают, зеленые – данные которые передают. Так, полевой отдел принимает данные от руководителя отдела и заполняет данные с помощью электронных дневников.</a:t>
            </a:r>
            <a:endParaRPr lang="ru-RU" dirty="0"/>
          </a:p>
        </p:txBody>
      </p:sp>
      <p:sp>
        <p:nvSpPr>
          <p:cNvPr id="28" name="Прямоугольник: скругленные углы 27">
            <a:extLst>
              <a:ext uri="{FF2B5EF4-FFF2-40B4-BE49-F238E27FC236}">
                <a16:creationId xmlns:a16="http://schemas.microsoft.com/office/drawing/2014/main" id="{9D9F9177-23CA-42BC-9114-2AA3AD55E72C}"/>
              </a:ext>
            </a:extLst>
          </p:cNvPr>
          <p:cNvSpPr/>
          <p:nvPr/>
        </p:nvSpPr>
        <p:spPr>
          <a:xfrm>
            <a:off x="892657" y="3685376"/>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p>
        </p:txBody>
      </p:sp>
      <p:sp>
        <p:nvSpPr>
          <p:cNvPr id="48" name="Прямоугольник: скругленные углы 47">
            <a:extLst>
              <a:ext uri="{FF2B5EF4-FFF2-40B4-BE49-F238E27FC236}">
                <a16:creationId xmlns:a16="http://schemas.microsoft.com/office/drawing/2014/main" id="{6D6A146B-D950-474C-B1F5-8DFCA8474AAA}"/>
              </a:ext>
            </a:extLst>
          </p:cNvPr>
          <p:cNvSpPr/>
          <p:nvPr/>
        </p:nvSpPr>
        <p:spPr>
          <a:xfrm>
            <a:off x="892652" y="3697846"/>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электронных журналов</a:t>
            </a:r>
          </a:p>
        </p:txBody>
      </p:sp>
    </p:spTree>
    <p:extLst>
      <p:ext uri="{BB962C8B-B14F-4D97-AF65-F5344CB8AC3E}">
        <p14:creationId xmlns:p14="http://schemas.microsoft.com/office/powerpoint/2010/main" val="391704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1" name="Прямоугольник: скругленные углы 20">
            <a:extLst>
              <a:ext uri="{FF2B5EF4-FFF2-40B4-BE49-F238E27FC236}">
                <a16:creationId xmlns:a16="http://schemas.microsoft.com/office/drawing/2014/main" id="{68FE83DD-DD59-4A73-81C0-2FEECE0E500E}"/>
              </a:ext>
            </a:extLst>
          </p:cNvPr>
          <p:cNvSpPr/>
          <p:nvPr/>
        </p:nvSpPr>
        <p:spPr>
          <a:xfrm>
            <a:off x="3392942" y="132109"/>
            <a:ext cx="5406114" cy="893346"/>
          </a:xfrm>
          <a:prstGeom prst="roundRect">
            <a:avLst/>
          </a:prstGeom>
          <a:solidFill>
            <a:srgbClr val="EAE2CC"/>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rgbClr val="604B25"/>
                </a:solidFill>
              </a:rPr>
              <a:t>Основная задача на проведение ИГИ</a:t>
            </a:r>
          </a:p>
        </p:txBody>
      </p:sp>
      <p:sp>
        <p:nvSpPr>
          <p:cNvPr id="22" name="Прямоугольник: скругленные углы 21">
            <a:extLst>
              <a:ext uri="{FF2B5EF4-FFF2-40B4-BE49-F238E27FC236}">
                <a16:creationId xmlns:a16="http://schemas.microsoft.com/office/drawing/2014/main" id="{D64AA4A3-42F7-4E50-A7A2-C205FEE73EE4}"/>
              </a:ext>
            </a:extLst>
          </p:cNvPr>
          <p:cNvSpPr/>
          <p:nvPr/>
        </p:nvSpPr>
        <p:spPr>
          <a:xfrm>
            <a:off x="4275984" y="1163486"/>
            <a:ext cx="3714729" cy="33337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Модуль геология</a:t>
            </a:r>
          </a:p>
        </p:txBody>
      </p:sp>
      <p:sp>
        <p:nvSpPr>
          <p:cNvPr id="23" name="Прямоугольник: скругленные углы 22">
            <a:extLst>
              <a:ext uri="{FF2B5EF4-FFF2-40B4-BE49-F238E27FC236}">
                <a16:creationId xmlns:a16="http://schemas.microsoft.com/office/drawing/2014/main" id="{20E5BD9F-F987-4E8F-B678-D23EE420728F}"/>
              </a:ext>
            </a:extLst>
          </p:cNvPr>
          <p:cNvSpPr/>
          <p:nvPr/>
        </p:nvSpPr>
        <p:spPr>
          <a:xfrm>
            <a:off x="3986589" y="1614391"/>
            <a:ext cx="4218822" cy="33337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a:t>
            </a:r>
          </a:p>
        </p:txBody>
      </p:sp>
      <p:sp>
        <p:nvSpPr>
          <p:cNvPr id="24" name="Прямоугольник: скругленные углы 23">
            <a:extLst>
              <a:ext uri="{FF2B5EF4-FFF2-40B4-BE49-F238E27FC236}">
                <a16:creationId xmlns:a16="http://schemas.microsoft.com/office/drawing/2014/main" id="{A0F5B442-79DF-4897-96BF-2C22DF034B3B}"/>
              </a:ext>
            </a:extLst>
          </p:cNvPr>
          <p:cNvSpPr/>
          <p:nvPr/>
        </p:nvSpPr>
        <p:spPr>
          <a:xfrm>
            <a:off x="406348" y="2065296"/>
            <a:ext cx="3714729" cy="698360"/>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полевой отдел</a:t>
            </a:r>
          </a:p>
        </p:txBody>
      </p:sp>
      <p:sp>
        <p:nvSpPr>
          <p:cNvPr id="25" name="Прямоугольник: скругленные углы 24">
            <a:extLst>
              <a:ext uri="{FF2B5EF4-FFF2-40B4-BE49-F238E27FC236}">
                <a16:creationId xmlns:a16="http://schemas.microsoft.com/office/drawing/2014/main" id="{E34BB1B6-2558-4BB6-BA06-53A7F3A1D254}"/>
              </a:ext>
            </a:extLst>
          </p:cNvPr>
          <p:cNvSpPr/>
          <p:nvPr/>
        </p:nvSpPr>
        <p:spPr>
          <a:xfrm>
            <a:off x="4238635" y="2065296"/>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лабораторию</a:t>
            </a:r>
          </a:p>
        </p:txBody>
      </p:sp>
      <p:sp>
        <p:nvSpPr>
          <p:cNvPr id="26" name="Прямоугольник: скругленные углы 25">
            <a:extLst>
              <a:ext uri="{FF2B5EF4-FFF2-40B4-BE49-F238E27FC236}">
                <a16:creationId xmlns:a16="http://schemas.microsoft.com/office/drawing/2014/main" id="{8F0A4EF1-E743-4F2F-8268-463E9218359D}"/>
              </a:ext>
            </a:extLst>
          </p:cNvPr>
          <p:cNvSpPr/>
          <p:nvPr/>
        </p:nvSpPr>
        <p:spPr>
          <a:xfrm>
            <a:off x="8017270" y="2065295"/>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камеральную группу</a:t>
            </a:r>
          </a:p>
        </p:txBody>
      </p:sp>
      <p:sp>
        <p:nvSpPr>
          <p:cNvPr id="27" name="Прямоугольник: скругленные углы 26">
            <a:extLst>
              <a:ext uri="{FF2B5EF4-FFF2-40B4-BE49-F238E27FC236}">
                <a16:creationId xmlns:a16="http://schemas.microsoft.com/office/drawing/2014/main" id="{56BE2831-0CC3-4698-948E-76AE88B09017}"/>
              </a:ext>
            </a:extLst>
          </p:cNvPr>
          <p:cNvSpPr/>
          <p:nvPr/>
        </p:nvSpPr>
        <p:spPr>
          <a:xfrm>
            <a:off x="892657" y="2912727"/>
            <a:ext cx="2849519" cy="71207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 для выполнения полевых работ</a:t>
            </a:r>
          </a:p>
        </p:txBody>
      </p:sp>
      <p:sp>
        <p:nvSpPr>
          <p:cNvPr id="29" name="TextBox 28">
            <a:extLst>
              <a:ext uri="{FF2B5EF4-FFF2-40B4-BE49-F238E27FC236}">
                <a16:creationId xmlns:a16="http://schemas.microsoft.com/office/drawing/2014/main" id="{E181881F-6CCF-47B3-9A39-58375359D94D}"/>
              </a:ext>
            </a:extLst>
          </p:cNvPr>
          <p:cNvSpPr txBox="1"/>
          <p:nvPr/>
        </p:nvSpPr>
        <p:spPr>
          <a:xfrm>
            <a:off x="594172" y="2958346"/>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1" name="Прямоугольник: скругленные углы 30">
            <a:extLst>
              <a:ext uri="{FF2B5EF4-FFF2-40B4-BE49-F238E27FC236}">
                <a16:creationId xmlns:a16="http://schemas.microsoft.com/office/drawing/2014/main" id="{B5034DBF-8705-4BEC-8BB6-5CBD2464EF94}"/>
              </a:ext>
            </a:extLst>
          </p:cNvPr>
          <p:cNvSpPr/>
          <p:nvPr/>
        </p:nvSpPr>
        <p:spPr>
          <a:xfrm>
            <a:off x="4684579" y="2886343"/>
            <a:ext cx="2849519" cy="948146"/>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a:t>
            </a:r>
          </a:p>
        </p:txBody>
      </p:sp>
      <p:sp>
        <p:nvSpPr>
          <p:cNvPr id="32" name="Прямоугольник: скругленные углы 31">
            <a:extLst>
              <a:ext uri="{FF2B5EF4-FFF2-40B4-BE49-F238E27FC236}">
                <a16:creationId xmlns:a16="http://schemas.microsoft.com/office/drawing/2014/main" id="{CD11E466-C22B-4CA9-ACAD-D53F01599E03}"/>
              </a:ext>
            </a:extLst>
          </p:cNvPr>
          <p:cNvSpPr/>
          <p:nvPr/>
        </p:nvSpPr>
        <p:spPr>
          <a:xfrm>
            <a:off x="4708588" y="4668123"/>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реестра назначений по отдельным испытаниям</a:t>
            </a:r>
          </a:p>
        </p:txBody>
      </p:sp>
      <p:sp>
        <p:nvSpPr>
          <p:cNvPr id="33" name="Прямоугольник: скругленные углы 32">
            <a:extLst>
              <a:ext uri="{FF2B5EF4-FFF2-40B4-BE49-F238E27FC236}">
                <a16:creationId xmlns:a16="http://schemas.microsoft.com/office/drawing/2014/main" id="{DC25C46B-8B09-433F-B502-C78A1AC1D0D1}"/>
              </a:ext>
            </a:extLst>
          </p:cNvPr>
          <p:cNvSpPr/>
          <p:nvPr/>
        </p:nvSpPr>
        <p:spPr>
          <a:xfrm>
            <a:off x="4692711" y="3871460"/>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данных по полученным результатам</a:t>
            </a:r>
          </a:p>
        </p:txBody>
      </p:sp>
      <p:sp>
        <p:nvSpPr>
          <p:cNvPr id="34" name="TextBox 33">
            <a:extLst>
              <a:ext uri="{FF2B5EF4-FFF2-40B4-BE49-F238E27FC236}">
                <a16:creationId xmlns:a16="http://schemas.microsoft.com/office/drawing/2014/main" id="{9B4B98F4-353C-4C8C-87F4-456EFDE48261}"/>
              </a:ext>
            </a:extLst>
          </p:cNvPr>
          <p:cNvSpPr txBox="1"/>
          <p:nvPr/>
        </p:nvSpPr>
        <p:spPr>
          <a:xfrm>
            <a:off x="4351292" y="3244395"/>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5" name="TextBox 34">
            <a:extLst>
              <a:ext uri="{FF2B5EF4-FFF2-40B4-BE49-F238E27FC236}">
                <a16:creationId xmlns:a16="http://schemas.microsoft.com/office/drawing/2014/main" id="{21EF59DF-9BE2-47D7-81B0-CA6D2384B538}"/>
              </a:ext>
            </a:extLst>
          </p:cNvPr>
          <p:cNvSpPr txBox="1"/>
          <p:nvPr/>
        </p:nvSpPr>
        <p:spPr>
          <a:xfrm>
            <a:off x="4351292" y="4041301"/>
            <a:ext cx="298480" cy="338554"/>
          </a:xfrm>
          <a:prstGeom prst="rect">
            <a:avLst/>
          </a:prstGeom>
          <a:noFill/>
        </p:spPr>
        <p:txBody>
          <a:bodyPr wrap="none" rtlCol="0">
            <a:spAutoFit/>
          </a:bodyPr>
          <a:lstStyle/>
          <a:p>
            <a:r>
              <a:rPr lang="ru-RU" sz="1600" dirty="0">
                <a:solidFill>
                  <a:schemeClr val="bg2">
                    <a:lumMod val="10000"/>
                  </a:schemeClr>
                </a:solidFill>
              </a:rPr>
              <a:t>2</a:t>
            </a:r>
          </a:p>
        </p:txBody>
      </p:sp>
      <p:sp>
        <p:nvSpPr>
          <p:cNvPr id="36" name="TextBox 35">
            <a:extLst>
              <a:ext uri="{FF2B5EF4-FFF2-40B4-BE49-F238E27FC236}">
                <a16:creationId xmlns:a16="http://schemas.microsoft.com/office/drawing/2014/main" id="{E63E7D7C-2199-4D1E-BADA-1CF715558069}"/>
              </a:ext>
            </a:extLst>
          </p:cNvPr>
          <p:cNvSpPr txBox="1"/>
          <p:nvPr/>
        </p:nvSpPr>
        <p:spPr>
          <a:xfrm>
            <a:off x="4351292" y="4854910"/>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38" name="Прямоугольник: скругленные углы 37">
            <a:extLst>
              <a:ext uri="{FF2B5EF4-FFF2-40B4-BE49-F238E27FC236}">
                <a16:creationId xmlns:a16="http://schemas.microsoft.com/office/drawing/2014/main" id="{87AA3FA1-5C4F-412C-BFB5-2887444D6310}"/>
              </a:ext>
            </a:extLst>
          </p:cNvPr>
          <p:cNvSpPr/>
          <p:nvPr/>
        </p:nvSpPr>
        <p:spPr>
          <a:xfrm>
            <a:off x="8539701" y="2952684"/>
            <a:ext cx="2849519" cy="123138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 литологическом строении и т.д.</a:t>
            </a:r>
          </a:p>
        </p:txBody>
      </p:sp>
      <p:sp>
        <p:nvSpPr>
          <p:cNvPr id="39" name="Прямоугольник: скругленные углы 38">
            <a:extLst>
              <a:ext uri="{FF2B5EF4-FFF2-40B4-BE49-F238E27FC236}">
                <a16:creationId xmlns:a16="http://schemas.microsoft.com/office/drawing/2014/main" id="{3729DA53-E27D-44B5-9359-B9037CEF7903}"/>
              </a:ext>
            </a:extLst>
          </p:cNvPr>
          <p:cNvSpPr/>
          <p:nvPr/>
        </p:nvSpPr>
        <p:spPr>
          <a:xfrm>
            <a:off x="8552305" y="5590303"/>
            <a:ext cx="2849519" cy="47576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доп. полевых работ</a:t>
            </a:r>
          </a:p>
        </p:txBody>
      </p:sp>
      <p:sp>
        <p:nvSpPr>
          <p:cNvPr id="40" name="Прямоугольник: скругленные углы 39">
            <a:extLst>
              <a:ext uri="{FF2B5EF4-FFF2-40B4-BE49-F238E27FC236}">
                <a16:creationId xmlns:a16="http://schemas.microsoft.com/office/drawing/2014/main" id="{F6D2E284-21D0-44D5-B18C-B51E931D15D3}"/>
              </a:ext>
            </a:extLst>
          </p:cNvPr>
          <p:cNvSpPr/>
          <p:nvPr/>
        </p:nvSpPr>
        <p:spPr>
          <a:xfrm>
            <a:off x="8539700" y="5051355"/>
            <a:ext cx="2849519" cy="490804"/>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реестра проб</a:t>
            </a:r>
          </a:p>
        </p:txBody>
      </p:sp>
      <p:sp>
        <p:nvSpPr>
          <p:cNvPr id="41" name="Прямоугольник: скругленные углы 40">
            <a:extLst>
              <a:ext uri="{FF2B5EF4-FFF2-40B4-BE49-F238E27FC236}">
                <a16:creationId xmlns:a16="http://schemas.microsoft.com/office/drawing/2014/main" id="{DDF6E322-E842-43C6-85C8-B19AC156AB3B}"/>
              </a:ext>
            </a:extLst>
          </p:cNvPr>
          <p:cNvSpPr/>
          <p:nvPr/>
        </p:nvSpPr>
        <p:spPr>
          <a:xfrm>
            <a:off x="8539701" y="4229684"/>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лаборатории</a:t>
            </a:r>
          </a:p>
        </p:txBody>
      </p:sp>
      <p:sp>
        <p:nvSpPr>
          <p:cNvPr id="42" name="TextBox 41">
            <a:extLst>
              <a:ext uri="{FF2B5EF4-FFF2-40B4-BE49-F238E27FC236}">
                <a16:creationId xmlns:a16="http://schemas.microsoft.com/office/drawing/2014/main" id="{3FEB414C-FBBF-4961-8FE4-165A11CE58CE}"/>
              </a:ext>
            </a:extLst>
          </p:cNvPr>
          <p:cNvSpPr txBox="1"/>
          <p:nvPr/>
        </p:nvSpPr>
        <p:spPr>
          <a:xfrm>
            <a:off x="8233089" y="3455521"/>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43" name="TextBox 42">
            <a:extLst>
              <a:ext uri="{FF2B5EF4-FFF2-40B4-BE49-F238E27FC236}">
                <a16:creationId xmlns:a16="http://schemas.microsoft.com/office/drawing/2014/main" id="{94B708E2-6D4B-406F-9F67-1F505E495C5B}"/>
              </a:ext>
            </a:extLst>
          </p:cNvPr>
          <p:cNvSpPr txBox="1"/>
          <p:nvPr/>
        </p:nvSpPr>
        <p:spPr>
          <a:xfrm>
            <a:off x="8228876" y="4379855"/>
            <a:ext cx="251550" cy="338554"/>
          </a:xfrm>
          <a:prstGeom prst="rect">
            <a:avLst/>
          </a:prstGeom>
          <a:noFill/>
        </p:spPr>
        <p:txBody>
          <a:bodyPr wrap="square" rtlCol="0">
            <a:spAutoFit/>
          </a:bodyPr>
          <a:lstStyle/>
          <a:p>
            <a:r>
              <a:rPr lang="ru-RU" sz="1600" dirty="0">
                <a:solidFill>
                  <a:schemeClr val="bg2">
                    <a:lumMod val="10000"/>
                  </a:schemeClr>
                </a:solidFill>
              </a:rPr>
              <a:t>2</a:t>
            </a:r>
          </a:p>
        </p:txBody>
      </p:sp>
      <p:sp>
        <p:nvSpPr>
          <p:cNvPr id="44" name="TextBox 43">
            <a:extLst>
              <a:ext uri="{FF2B5EF4-FFF2-40B4-BE49-F238E27FC236}">
                <a16:creationId xmlns:a16="http://schemas.microsoft.com/office/drawing/2014/main" id="{D0647FD1-5499-4356-84C7-18BF49F42790}"/>
              </a:ext>
            </a:extLst>
          </p:cNvPr>
          <p:cNvSpPr txBox="1"/>
          <p:nvPr/>
        </p:nvSpPr>
        <p:spPr>
          <a:xfrm>
            <a:off x="8206411" y="5009523"/>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45" name="TextBox 44">
            <a:extLst>
              <a:ext uri="{FF2B5EF4-FFF2-40B4-BE49-F238E27FC236}">
                <a16:creationId xmlns:a16="http://schemas.microsoft.com/office/drawing/2014/main" id="{7E2B87DB-5E4D-48A2-B999-4311A999444C}"/>
              </a:ext>
            </a:extLst>
          </p:cNvPr>
          <p:cNvSpPr txBox="1"/>
          <p:nvPr/>
        </p:nvSpPr>
        <p:spPr>
          <a:xfrm>
            <a:off x="8205411" y="5658906"/>
            <a:ext cx="298480" cy="338554"/>
          </a:xfrm>
          <a:prstGeom prst="rect">
            <a:avLst/>
          </a:prstGeom>
          <a:noFill/>
        </p:spPr>
        <p:txBody>
          <a:bodyPr wrap="none" rtlCol="0">
            <a:spAutoFit/>
          </a:bodyPr>
          <a:lstStyle/>
          <a:p>
            <a:r>
              <a:rPr lang="ru-RU" sz="1600" dirty="0">
                <a:solidFill>
                  <a:schemeClr val="bg2">
                    <a:lumMod val="10000"/>
                  </a:schemeClr>
                </a:solidFill>
              </a:rPr>
              <a:t>4</a:t>
            </a:r>
          </a:p>
        </p:txBody>
      </p:sp>
      <p:pic>
        <p:nvPicPr>
          <p:cNvPr id="3" name="Рисунок 2">
            <a:extLst>
              <a:ext uri="{FF2B5EF4-FFF2-40B4-BE49-F238E27FC236}">
                <a16:creationId xmlns:a16="http://schemas.microsoft.com/office/drawing/2014/main" id="{55476D2D-450B-4613-9705-2FCB37CE2E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sp>
        <p:nvSpPr>
          <p:cNvPr id="30" name="TextBox 29">
            <a:extLst>
              <a:ext uri="{FF2B5EF4-FFF2-40B4-BE49-F238E27FC236}">
                <a16:creationId xmlns:a16="http://schemas.microsoft.com/office/drawing/2014/main" id="{BEC7D642-423C-4F14-885F-CA8A185AAD6A}"/>
              </a:ext>
            </a:extLst>
          </p:cNvPr>
          <p:cNvSpPr txBox="1"/>
          <p:nvPr/>
        </p:nvSpPr>
        <p:spPr>
          <a:xfrm>
            <a:off x="594172" y="3880570"/>
            <a:ext cx="298480" cy="338554"/>
          </a:xfrm>
          <a:prstGeom prst="rect">
            <a:avLst/>
          </a:prstGeom>
          <a:noFill/>
        </p:spPr>
        <p:txBody>
          <a:bodyPr wrap="square" rtlCol="0">
            <a:spAutoFit/>
          </a:bodyPr>
          <a:lstStyle/>
          <a:p>
            <a:r>
              <a:rPr lang="ru-RU" sz="1600" dirty="0">
                <a:solidFill>
                  <a:schemeClr val="bg2">
                    <a:lumMod val="10000"/>
                  </a:schemeClr>
                </a:solidFill>
              </a:rPr>
              <a:t>2</a:t>
            </a:r>
          </a:p>
        </p:txBody>
      </p:sp>
      <p:sp>
        <p:nvSpPr>
          <p:cNvPr id="2" name="Прямоугольник 1">
            <a:extLst>
              <a:ext uri="{FF2B5EF4-FFF2-40B4-BE49-F238E27FC236}">
                <a16:creationId xmlns:a16="http://schemas.microsoft.com/office/drawing/2014/main" id="{CD654C73-DEF2-462A-A88F-4B5578013913}"/>
              </a:ext>
            </a:extLst>
          </p:cNvPr>
          <p:cNvSpPr/>
          <p:nvPr/>
        </p:nvSpPr>
        <p:spPr>
          <a:xfrm>
            <a:off x="-62898" y="7282885"/>
            <a:ext cx="12254897" cy="369332"/>
          </a:xfrm>
          <a:prstGeom prst="rect">
            <a:avLst/>
          </a:prstGeom>
        </p:spPr>
        <p:txBody>
          <a:bodyPr wrap="square">
            <a:spAutoFit/>
          </a:bodyPr>
          <a:lstStyle/>
          <a:p>
            <a:endParaRPr lang="ru-RU" dirty="0"/>
          </a:p>
        </p:txBody>
      </p:sp>
      <p:sp>
        <p:nvSpPr>
          <p:cNvPr id="52" name="Прямоугольник 51">
            <a:extLst>
              <a:ext uri="{FF2B5EF4-FFF2-40B4-BE49-F238E27FC236}">
                <a16:creationId xmlns:a16="http://schemas.microsoft.com/office/drawing/2014/main" id="{6A1F9166-F8A1-42A8-84CB-3D69BDD26A6C}"/>
              </a:ext>
            </a:extLst>
          </p:cNvPr>
          <p:cNvSpPr/>
          <p:nvPr/>
        </p:nvSpPr>
        <p:spPr>
          <a:xfrm>
            <a:off x="-62898" y="7282885"/>
            <a:ext cx="12254897" cy="2585323"/>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Электронный дневник – это программа на базе ОС </a:t>
            </a:r>
            <a:r>
              <a:rPr lang="en-US" dirty="0">
                <a:latin typeface="Calibri" panose="020F0502020204030204" pitchFamily="34" charset="0"/>
                <a:ea typeface="Calibri" panose="020F0502020204030204" pitchFamily="34" charset="0"/>
                <a:cs typeface="Times New Roman" panose="02020603050405020304" pitchFamily="18" charset="0"/>
              </a:rPr>
              <a:t>Android </a:t>
            </a:r>
            <a:r>
              <a:rPr lang="ru-RU" dirty="0">
                <a:latin typeface="Calibri" panose="020F0502020204030204" pitchFamily="34" charset="0"/>
                <a:ea typeface="Calibri" panose="020F0502020204030204" pitchFamily="34" charset="0"/>
                <a:cs typeface="Times New Roman" panose="02020603050405020304" pitchFamily="18" charset="0"/>
              </a:rPr>
              <a:t>которая связана с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и синхронизируется при подключении к интернету. Данная программа может быть установлена на любом устройстве, будь то планшет или телефон или ноутбук с эмулятором андроид. Задания на дневник приходят точечно на каждого геолога, то есть к каждой скважине привязывается отдельный геолог, тем самым заполнение различными геологами одной скважины невозможно. Распределением скважин занимается начальник полевой группы, исходя из производственных возможностей. При необходимости привлечения подрядных исполнителей, работы ведутся также в электронном виде, так как система может стоять на любом устройстве, достаточно только адресно направить задачу на выполнение заранее установленного объема работ, а подрядным геологам пройти небольшое обучение по работе программы, которое занимает 15 минут и встроено прямо в </a:t>
            </a:r>
            <a:r>
              <a:rPr lang="en-US" dirty="0">
                <a:latin typeface="Calibri" panose="020F0502020204030204" pitchFamily="34" charset="0"/>
                <a:ea typeface="Calibri" panose="020F0502020204030204" pitchFamily="34" charset="0"/>
                <a:cs typeface="Times New Roman" panose="02020603050405020304" pitchFamily="18" charset="0"/>
              </a:rPr>
              <a:t>android </a:t>
            </a:r>
            <a:r>
              <a:rPr lang="ru-RU" dirty="0">
                <a:latin typeface="Calibri" panose="020F0502020204030204" pitchFamily="34" charset="0"/>
                <a:ea typeface="Calibri" panose="020F0502020204030204" pitchFamily="34" charset="0"/>
                <a:cs typeface="Times New Roman" panose="02020603050405020304" pitchFamily="18" charset="0"/>
              </a:rPr>
              <a:t>приложение.</a:t>
            </a:r>
            <a:endParaRPr lang="ru-RU" dirty="0"/>
          </a:p>
        </p:txBody>
      </p:sp>
      <p:sp>
        <p:nvSpPr>
          <p:cNvPr id="4" name="Прямоугольник: скругленные углы 3">
            <a:extLst>
              <a:ext uri="{FF2B5EF4-FFF2-40B4-BE49-F238E27FC236}">
                <a16:creationId xmlns:a16="http://schemas.microsoft.com/office/drawing/2014/main" id="{A80A8324-5062-4386-A163-D9BF8F94555B}"/>
              </a:ext>
            </a:extLst>
          </p:cNvPr>
          <p:cNvSpPr/>
          <p:nvPr/>
        </p:nvSpPr>
        <p:spPr>
          <a:xfrm>
            <a:off x="897269" y="3731264"/>
            <a:ext cx="2849519" cy="75910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5379DB85-97B4-4D81-820F-69FFD5775611}"/>
              </a:ext>
            </a:extLst>
          </p:cNvPr>
          <p:cNvSpPr/>
          <p:nvPr/>
        </p:nvSpPr>
        <p:spPr>
          <a:xfrm>
            <a:off x="-1" y="-4482"/>
            <a:ext cx="12192000" cy="6858000"/>
          </a:xfrm>
          <a:prstGeom prst="rect">
            <a:avLst/>
          </a:prstGeom>
          <a:solidFill>
            <a:srgbClr val="EAE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скругленные углы 19">
            <a:extLst>
              <a:ext uri="{FF2B5EF4-FFF2-40B4-BE49-F238E27FC236}">
                <a16:creationId xmlns:a16="http://schemas.microsoft.com/office/drawing/2014/main" id="{670727AB-B583-4BED-8725-72B287B97EE0}"/>
              </a:ext>
            </a:extLst>
          </p:cNvPr>
          <p:cNvSpPr/>
          <p:nvPr/>
        </p:nvSpPr>
        <p:spPr>
          <a:xfrm>
            <a:off x="835855" y="3694266"/>
            <a:ext cx="3495794" cy="18637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скругленные углы 27">
            <a:extLst>
              <a:ext uri="{FF2B5EF4-FFF2-40B4-BE49-F238E27FC236}">
                <a16:creationId xmlns:a16="http://schemas.microsoft.com/office/drawing/2014/main" id="{9D9F9177-23CA-42BC-9114-2AA3AD55E72C}"/>
              </a:ext>
            </a:extLst>
          </p:cNvPr>
          <p:cNvSpPr/>
          <p:nvPr/>
        </p:nvSpPr>
        <p:spPr>
          <a:xfrm>
            <a:off x="959633" y="3752838"/>
            <a:ext cx="3252045" cy="1729443"/>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электронных журналов</a:t>
            </a:r>
          </a:p>
        </p:txBody>
      </p:sp>
      <p:sp>
        <p:nvSpPr>
          <p:cNvPr id="51" name="Прямоугольник 50">
            <a:extLst>
              <a:ext uri="{FF2B5EF4-FFF2-40B4-BE49-F238E27FC236}">
                <a16:creationId xmlns:a16="http://schemas.microsoft.com/office/drawing/2014/main" id="{68DE0B65-0E79-41FD-AE75-CFFD51122E47}"/>
              </a:ext>
            </a:extLst>
          </p:cNvPr>
          <p:cNvSpPr/>
          <p:nvPr/>
        </p:nvSpPr>
        <p:spPr>
          <a:xfrm>
            <a:off x="1114816" y="107579"/>
            <a:ext cx="1866169" cy="32749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Равнобедренный треугольник 52">
            <a:extLst>
              <a:ext uri="{FF2B5EF4-FFF2-40B4-BE49-F238E27FC236}">
                <a16:creationId xmlns:a16="http://schemas.microsoft.com/office/drawing/2014/main" id="{301461BC-9248-4D88-AD5A-261EDE84EC89}"/>
              </a:ext>
            </a:extLst>
          </p:cNvPr>
          <p:cNvSpPr/>
          <p:nvPr/>
        </p:nvSpPr>
        <p:spPr>
          <a:xfrm rot="10800000">
            <a:off x="1495364" y="3068371"/>
            <a:ext cx="531093" cy="6584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7" name="Рисунок 36">
            <a:extLst>
              <a:ext uri="{FF2B5EF4-FFF2-40B4-BE49-F238E27FC236}">
                <a16:creationId xmlns:a16="http://schemas.microsoft.com/office/drawing/2014/main" id="{9A57F06C-1732-4FEC-BF1E-1860A3AA0EE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693" b="5349"/>
          <a:stretch/>
        </p:blipFill>
        <p:spPr>
          <a:xfrm>
            <a:off x="1157644" y="192588"/>
            <a:ext cx="1746758" cy="3127327"/>
          </a:xfrm>
          <a:prstGeom prst="rect">
            <a:avLst/>
          </a:prstGeom>
        </p:spPr>
      </p:pic>
      <p:sp>
        <p:nvSpPr>
          <p:cNvPr id="55" name="Прямоугольник 54">
            <a:extLst>
              <a:ext uri="{FF2B5EF4-FFF2-40B4-BE49-F238E27FC236}">
                <a16:creationId xmlns:a16="http://schemas.microsoft.com/office/drawing/2014/main" id="{90718A93-8FEE-49AF-AACB-146B2D73580F}"/>
              </a:ext>
            </a:extLst>
          </p:cNvPr>
          <p:cNvSpPr/>
          <p:nvPr/>
        </p:nvSpPr>
        <p:spPr>
          <a:xfrm>
            <a:off x="4117590" y="174570"/>
            <a:ext cx="1866169" cy="3437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Равнобедренный треугольник 55">
            <a:extLst>
              <a:ext uri="{FF2B5EF4-FFF2-40B4-BE49-F238E27FC236}">
                <a16:creationId xmlns:a16="http://schemas.microsoft.com/office/drawing/2014/main" id="{0838ABB9-EA8F-49D1-B15F-E1AFE705D572}"/>
              </a:ext>
            </a:extLst>
          </p:cNvPr>
          <p:cNvSpPr/>
          <p:nvPr/>
        </p:nvSpPr>
        <p:spPr>
          <a:xfrm rot="13045505">
            <a:off x="3971679" y="3166466"/>
            <a:ext cx="531093" cy="6584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a16="http://schemas.microsoft.com/office/drawing/2014/main" id="{2B8F5D82-497A-49D2-B255-C696894A47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078" b="6526"/>
          <a:stretch/>
        </p:blipFill>
        <p:spPr>
          <a:xfrm>
            <a:off x="4200565" y="260885"/>
            <a:ext cx="1717418" cy="3261869"/>
          </a:xfrm>
          <a:prstGeom prst="rect">
            <a:avLst/>
          </a:prstGeom>
        </p:spPr>
      </p:pic>
      <p:sp>
        <p:nvSpPr>
          <p:cNvPr id="57" name="Прямоугольник 56">
            <a:extLst>
              <a:ext uri="{FF2B5EF4-FFF2-40B4-BE49-F238E27FC236}">
                <a16:creationId xmlns:a16="http://schemas.microsoft.com/office/drawing/2014/main" id="{F46301CC-9BF0-4511-B543-39B42AFEBCEA}"/>
              </a:ext>
            </a:extLst>
          </p:cNvPr>
          <p:cNvSpPr/>
          <p:nvPr/>
        </p:nvSpPr>
        <p:spPr>
          <a:xfrm>
            <a:off x="6221912" y="475868"/>
            <a:ext cx="2357078" cy="3974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Равнобедренный треугольник 57">
            <a:extLst>
              <a:ext uri="{FF2B5EF4-FFF2-40B4-BE49-F238E27FC236}">
                <a16:creationId xmlns:a16="http://schemas.microsoft.com/office/drawing/2014/main" id="{F8E412E2-1570-47F8-B5A8-92A8F6B56E1A}"/>
              </a:ext>
            </a:extLst>
          </p:cNvPr>
          <p:cNvSpPr/>
          <p:nvPr/>
        </p:nvSpPr>
        <p:spPr>
          <a:xfrm rot="16200000">
            <a:off x="4961750" y="3190397"/>
            <a:ext cx="531093" cy="19892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8" name="Рисунок 47">
            <a:extLst>
              <a:ext uri="{FF2B5EF4-FFF2-40B4-BE49-F238E27FC236}">
                <a16:creationId xmlns:a16="http://schemas.microsoft.com/office/drawing/2014/main" id="{D711FDCD-4306-4B09-AC7F-693A5093795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643" b="5197"/>
          <a:stretch/>
        </p:blipFill>
        <p:spPr>
          <a:xfrm>
            <a:off x="6313425" y="546133"/>
            <a:ext cx="2184216" cy="3839070"/>
          </a:xfrm>
          <a:prstGeom prst="rect">
            <a:avLst/>
          </a:prstGeom>
        </p:spPr>
      </p:pic>
      <p:sp>
        <p:nvSpPr>
          <p:cNvPr id="59" name="Прямоугольник 58">
            <a:extLst>
              <a:ext uri="{FF2B5EF4-FFF2-40B4-BE49-F238E27FC236}">
                <a16:creationId xmlns:a16="http://schemas.microsoft.com/office/drawing/2014/main" id="{FFF7116E-5676-4371-9B69-4D4664A1CA15}"/>
              </a:ext>
            </a:extLst>
          </p:cNvPr>
          <p:cNvSpPr/>
          <p:nvPr/>
        </p:nvSpPr>
        <p:spPr>
          <a:xfrm>
            <a:off x="8662272" y="2380425"/>
            <a:ext cx="2357078" cy="3974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0" name="Рисунок 49">
            <a:extLst>
              <a:ext uri="{FF2B5EF4-FFF2-40B4-BE49-F238E27FC236}">
                <a16:creationId xmlns:a16="http://schemas.microsoft.com/office/drawing/2014/main" id="{C5D48F19-1ED1-40A2-B1F3-F3D877F58FA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279" b="6196"/>
          <a:stretch/>
        </p:blipFill>
        <p:spPr>
          <a:xfrm>
            <a:off x="8783045" y="2505188"/>
            <a:ext cx="2137673" cy="3752152"/>
          </a:xfrm>
          <a:prstGeom prst="rect">
            <a:avLst/>
          </a:prstGeom>
        </p:spPr>
      </p:pic>
      <p:sp>
        <p:nvSpPr>
          <p:cNvPr id="60" name="Равнобедренный треугольник 59">
            <a:extLst>
              <a:ext uri="{FF2B5EF4-FFF2-40B4-BE49-F238E27FC236}">
                <a16:creationId xmlns:a16="http://schemas.microsoft.com/office/drawing/2014/main" id="{F9DB72B2-C191-449A-8415-C6B3E038CDC8}"/>
              </a:ext>
            </a:extLst>
          </p:cNvPr>
          <p:cNvSpPr/>
          <p:nvPr/>
        </p:nvSpPr>
        <p:spPr>
          <a:xfrm rot="16200000">
            <a:off x="6181930" y="2804037"/>
            <a:ext cx="531093" cy="442959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171326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1" name="Прямоугольник: скругленные углы 20">
            <a:extLst>
              <a:ext uri="{FF2B5EF4-FFF2-40B4-BE49-F238E27FC236}">
                <a16:creationId xmlns:a16="http://schemas.microsoft.com/office/drawing/2014/main" id="{68FE83DD-DD59-4A73-81C0-2FEECE0E500E}"/>
              </a:ext>
            </a:extLst>
          </p:cNvPr>
          <p:cNvSpPr/>
          <p:nvPr/>
        </p:nvSpPr>
        <p:spPr>
          <a:xfrm>
            <a:off x="3392942" y="132109"/>
            <a:ext cx="5406114" cy="893346"/>
          </a:xfrm>
          <a:prstGeom prst="roundRect">
            <a:avLst/>
          </a:prstGeom>
          <a:solidFill>
            <a:srgbClr val="EAE2CC"/>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rgbClr val="604B25"/>
                </a:solidFill>
              </a:rPr>
              <a:t>Основная задача на проведение ИГИ</a:t>
            </a:r>
          </a:p>
        </p:txBody>
      </p:sp>
      <p:sp>
        <p:nvSpPr>
          <p:cNvPr id="22" name="Прямоугольник: скругленные углы 21">
            <a:extLst>
              <a:ext uri="{FF2B5EF4-FFF2-40B4-BE49-F238E27FC236}">
                <a16:creationId xmlns:a16="http://schemas.microsoft.com/office/drawing/2014/main" id="{D64AA4A3-42F7-4E50-A7A2-C205FEE73EE4}"/>
              </a:ext>
            </a:extLst>
          </p:cNvPr>
          <p:cNvSpPr/>
          <p:nvPr/>
        </p:nvSpPr>
        <p:spPr>
          <a:xfrm>
            <a:off x="4275984" y="1163486"/>
            <a:ext cx="3714729" cy="33337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Модуль геология</a:t>
            </a:r>
          </a:p>
        </p:txBody>
      </p:sp>
      <p:sp>
        <p:nvSpPr>
          <p:cNvPr id="23" name="Прямоугольник: скругленные углы 22">
            <a:extLst>
              <a:ext uri="{FF2B5EF4-FFF2-40B4-BE49-F238E27FC236}">
                <a16:creationId xmlns:a16="http://schemas.microsoft.com/office/drawing/2014/main" id="{20E5BD9F-F987-4E8F-B678-D23EE420728F}"/>
              </a:ext>
            </a:extLst>
          </p:cNvPr>
          <p:cNvSpPr/>
          <p:nvPr/>
        </p:nvSpPr>
        <p:spPr>
          <a:xfrm>
            <a:off x="3986589" y="1614391"/>
            <a:ext cx="4218822" cy="33337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a:t>
            </a:r>
          </a:p>
        </p:txBody>
      </p:sp>
      <p:sp>
        <p:nvSpPr>
          <p:cNvPr id="24" name="Прямоугольник: скругленные углы 23">
            <a:extLst>
              <a:ext uri="{FF2B5EF4-FFF2-40B4-BE49-F238E27FC236}">
                <a16:creationId xmlns:a16="http://schemas.microsoft.com/office/drawing/2014/main" id="{A0F5B442-79DF-4897-96BF-2C22DF034B3B}"/>
              </a:ext>
            </a:extLst>
          </p:cNvPr>
          <p:cNvSpPr/>
          <p:nvPr/>
        </p:nvSpPr>
        <p:spPr>
          <a:xfrm>
            <a:off x="406348" y="2065296"/>
            <a:ext cx="3714729" cy="698360"/>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полевой отдел</a:t>
            </a:r>
          </a:p>
        </p:txBody>
      </p:sp>
      <p:sp>
        <p:nvSpPr>
          <p:cNvPr id="25" name="Прямоугольник: скругленные углы 24">
            <a:extLst>
              <a:ext uri="{FF2B5EF4-FFF2-40B4-BE49-F238E27FC236}">
                <a16:creationId xmlns:a16="http://schemas.microsoft.com/office/drawing/2014/main" id="{E34BB1B6-2558-4BB6-BA06-53A7F3A1D254}"/>
              </a:ext>
            </a:extLst>
          </p:cNvPr>
          <p:cNvSpPr/>
          <p:nvPr/>
        </p:nvSpPr>
        <p:spPr>
          <a:xfrm>
            <a:off x="4238635" y="2065296"/>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лабораторию</a:t>
            </a:r>
          </a:p>
        </p:txBody>
      </p:sp>
      <p:sp>
        <p:nvSpPr>
          <p:cNvPr id="26" name="Прямоугольник: скругленные углы 25">
            <a:extLst>
              <a:ext uri="{FF2B5EF4-FFF2-40B4-BE49-F238E27FC236}">
                <a16:creationId xmlns:a16="http://schemas.microsoft.com/office/drawing/2014/main" id="{8F0A4EF1-E743-4F2F-8268-463E9218359D}"/>
              </a:ext>
            </a:extLst>
          </p:cNvPr>
          <p:cNvSpPr/>
          <p:nvPr/>
        </p:nvSpPr>
        <p:spPr>
          <a:xfrm>
            <a:off x="8017270" y="2065295"/>
            <a:ext cx="3714729" cy="698359"/>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Задача в камеральную группу</a:t>
            </a:r>
          </a:p>
        </p:txBody>
      </p:sp>
      <p:sp>
        <p:nvSpPr>
          <p:cNvPr id="27" name="Прямоугольник: скругленные углы 26">
            <a:extLst>
              <a:ext uri="{FF2B5EF4-FFF2-40B4-BE49-F238E27FC236}">
                <a16:creationId xmlns:a16="http://schemas.microsoft.com/office/drawing/2014/main" id="{56BE2831-0CC3-4698-948E-76AE88B09017}"/>
              </a:ext>
            </a:extLst>
          </p:cNvPr>
          <p:cNvSpPr/>
          <p:nvPr/>
        </p:nvSpPr>
        <p:spPr>
          <a:xfrm>
            <a:off x="892657" y="2912727"/>
            <a:ext cx="2849519" cy="71207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исходных данных для выполнения полевых работ</a:t>
            </a:r>
          </a:p>
        </p:txBody>
      </p:sp>
      <p:sp>
        <p:nvSpPr>
          <p:cNvPr id="29" name="TextBox 28">
            <a:extLst>
              <a:ext uri="{FF2B5EF4-FFF2-40B4-BE49-F238E27FC236}">
                <a16:creationId xmlns:a16="http://schemas.microsoft.com/office/drawing/2014/main" id="{E181881F-6CCF-47B3-9A39-58375359D94D}"/>
              </a:ext>
            </a:extLst>
          </p:cNvPr>
          <p:cNvSpPr txBox="1"/>
          <p:nvPr/>
        </p:nvSpPr>
        <p:spPr>
          <a:xfrm>
            <a:off x="594172" y="2958346"/>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1" name="Прямоугольник: скругленные углы 30">
            <a:extLst>
              <a:ext uri="{FF2B5EF4-FFF2-40B4-BE49-F238E27FC236}">
                <a16:creationId xmlns:a16="http://schemas.microsoft.com/office/drawing/2014/main" id="{B5034DBF-8705-4BEC-8BB6-5CBD2464EF94}"/>
              </a:ext>
            </a:extLst>
          </p:cNvPr>
          <p:cNvSpPr/>
          <p:nvPr/>
        </p:nvSpPr>
        <p:spPr>
          <a:xfrm>
            <a:off x="4684579" y="2886343"/>
            <a:ext cx="2849519" cy="948146"/>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a:t>
            </a:r>
          </a:p>
        </p:txBody>
      </p:sp>
      <p:sp>
        <p:nvSpPr>
          <p:cNvPr id="32" name="Прямоугольник: скругленные углы 31">
            <a:extLst>
              <a:ext uri="{FF2B5EF4-FFF2-40B4-BE49-F238E27FC236}">
                <a16:creationId xmlns:a16="http://schemas.microsoft.com/office/drawing/2014/main" id="{CD11E466-C22B-4CA9-ACAD-D53F01599E03}"/>
              </a:ext>
            </a:extLst>
          </p:cNvPr>
          <p:cNvSpPr/>
          <p:nvPr/>
        </p:nvSpPr>
        <p:spPr>
          <a:xfrm>
            <a:off x="4708588" y="4668123"/>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реестра назначений по отдельным испытаниям</a:t>
            </a:r>
          </a:p>
        </p:txBody>
      </p:sp>
      <p:sp>
        <p:nvSpPr>
          <p:cNvPr id="33" name="Прямоугольник: скругленные углы 32">
            <a:extLst>
              <a:ext uri="{FF2B5EF4-FFF2-40B4-BE49-F238E27FC236}">
                <a16:creationId xmlns:a16="http://schemas.microsoft.com/office/drawing/2014/main" id="{DC25C46B-8B09-433F-B502-C78A1AC1D0D1}"/>
              </a:ext>
            </a:extLst>
          </p:cNvPr>
          <p:cNvSpPr/>
          <p:nvPr/>
        </p:nvSpPr>
        <p:spPr>
          <a:xfrm>
            <a:off x="4692711" y="3871460"/>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данных по полученным результатам</a:t>
            </a:r>
          </a:p>
        </p:txBody>
      </p:sp>
      <p:sp>
        <p:nvSpPr>
          <p:cNvPr id="34" name="TextBox 33">
            <a:extLst>
              <a:ext uri="{FF2B5EF4-FFF2-40B4-BE49-F238E27FC236}">
                <a16:creationId xmlns:a16="http://schemas.microsoft.com/office/drawing/2014/main" id="{9B4B98F4-353C-4C8C-87F4-456EFDE48261}"/>
              </a:ext>
            </a:extLst>
          </p:cNvPr>
          <p:cNvSpPr txBox="1"/>
          <p:nvPr/>
        </p:nvSpPr>
        <p:spPr>
          <a:xfrm>
            <a:off x="4351292" y="3244395"/>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35" name="TextBox 34">
            <a:extLst>
              <a:ext uri="{FF2B5EF4-FFF2-40B4-BE49-F238E27FC236}">
                <a16:creationId xmlns:a16="http://schemas.microsoft.com/office/drawing/2014/main" id="{21EF59DF-9BE2-47D7-81B0-CA6D2384B538}"/>
              </a:ext>
            </a:extLst>
          </p:cNvPr>
          <p:cNvSpPr txBox="1"/>
          <p:nvPr/>
        </p:nvSpPr>
        <p:spPr>
          <a:xfrm>
            <a:off x="4351292" y="4041301"/>
            <a:ext cx="298480" cy="338554"/>
          </a:xfrm>
          <a:prstGeom prst="rect">
            <a:avLst/>
          </a:prstGeom>
          <a:noFill/>
        </p:spPr>
        <p:txBody>
          <a:bodyPr wrap="none" rtlCol="0">
            <a:spAutoFit/>
          </a:bodyPr>
          <a:lstStyle/>
          <a:p>
            <a:r>
              <a:rPr lang="ru-RU" sz="1600" dirty="0">
                <a:solidFill>
                  <a:schemeClr val="bg2">
                    <a:lumMod val="10000"/>
                  </a:schemeClr>
                </a:solidFill>
              </a:rPr>
              <a:t>2</a:t>
            </a:r>
          </a:p>
        </p:txBody>
      </p:sp>
      <p:sp>
        <p:nvSpPr>
          <p:cNvPr id="36" name="TextBox 35">
            <a:extLst>
              <a:ext uri="{FF2B5EF4-FFF2-40B4-BE49-F238E27FC236}">
                <a16:creationId xmlns:a16="http://schemas.microsoft.com/office/drawing/2014/main" id="{E63E7D7C-2199-4D1E-BADA-1CF715558069}"/>
              </a:ext>
            </a:extLst>
          </p:cNvPr>
          <p:cNvSpPr txBox="1"/>
          <p:nvPr/>
        </p:nvSpPr>
        <p:spPr>
          <a:xfrm>
            <a:off x="4351292" y="4854910"/>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38" name="Прямоугольник: скругленные углы 37">
            <a:extLst>
              <a:ext uri="{FF2B5EF4-FFF2-40B4-BE49-F238E27FC236}">
                <a16:creationId xmlns:a16="http://schemas.microsoft.com/office/drawing/2014/main" id="{87AA3FA1-5C4F-412C-BFB5-2887444D6310}"/>
              </a:ext>
            </a:extLst>
          </p:cNvPr>
          <p:cNvSpPr/>
          <p:nvPr/>
        </p:nvSpPr>
        <p:spPr>
          <a:xfrm>
            <a:off x="8539701" y="2952684"/>
            <a:ext cx="2849519" cy="123138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электронных журналов о количестве и составе проб, литологическом строении и т.д.</a:t>
            </a:r>
          </a:p>
        </p:txBody>
      </p:sp>
      <p:sp>
        <p:nvSpPr>
          <p:cNvPr id="39" name="Прямоугольник: скругленные углы 38">
            <a:extLst>
              <a:ext uri="{FF2B5EF4-FFF2-40B4-BE49-F238E27FC236}">
                <a16:creationId xmlns:a16="http://schemas.microsoft.com/office/drawing/2014/main" id="{3729DA53-E27D-44B5-9359-B9037CEF7903}"/>
              </a:ext>
            </a:extLst>
          </p:cNvPr>
          <p:cNvSpPr/>
          <p:nvPr/>
        </p:nvSpPr>
        <p:spPr>
          <a:xfrm>
            <a:off x="8552305" y="5590303"/>
            <a:ext cx="2849519" cy="47576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доп. полевых работ</a:t>
            </a:r>
          </a:p>
        </p:txBody>
      </p:sp>
      <p:sp>
        <p:nvSpPr>
          <p:cNvPr id="40" name="Прямоугольник: скругленные углы 39">
            <a:extLst>
              <a:ext uri="{FF2B5EF4-FFF2-40B4-BE49-F238E27FC236}">
                <a16:creationId xmlns:a16="http://schemas.microsoft.com/office/drawing/2014/main" id="{F6D2E284-21D0-44D5-B18C-B51E931D15D3}"/>
              </a:ext>
            </a:extLst>
          </p:cNvPr>
          <p:cNvSpPr/>
          <p:nvPr/>
        </p:nvSpPr>
        <p:spPr>
          <a:xfrm>
            <a:off x="8539700" y="5051355"/>
            <a:ext cx="2849519" cy="490804"/>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Назначение реестра проб</a:t>
            </a:r>
          </a:p>
        </p:txBody>
      </p:sp>
      <p:sp>
        <p:nvSpPr>
          <p:cNvPr id="41" name="Прямоугольник: скругленные углы 40">
            <a:extLst>
              <a:ext uri="{FF2B5EF4-FFF2-40B4-BE49-F238E27FC236}">
                <a16:creationId xmlns:a16="http://schemas.microsoft.com/office/drawing/2014/main" id="{DDF6E322-E842-43C6-85C8-B19AC156AB3B}"/>
              </a:ext>
            </a:extLst>
          </p:cNvPr>
          <p:cNvSpPr/>
          <p:nvPr/>
        </p:nvSpPr>
        <p:spPr>
          <a:xfrm>
            <a:off x="8539701" y="4229684"/>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Получение данных из лаборатории</a:t>
            </a:r>
          </a:p>
        </p:txBody>
      </p:sp>
      <p:sp>
        <p:nvSpPr>
          <p:cNvPr id="42" name="TextBox 41">
            <a:extLst>
              <a:ext uri="{FF2B5EF4-FFF2-40B4-BE49-F238E27FC236}">
                <a16:creationId xmlns:a16="http://schemas.microsoft.com/office/drawing/2014/main" id="{3FEB414C-FBBF-4961-8FE4-165A11CE58CE}"/>
              </a:ext>
            </a:extLst>
          </p:cNvPr>
          <p:cNvSpPr txBox="1"/>
          <p:nvPr/>
        </p:nvSpPr>
        <p:spPr>
          <a:xfrm>
            <a:off x="8233089" y="3455521"/>
            <a:ext cx="298480" cy="338554"/>
          </a:xfrm>
          <a:prstGeom prst="rect">
            <a:avLst/>
          </a:prstGeom>
          <a:noFill/>
        </p:spPr>
        <p:txBody>
          <a:bodyPr wrap="none" rtlCol="0">
            <a:spAutoFit/>
          </a:bodyPr>
          <a:lstStyle/>
          <a:p>
            <a:r>
              <a:rPr lang="ru-RU" sz="1600" dirty="0">
                <a:solidFill>
                  <a:schemeClr val="bg2">
                    <a:lumMod val="10000"/>
                  </a:schemeClr>
                </a:solidFill>
              </a:rPr>
              <a:t>1</a:t>
            </a:r>
          </a:p>
        </p:txBody>
      </p:sp>
      <p:sp>
        <p:nvSpPr>
          <p:cNvPr id="43" name="TextBox 42">
            <a:extLst>
              <a:ext uri="{FF2B5EF4-FFF2-40B4-BE49-F238E27FC236}">
                <a16:creationId xmlns:a16="http://schemas.microsoft.com/office/drawing/2014/main" id="{94B708E2-6D4B-406F-9F67-1F505E495C5B}"/>
              </a:ext>
            </a:extLst>
          </p:cNvPr>
          <p:cNvSpPr txBox="1"/>
          <p:nvPr/>
        </p:nvSpPr>
        <p:spPr>
          <a:xfrm>
            <a:off x="8228876" y="4379855"/>
            <a:ext cx="251550" cy="338554"/>
          </a:xfrm>
          <a:prstGeom prst="rect">
            <a:avLst/>
          </a:prstGeom>
          <a:noFill/>
        </p:spPr>
        <p:txBody>
          <a:bodyPr wrap="square" rtlCol="0">
            <a:spAutoFit/>
          </a:bodyPr>
          <a:lstStyle/>
          <a:p>
            <a:r>
              <a:rPr lang="ru-RU" sz="1600" dirty="0">
                <a:solidFill>
                  <a:schemeClr val="bg2">
                    <a:lumMod val="10000"/>
                  </a:schemeClr>
                </a:solidFill>
              </a:rPr>
              <a:t>2</a:t>
            </a:r>
          </a:p>
        </p:txBody>
      </p:sp>
      <p:sp>
        <p:nvSpPr>
          <p:cNvPr id="44" name="TextBox 43">
            <a:extLst>
              <a:ext uri="{FF2B5EF4-FFF2-40B4-BE49-F238E27FC236}">
                <a16:creationId xmlns:a16="http://schemas.microsoft.com/office/drawing/2014/main" id="{D0647FD1-5499-4356-84C7-18BF49F42790}"/>
              </a:ext>
            </a:extLst>
          </p:cNvPr>
          <p:cNvSpPr txBox="1"/>
          <p:nvPr/>
        </p:nvSpPr>
        <p:spPr>
          <a:xfrm>
            <a:off x="8206411" y="5009523"/>
            <a:ext cx="298480" cy="338554"/>
          </a:xfrm>
          <a:prstGeom prst="rect">
            <a:avLst/>
          </a:prstGeom>
          <a:noFill/>
        </p:spPr>
        <p:txBody>
          <a:bodyPr wrap="none" rtlCol="0">
            <a:spAutoFit/>
          </a:bodyPr>
          <a:lstStyle/>
          <a:p>
            <a:r>
              <a:rPr lang="ru-RU" sz="1600" dirty="0">
                <a:solidFill>
                  <a:schemeClr val="bg2">
                    <a:lumMod val="10000"/>
                  </a:schemeClr>
                </a:solidFill>
              </a:rPr>
              <a:t>3</a:t>
            </a:r>
          </a:p>
        </p:txBody>
      </p:sp>
      <p:sp>
        <p:nvSpPr>
          <p:cNvPr id="45" name="TextBox 44">
            <a:extLst>
              <a:ext uri="{FF2B5EF4-FFF2-40B4-BE49-F238E27FC236}">
                <a16:creationId xmlns:a16="http://schemas.microsoft.com/office/drawing/2014/main" id="{7E2B87DB-5E4D-48A2-B999-4311A999444C}"/>
              </a:ext>
            </a:extLst>
          </p:cNvPr>
          <p:cNvSpPr txBox="1"/>
          <p:nvPr/>
        </p:nvSpPr>
        <p:spPr>
          <a:xfrm>
            <a:off x="8205411" y="5658906"/>
            <a:ext cx="298480" cy="338554"/>
          </a:xfrm>
          <a:prstGeom prst="rect">
            <a:avLst/>
          </a:prstGeom>
          <a:noFill/>
        </p:spPr>
        <p:txBody>
          <a:bodyPr wrap="none" rtlCol="0">
            <a:spAutoFit/>
          </a:bodyPr>
          <a:lstStyle/>
          <a:p>
            <a:r>
              <a:rPr lang="ru-RU" sz="1600" dirty="0">
                <a:solidFill>
                  <a:schemeClr val="bg2">
                    <a:lumMod val="10000"/>
                  </a:schemeClr>
                </a:solidFill>
              </a:rPr>
              <a:t>4</a:t>
            </a:r>
          </a:p>
        </p:txBody>
      </p:sp>
      <p:pic>
        <p:nvPicPr>
          <p:cNvPr id="3" name="Рисунок 2">
            <a:extLst>
              <a:ext uri="{FF2B5EF4-FFF2-40B4-BE49-F238E27FC236}">
                <a16:creationId xmlns:a16="http://schemas.microsoft.com/office/drawing/2014/main" id="{55476D2D-450B-4613-9705-2FCB37CE2E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sp>
        <p:nvSpPr>
          <p:cNvPr id="6" name="Прямоугольник 5">
            <a:extLst>
              <a:ext uri="{FF2B5EF4-FFF2-40B4-BE49-F238E27FC236}">
                <a16:creationId xmlns:a16="http://schemas.microsoft.com/office/drawing/2014/main" id="{5379DB85-97B4-4D81-820F-69FFD5775611}"/>
              </a:ext>
            </a:extLst>
          </p:cNvPr>
          <p:cNvSpPr/>
          <p:nvPr/>
        </p:nvSpPr>
        <p:spPr>
          <a:xfrm>
            <a:off x="-1" y="-4482"/>
            <a:ext cx="12192000" cy="6858000"/>
          </a:xfrm>
          <a:prstGeom prst="rect">
            <a:avLst/>
          </a:prstGeom>
          <a:solidFill>
            <a:srgbClr val="EAE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скругленные углы 27">
            <a:extLst>
              <a:ext uri="{FF2B5EF4-FFF2-40B4-BE49-F238E27FC236}">
                <a16:creationId xmlns:a16="http://schemas.microsoft.com/office/drawing/2014/main" id="{9D9F9177-23CA-42BC-9114-2AA3AD55E72C}"/>
              </a:ext>
            </a:extLst>
          </p:cNvPr>
          <p:cNvSpPr/>
          <p:nvPr/>
        </p:nvSpPr>
        <p:spPr>
          <a:xfrm>
            <a:off x="892657" y="3685376"/>
            <a:ext cx="2849519" cy="75217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Заполнение электронных журналов</a:t>
            </a:r>
          </a:p>
        </p:txBody>
      </p:sp>
      <p:sp>
        <p:nvSpPr>
          <p:cNvPr id="30" name="TextBox 29">
            <a:extLst>
              <a:ext uri="{FF2B5EF4-FFF2-40B4-BE49-F238E27FC236}">
                <a16:creationId xmlns:a16="http://schemas.microsoft.com/office/drawing/2014/main" id="{BEC7D642-423C-4F14-885F-CA8A185AAD6A}"/>
              </a:ext>
            </a:extLst>
          </p:cNvPr>
          <p:cNvSpPr txBox="1"/>
          <p:nvPr/>
        </p:nvSpPr>
        <p:spPr>
          <a:xfrm>
            <a:off x="594172" y="3880570"/>
            <a:ext cx="298480" cy="338554"/>
          </a:xfrm>
          <a:prstGeom prst="rect">
            <a:avLst/>
          </a:prstGeom>
          <a:noFill/>
        </p:spPr>
        <p:txBody>
          <a:bodyPr wrap="none" rtlCol="0">
            <a:spAutoFit/>
          </a:bodyPr>
          <a:lstStyle/>
          <a:p>
            <a:r>
              <a:rPr lang="ru-RU" sz="1600" dirty="0">
                <a:solidFill>
                  <a:schemeClr val="bg2">
                    <a:lumMod val="10000"/>
                  </a:schemeClr>
                </a:solidFill>
              </a:rPr>
              <a:t>2</a:t>
            </a:r>
          </a:p>
        </p:txBody>
      </p:sp>
      <p:sp>
        <p:nvSpPr>
          <p:cNvPr id="19" name="Прямоугольник 18">
            <a:extLst>
              <a:ext uri="{FF2B5EF4-FFF2-40B4-BE49-F238E27FC236}">
                <a16:creationId xmlns:a16="http://schemas.microsoft.com/office/drawing/2014/main" id="{E2128DD8-6DD5-4994-B250-0EF4266BEAAE}"/>
              </a:ext>
            </a:extLst>
          </p:cNvPr>
          <p:cNvSpPr/>
          <p:nvPr/>
        </p:nvSpPr>
        <p:spPr>
          <a:xfrm>
            <a:off x="4846628" y="2270185"/>
            <a:ext cx="4655590" cy="3683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a:extLst>
              <a:ext uri="{FF2B5EF4-FFF2-40B4-BE49-F238E27FC236}">
                <a16:creationId xmlns:a16="http://schemas.microsoft.com/office/drawing/2014/main" id="{55166D82-5227-4E8F-B69E-43203795B9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2791" y="2362589"/>
            <a:ext cx="4415112" cy="3532089"/>
          </a:xfrm>
          <a:prstGeom prst="rect">
            <a:avLst/>
          </a:prstGeom>
        </p:spPr>
      </p:pic>
      <p:sp>
        <p:nvSpPr>
          <p:cNvPr id="47" name="Равнобедренный треугольник 46">
            <a:extLst>
              <a:ext uri="{FF2B5EF4-FFF2-40B4-BE49-F238E27FC236}">
                <a16:creationId xmlns:a16="http://schemas.microsoft.com/office/drawing/2014/main" id="{E0AA1BC0-C190-4BF5-B906-914CEBF38092}"/>
              </a:ext>
            </a:extLst>
          </p:cNvPr>
          <p:cNvSpPr/>
          <p:nvPr/>
        </p:nvSpPr>
        <p:spPr>
          <a:xfrm rot="16200000">
            <a:off x="3794568" y="3550904"/>
            <a:ext cx="1220130" cy="102053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id="{CD654C73-DEF2-462A-A88F-4B5578013913}"/>
              </a:ext>
            </a:extLst>
          </p:cNvPr>
          <p:cNvSpPr/>
          <p:nvPr/>
        </p:nvSpPr>
        <p:spPr>
          <a:xfrm>
            <a:off x="-62898" y="7282885"/>
            <a:ext cx="12254897" cy="7848302"/>
          </a:xfrm>
          <a:prstGeom prst="rect">
            <a:avLst/>
          </a:prstGeom>
        </p:spPr>
        <p:txBody>
          <a:bodyPr wrap="square">
            <a:spAutoFit/>
          </a:bodyPr>
          <a:lstStyle/>
          <a:p>
            <a:r>
              <a:rPr lang="ru-RU" dirty="0">
                <a:latin typeface="Calibri" panose="020F0502020204030204" pitchFamily="34" charset="0"/>
                <a:ea typeface="Calibri" panose="020F0502020204030204" pitchFamily="34" charset="0"/>
                <a:cs typeface="Times New Roman" panose="02020603050405020304" pitchFamily="18" charset="0"/>
              </a:rPr>
              <a:t>При  разработке данного приложения, мы учитывали много факторов, но главным образом это условия ГОСТ Р 58889-2020 как основного документа по ведению полевой документации при проходке и опробовании инженерно-геологических выработок. Немного остановимся но требованиях этого ГОСТа, например п4.2:</a:t>
            </a:r>
          </a:p>
          <a:p>
            <a:r>
              <a:rPr lang="ru-RU" dirty="0">
                <a:latin typeface="Calibri" panose="020F0502020204030204" pitchFamily="34" charset="0"/>
                <a:ea typeface="Calibri" panose="020F0502020204030204" pitchFamily="34" charset="0"/>
                <a:cs typeface="Times New Roman" panose="02020603050405020304" pitchFamily="18" charset="0"/>
              </a:rPr>
              <a:t>4.2 К полевой документации инженерно-геологических выработок относятся: </a:t>
            </a:r>
          </a:p>
          <a:p>
            <a:r>
              <a:rPr lang="ru-RU" dirty="0">
                <a:latin typeface="Calibri" panose="020F0502020204030204" pitchFamily="34" charset="0"/>
                <a:ea typeface="Calibri" panose="020F0502020204030204" pitchFamily="34" charset="0"/>
                <a:cs typeface="Times New Roman" panose="02020603050405020304" pitchFamily="18" charset="0"/>
              </a:rPr>
              <a:t>- журнал инженерно-геологических выработок (далее — журнал);</a:t>
            </a:r>
          </a:p>
          <a:p>
            <a:r>
              <a:rPr lang="ru-RU" dirty="0">
                <a:latin typeface="Calibri" panose="020F0502020204030204" pitchFamily="34" charset="0"/>
                <a:ea typeface="Calibri" panose="020F0502020204030204" pitchFamily="34" charset="0"/>
                <a:cs typeface="Times New Roman" panose="02020603050405020304" pitchFamily="18" charset="0"/>
              </a:rPr>
              <a:t> - этикетка образца грунта; </a:t>
            </a:r>
          </a:p>
          <a:p>
            <a:r>
              <a:rPr lang="ru-RU" dirty="0">
                <a:latin typeface="Calibri" panose="020F0502020204030204" pitchFamily="34" charset="0"/>
                <a:ea typeface="Calibri" panose="020F0502020204030204" pitchFamily="34" charset="0"/>
                <a:cs typeface="Times New Roman" panose="02020603050405020304" pitchFamily="18" charset="0"/>
              </a:rPr>
              <a:t>- этикетка пробы воды; </a:t>
            </a:r>
          </a:p>
          <a:p>
            <a:r>
              <a:rPr lang="ru-RU" dirty="0">
                <a:latin typeface="Calibri" panose="020F0502020204030204" pitchFamily="34" charset="0"/>
                <a:ea typeface="Calibri" panose="020F0502020204030204" pitchFamily="34" charset="0"/>
                <a:cs typeface="Times New Roman" panose="02020603050405020304" pitchFamily="18" charset="0"/>
              </a:rPr>
              <a:t>- ведомость образцов грунта, направляемых в лабораторию; </a:t>
            </a:r>
          </a:p>
          <a:p>
            <a:pPr marL="285750" indent="-285750">
              <a:buFontTx/>
              <a:buChar char="-"/>
            </a:pPr>
            <a:r>
              <a:rPr lang="ru-RU" dirty="0">
                <a:latin typeface="Calibri" panose="020F0502020204030204" pitchFamily="34" charset="0"/>
                <a:ea typeface="Calibri" panose="020F0502020204030204" pitchFamily="34" charset="0"/>
                <a:cs typeface="Times New Roman" panose="02020603050405020304" pitchFamily="18" charset="0"/>
              </a:rPr>
              <a:t>ведомость проб воды, направляемых в лабораторию.</a:t>
            </a:r>
          </a:p>
          <a:p>
            <a:r>
              <a:rPr lang="ru-RU" dirty="0">
                <a:latin typeface="Calibri" panose="020F0502020204030204" pitchFamily="34" charset="0"/>
                <a:ea typeface="Calibri" panose="020F0502020204030204" pitchFamily="34" charset="0"/>
                <a:cs typeface="Times New Roman" panose="02020603050405020304" pitchFamily="18" charset="0"/>
              </a:rPr>
              <a:t>Из 5 пунктов данного требования ведомости создаются автоматически, также идет работа по автоматизации этикеток. Получается, полевому геологу останется только заполнить корректно сам журнал</a:t>
            </a:r>
          </a:p>
          <a:p>
            <a:r>
              <a:rPr lang="ru-RU" dirty="0">
                <a:latin typeface="Calibri" panose="020F0502020204030204" pitchFamily="34" charset="0"/>
                <a:ea typeface="Calibri" panose="020F0502020204030204" pitchFamily="34" charset="0"/>
                <a:cs typeface="Times New Roman" panose="02020603050405020304" pitchFamily="18" charset="0"/>
              </a:rPr>
              <a:t>Также согласно п 4.6 данного норматива журналы могут вестись в любой форме (аналоговой или цифровой) или сразу в двух. </a:t>
            </a:r>
          </a:p>
          <a:p>
            <a:r>
              <a:rPr lang="ru-RU" dirty="0">
                <a:latin typeface="Calibri" panose="020F0502020204030204" pitchFamily="34" charset="0"/>
                <a:ea typeface="Calibri" panose="020F0502020204030204" pitchFamily="34" charset="0"/>
                <a:cs typeface="Times New Roman" panose="02020603050405020304" pitchFamily="18" charset="0"/>
              </a:rPr>
              <a:t>Все требования п.5 автоматически будут выполнены потому что задание приходят адресно и мы всегда знаем какое должностное лицо осуществляло описание, а обязательность заполнения журнала исключает случаи когда человеку лень что-то заполнять. Не заполнив корректно скважину геолог не сможет перейти у другой.</a:t>
            </a:r>
          </a:p>
          <a:p>
            <a:r>
              <a:rPr lang="ru-RU" dirty="0">
                <a:latin typeface="Calibri" panose="020F0502020204030204" pitchFamily="34" charset="0"/>
                <a:ea typeface="Calibri" panose="020F0502020204030204" pitchFamily="34" charset="0"/>
                <a:cs typeface="Times New Roman" panose="02020603050405020304" pitchFamily="18" charset="0"/>
              </a:rPr>
              <a:t>Нами предусмотрел вывод колонок по форме А3 данного госта, а ведомости выводятся при необходимости по формам приложения Г и Д.</a:t>
            </a:r>
          </a:p>
          <a:p>
            <a:r>
              <a:rPr lang="ru-RU" dirty="0">
                <a:latin typeface="Calibri" panose="020F0502020204030204" pitchFamily="34" charset="0"/>
                <a:ea typeface="Calibri" panose="020F0502020204030204" pitchFamily="34" charset="0"/>
                <a:cs typeface="Times New Roman" panose="02020603050405020304" pitchFamily="18" charset="0"/>
              </a:rPr>
              <a:t>При полевом описании грунтов мы опирались на ГОСТ 58325-2018. На слайде можно увидеть как основное описание грунта выполнена заглавными буквами. Единственное, что в данном приложении не разрабатывались мерзлые грунты, в связи с отсутствием необходимости. Но гибкость системы позволяет добавлять или менять все характеристики по запросу. В приложение добавлен раздел со справкой где можно найти информацию о рекомендациях по описанию грунтов, которая разработана как по требованиям ГОСТ 58325 так и по рекомендациям из специализированных справочников. Например в приложении есть специальные палетки для определения зернового состава, определения включений и другие полезные рекомендации и статьи.</a:t>
            </a:r>
          </a:p>
          <a:p>
            <a:r>
              <a:rPr lang="ru-RU" dirty="0">
                <a:latin typeface="Calibri" panose="020F0502020204030204" pitchFamily="34" charset="0"/>
                <a:ea typeface="Calibri" panose="020F0502020204030204" pitchFamily="34" charset="0"/>
                <a:cs typeface="Times New Roman" panose="02020603050405020304" pitchFamily="18" charset="0"/>
              </a:rPr>
              <a:t>Полевой геолог в свободное от работы время всегда может освежить знания прямо в поле, ознакомившись с содержанием статей и рекомендаций.</a:t>
            </a:r>
          </a:p>
          <a:p>
            <a:r>
              <a:rPr lang="ru-RU"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058548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6" name="Прямоугольник 5">
            <a:extLst>
              <a:ext uri="{FF2B5EF4-FFF2-40B4-BE49-F238E27FC236}">
                <a16:creationId xmlns:a16="http://schemas.microsoft.com/office/drawing/2014/main" id="{5379DB85-97B4-4D81-820F-69FFD5775611}"/>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 name="Рисунок 1">
            <a:extLst>
              <a:ext uri="{FF2B5EF4-FFF2-40B4-BE49-F238E27FC236}">
                <a16:creationId xmlns:a16="http://schemas.microsoft.com/office/drawing/2014/main" id="{5A6F3FA1-44D4-420E-9D10-ACEC991D3C39}"/>
              </a:ext>
            </a:extLst>
          </p:cNvPr>
          <p:cNvPicPr>
            <a:picLocks noChangeAspect="1"/>
          </p:cNvPicPr>
          <p:nvPr/>
        </p:nvPicPr>
        <p:blipFill>
          <a:blip r:embed="rId4"/>
          <a:stretch>
            <a:fillRect/>
          </a:stretch>
        </p:blipFill>
        <p:spPr>
          <a:xfrm>
            <a:off x="1970074" y="15328"/>
            <a:ext cx="8762791" cy="4758290"/>
          </a:xfrm>
          <a:prstGeom prst="rect">
            <a:avLst/>
          </a:prstGeom>
        </p:spPr>
      </p:pic>
      <p:pic>
        <p:nvPicPr>
          <p:cNvPr id="46" name="Рисунок 45">
            <a:extLst>
              <a:ext uri="{FF2B5EF4-FFF2-40B4-BE49-F238E27FC236}">
                <a16:creationId xmlns:a16="http://schemas.microsoft.com/office/drawing/2014/main" id="{5F55BE58-780E-48B1-89D7-20F1B68182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sp>
        <p:nvSpPr>
          <p:cNvPr id="47" name="Прямоугольник: скругленные углы 46">
            <a:extLst>
              <a:ext uri="{FF2B5EF4-FFF2-40B4-BE49-F238E27FC236}">
                <a16:creationId xmlns:a16="http://schemas.microsoft.com/office/drawing/2014/main" id="{89F1CF3F-245E-4BE6-A157-642A4FAAFC83}"/>
              </a:ext>
            </a:extLst>
          </p:cNvPr>
          <p:cNvSpPr/>
          <p:nvPr/>
        </p:nvSpPr>
        <p:spPr>
          <a:xfrm>
            <a:off x="2343150" y="3451560"/>
            <a:ext cx="2215429" cy="677074"/>
          </a:xfrm>
          <a:prstGeom prst="roundRect">
            <a:avLst/>
          </a:prstGeom>
          <a:solidFill>
            <a:schemeClr val="accent3">
              <a:lumMod val="75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Интегрирование журналов в ПК </a:t>
            </a:r>
            <a:r>
              <a:rPr lang="en-US" sz="1200" dirty="0" err="1"/>
              <a:t>Enggeo</a:t>
            </a:r>
            <a:endParaRPr lang="ru-RU" sz="1200" dirty="0"/>
          </a:p>
        </p:txBody>
      </p:sp>
      <p:sp>
        <p:nvSpPr>
          <p:cNvPr id="48" name="TextBox 47">
            <a:extLst>
              <a:ext uri="{FF2B5EF4-FFF2-40B4-BE49-F238E27FC236}">
                <a16:creationId xmlns:a16="http://schemas.microsoft.com/office/drawing/2014/main" id="{82C41CA8-235F-47D6-AA42-1406CDEB45D8}"/>
              </a:ext>
            </a:extLst>
          </p:cNvPr>
          <p:cNvSpPr txBox="1"/>
          <p:nvPr/>
        </p:nvSpPr>
        <p:spPr>
          <a:xfrm>
            <a:off x="2102099" y="3651597"/>
            <a:ext cx="269626" cy="276999"/>
          </a:xfrm>
          <a:prstGeom prst="rect">
            <a:avLst/>
          </a:prstGeom>
          <a:noFill/>
        </p:spPr>
        <p:txBody>
          <a:bodyPr wrap="none" rtlCol="0">
            <a:spAutoFit/>
          </a:bodyPr>
          <a:lstStyle/>
          <a:p>
            <a:r>
              <a:rPr lang="ru-RU" sz="1200" dirty="0">
                <a:solidFill>
                  <a:schemeClr val="bg2">
                    <a:lumMod val="10000"/>
                  </a:schemeClr>
                </a:solidFill>
              </a:rPr>
              <a:t>3</a:t>
            </a:r>
          </a:p>
        </p:txBody>
      </p:sp>
      <p:sp>
        <p:nvSpPr>
          <p:cNvPr id="49" name="Прямоугольник: скругленные углы 48">
            <a:extLst>
              <a:ext uri="{FF2B5EF4-FFF2-40B4-BE49-F238E27FC236}">
                <a16:creationId xmlns:a16="http://schemas.microsoft.com/office/drawing/2014/main" id="{3EFED96E-AD0D-4B86-A592-AAB60DD9DBC5}"/>
              </a:ext>
            </a:extLst>
          </p:cNvPr>
          <p:cNvSpPr/>
          <p:nvPr/>
        </p:nvSpPr>
        <p:spPr>
          <a:xfrm>
            <a:off x="5288794" y="4261185"/>
            <a:ext cx="2215429" cy="677074"/>
          </a:xfrm>
          <a:prstGeom prst="roundRect">
            <a:avLst/>
          </a:prstGeom>
          <a:solidFill>
            <a:schemeClr val="accent3">
              <a:lumMod val="75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Интегрирование данных в БД </a:t>
            </a:r>
            <a:r>
              <a:rPr lang="en-US" sz="1200" dirty="0" err="1"/>
              <a:t>Enggeo</a:t>
            </a:r>
            <a:endParaRPr lang="ru-RU" sz="1200" dirty="0"/>
          </a:p>
        </p:txBody>
      </p:sp>
      <p:sp>
        <p:nvSpPr>
          <p:cNvPr id="50" name="TextBox 49">
            <a:extLst>
              <a:ext uri="{FF2B5EF4-FFF2-40B4-BE49-F238E27FC236}">
                <a16:creationId xmlns:a16="http://schemas.microsoft.com/office/drawing/2014/main" id="{26787971-067B-4E4C-AD43-22C54D7566D8}"/>
              </a:ext>
            </a:extLst>
          </p:cNvPr>
          <p:cNvSpPr txBox="1"/>
          <p:nvPr/>
        </p:nvSpPr>
        <p:spPr>
          <a:xfrm>
            <a:off x="5047743" y="4461222"/>
            <a:ext cx="269626" cy="276999"/>
          </a:xfrm>
          <a:prstGeom prst="rect">
            <a:avLst/>
          </a:prstGeom>
          <a:noFill/>
        </p:spPr>
        <p:txBody>
          <a:bodyPr wrap="none" rtlCol="0">
            <a:spAutoFit/>
          </a:bodyPr>
          <a:lstStyle/>
          <a:p>
            <a:r>
              <a:rPr lang="ru-RU" sz="1200" dirty="0">
                <a:solidFill>
                  <a:schemeClr val="bg2">
                    <a:lumMod val="10000"/>
                  </a:schemeClr>
                </a:solidFill>
              </a:rPr>
              <a:t>4</a:t>
            </a:r>
          </a:p>
        </p:txBody>
      </p:sp>
      <p:sp>
        <p:nvSpPr>
          <p:cNvPr id="53" name="Прямоугольник: скругленные углы 52">
            <a:extLst>
              <a:ext uri="{FF2B5EF4-FFF2-40B4-BE49-F238E27FC236}">
                <a16:creationId xmlns:a16="http://schemas.microsoft.com/office/drawing/2014/main" id="{A80075B9-136A-4C76-B3CC-BA83E6F27EDF}"/>
              </a:ext>
            </a:extLst>
          </p:cNvPr>
          <p:cNvSpPr/>
          <p:nvPr/>
        </p:nvSpPr>
        <p:spPr>
          <a:xfrm>
            <a:off x="2343150" y="4185288"/>
            <a:ext cx="2215429" cy="677074"/>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Экспорт объекта</a:t>
            </a:r>
          </a:p>
        </p:txBody>
      </p:sp>
      <p:sp>
        <p:nvSpPr>
          <p:cNvPr id="54" name="TextBox 53">
            <a:extLst>
              <a:ext uri="{FF2B5EF4-FFF2-40B4-BE49-F238E27FC236}">
                <a16:creationId xmlns:a16="http://schemas.microsoft.com/office/drawing/2014/main" id="{BA917E3A-6D40-477A-BCB0-98AAB1EA82E9}"/>
              </a:ext>
            </a:extLst>
          </p:cNvPr>
          <p:cNvSpPr txBox="1"/>
          <p:nvPr/>
        </p:nvSpPr>
        <p:spPr>
          <a:xfrm>
            <a:off x="2102099" y="4385325"/>
            <a:ext cx="269626" cy="276999"/>
          </a:xfrm>
          <a:prstGeom prst="rect">
            <a:avLst/>
          </a:prstGeom>
          <a:noFill/>
        </p:spPr>
        <p:txBody>
          <a:bodyPr wrap="none" rtlCol="0">
            <a:spAutoFit/>
          </a:bodyPr>
          <a:lstStyle/>
          <a:p>
            <a:r>
              <a:rPr lang="ru-RU" sz="1200" dirty="0">
                <a:solidFill>
                  <a:schemeClr val="bg2">
                    <a:lumMod val="10000"/>
                  </a:schemeClr>
                </a:solidFill>
              </a:rPr>
              <a:t>4</a:t>
            </a:r>
          </a:p>
        </p:txBody>
      </p:sp>
      <p:sp>
        <p:nvSpPr>
          <p:cNvPr id="55" name="Прямоугольник: скругленные углы 54">
            <a:extLst>
              <a:ext uri="{FF2B5EF4-FFF2-40B4-BE49-F238E27FC236}">
                <a16:creationId xmlns:a16="http://schemas.microsoft.com/office/drawing/2014/main" id="{8B5F903A-3F97-40F3-A7C6-2B64E61AEC23}"/>
              </a:ext>
            </a:extLst>
          </p:cNvPr>
          <p:cNvSpPr/>
          <p:nvPr/>
        </p:nvSpPr>
        <p:spPr>
          <a:xfrm>
            <a:off x="5288794" y="5000222"/>
            <a:ext cx="2215429" cy="677074"/>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Экспорт объекта</a:t>
            </a:r>
          </a:p>
        </p:txBody>
      </p:sp>
      <p:sp>
        <p:nvSpPr>
          <p:cNvPr id="56" name="TextBox 55">
            <a:extLst>
              <a:ext uri="{FF2B5EF4-FFF2-40B4-BE49-F238E27FC236}">
                <a16:creationId xmlns:a16="http://schemas.microsoft.com/office/drawing/2014/main" id="{CE1F985C-C7BF-4A89-A1F1-EB203D173020}"/>
              </a:ext>
            </a:extLst>
          </p:cNvPr>
          <p:cNvSpPr txBox="1"/>
          <p:nvPr/>
        </p:nvSpPr>
        <p:spPr>
          <a:xfrm>
            <a:off x="5047743" y="5200259"/>
            <a:ext cx="269626" cy="276999"/>
          </a:xfrm>
          <a:prstGeom prst="rect">
            <a:avLst/>
          </a:prstGeom>
          <a:noFill/>
        </p:spPr>
        <p:txBody>
          <a:bodyPr wrap="none" rtlCol="0">
            <a:spAutoFit/>
          </a:bodyPr>
          <a:lstStyle/>
          <a:p>
            <a:r>
              <a:rPr lang="ru-RU" sz="1200" dirty="0">
                <a:solidFill>
                  <a:schemeClr val="bg2">
                    <a:lumMod val="10000"/>
                  </a:schemeClr>
                </a:solidFill>
              </a:rPr>
              <a:t>5</a:t>
            </a:r>
          </a:p>
        </p:txBody>
      </p:sp>
      <p:sp>
        <p:nvSpPr>
          <p:cNvPr id="57" name="Прямоугольник: скругленные углы 56">
            <a:extLst>
              <a:ext uri="{FF2B5EF4-FFF2-40B4-BE49-F238E27FC236}">
                <a16:creationId xmlns:a16="http://schemas.microsoft.com/office/drawing/2014/main" id="{B01ACB50-C435-4967-BD0D-1C6870265E91}"/>
              </a:ext>
            </a:extLst>
          </p:cNvPr>
          <p:cNvSpPr/>
          <p:nvPr/>
        </p:nvSpPr>
        <p:spPr>
          <a:xfrm>
            <a:off x="8257349" y="4748565"/>
            <a:ext cx="2215429" cy="677074"/>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Импорт данных в ПК </a:t>
            </a:r>
            <a:r>
              <a:rPr lang="en-US" sz="1200" dirty="0" err="1"/>
              <a:t>Enggeo</a:t>
            </a:r>
            <a:endParaRPr lang="ru-RU" sz="1200" dirty="0"/>
          </a:p>
        </p:txBody>
      </p:sp>
      <p:sp>
        <p:nvSpPr>
          <p:cNvPr id="58" name="TextBox 57">
            <a:extLst>
              <a:ext uri="{FF2B5EF4-FFF2-40B4-BE49-F238E27FC236}">
                <a16:creationId xmlns:a16="http://schemas.microsoft.com/office/drawing/2014/main" id="{5054F39D-18DC-4A4A-A530-69518338292C}"/>
              </a:ext>
            </a:extLst>
          </p:cNvPr>
          <p:cNvSpPr txBox="1"/>
          <p:nvPr/>
        </p:nvSpPr>
        <p:spPr>
          <a:xfrm>
            <a:off x="7987723" y="4946202"/>
            <a:ext cx="269626" cy="276999"/>
          </a:xfrm>
          <a:prstGeom prst="rect">
            <a:avLst/>
          </a:prstGeom>
          <a:noFill/>
        </p:spPr>
        <p:txBody>
          <a:bodyPr wrap="none" rtlCol="0">
            <a:spAutoFit/>
          </a:bodyPr>
          <a:lstStyle/>
          <a:p>
            <a:r>
              <a:rPr lang="ru-RU" sz="1200" dirty="0">
                <a:solidFill>
                  <a:schemeClr val="bg2">
                    <a:lumMod val="10000"/>
                  </a:schemeClr>
                </a:solidFill>
              </a:rPr>
              <a:t>5</a:t>
            </a:r>
          </a:p>
        </p:txBody>
      </p:sp>
      <p:sp>
        <p:nvSpPr>
          <p:cNvPr id="3" name="Прямоугольник 2">
            <a:extLst>
              <a:ext uri="{FF2B5EF4-FFF2-40B4-BE49-F238E27FC236}">
                <a16:creationId xmlns:a16="http://schemas.microsoft.com/office/drawing/2014/main" id="{EFBA042A-09F4-4C87-80BA-AF3468213048}"/>
              </a:ext>
            </a:extLst>
          </p:cNvPr>
          <p:cNvSpPr/>
          <p:nvPr/>
        </p:nvSpPr>
        <p:spPr>
          <a:xfrm>
            <a:off x="0" y="7277494"/>
            <a:ext cx="12192000" cy="5683351"/>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Лаборатория получает информацию о пробах в программе, когда данные электронных дневников синхронизируются на сервер (что происходит моментально при подключении к интернету и нажатием 1 кнопки). Выполняя лабораторные данные, они подгружаются в </a:t>
            </a:r>
            <a:r>
              <a:rPr lang="en-US" dirty="0">
                <a:latin typeface="Calibri" panose="020F0502020204030204" pitchFamily="34" charset="0"/>
                <a:ea typeface="Calibri" panose="020F0502020204030204" pitchFamily="34" charset="0"/>
                <a:cs typeface="Times New Roman" panose="02020603050405020304" pitchFamily="18" charset="0"/>
              </a:rPr>
              <a:t>VTM project</a:t>
            </a:r>
            <a:r>
              <a:rPr lang="ru-RU" dirty="0">
                <a:latin typeface="Calibri" panose="020F0502020204030204" pitchFamily="34" charset="0"/>
                <a:ea typeface="Calibri" panose="020F0502020204030204" pitchFamily="34" charset="0"/>
                <a:cs typeface="Times New Roman" panose="02020603050405020304" pitchFamily="18" charset="0"/>
              </a:rPr>
              <a:t>, для дальнейшей работы с ними и в первую очередь для назначения механики и химии.</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Полевой отдел получает информацию как из электронных журналов так и из подмодуля лаборатория, что позволяет оперативно назначать как и лабораторные испытания так и дополнительные полевые работы, контролируя наполнение отчета. </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Напомню, что теперь время получения информации сократилось до минимального, а такое структурирование позволяет параллельно вести десятки объектов. Остается только следить за контролем выполнения работ и включать ручное управление только в проблемных вопросах.</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В конечном счете информация из поля заполняется в отдельную базу данных. Таким образом хранятся исходные данные, а в описании слоев используется уникальное сочетание особенностей определенной разности грунта, а не просто кодификатор с однотипным описанием. </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Лаборатория традиционно заполняет данные в своей БД и передает далее камеральным специалистам. Так что в итоге, камеральным инженерам остается только подгрузить обе базы данных и потом уже ломать голову что же со всем этим делать и как увязать.</a:t>
            </a:r>
          </a:p>
        </p:txBody>
      </p:sp>
    </p:spTree>
    <p:extLst>
      <p:ext uri="{BB962C8B-B14F-4D97-AF65-F5344CB8AC3E}">
        <p14:creationId xmlns:p14="http://schemas.microsoft.com/office/powerpoint/2010/main" val="229542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Прямоугольник 85">
            <a:extLst>
              <a:ext uri="{FF2B5EF4-FFF2-40B4-BE49-F238E27FC236}">
                <a16:creationId xmlns:a16="http://schemas.microsoft.com/office/drawing/2014/main" id="{6C1F84DC-6911-4FB8-8CA3-9295F6CFE725}"/>
              </a:ext>
            </a:extLst>
          </p:cNvPr>
          <p:cNvSpPr/>
          <p:nvPr/>
        </p:nvSpPr>
        <p:spPr>
          <a:xfrm>
            <a:off x="0" y="-15327"/>
            <a:ext cx="12192000" cy="6857999"/>
          </a:xfrm>
          <a:prstGeom prst="rect">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E0C85406-1B98-4101-8402-5F4BDA8356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Прямоугольник 11">
            <a:extLst>
              <a:ext uri="{FF2B5EF4-FFF2-40B4-BE49-F238E27FC236}">
                <a16:creationId xmlns:a16="http://schemas.microsoft.com/office/drawing/2014/main" id="{88C3CE17-AFCF-4A6E-96F7-14FFA5A8133D}"/>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E505AA26-5D8F-4807-95A8-8B99EAB8EFE9}"/>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C1E13481-32E0-4410-B0DC-32BB1207CA10}"/>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a:extLst>
              <a:ext uri="{FF2B5EF4-FFF2-40B4-BE49-F238E27FC236}">
                <a16:creationId xmlns:a16="http://schemas.microsoft.com/office/drawing/2014/main" id="{31CC2DD6-D25D-4863-85A5-1035FB6C8FA0}"/>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6" name="Прямая соединительная линия 15">
            <a:extLst>
              <a:ext uri="{FF2B5EF4-FFF2-40B4-BE49-F238E27FC236}">
                <a16:creationId xmlns:a16="http://schemas.microsoft.com/office/drawing/2014/main" id="{58B3FD2E-4661-4809-A3DB-FC2B839F0C7B}"/>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Прямоугольник 6">
            <a:extLst>
              <a:ext uri="{FF2B5EF4-FFF2-40B4-BE49-F238E27FC236}">
                <a16:creationId xmlns:a16="http://schemas.microsoft.com/office/drawing/2014/main" id="{21049C5A-E76C-4D81-A73D-551556166CD4}"/>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F72C6E35-AE40-449B-AB16-033E08E2A7D0}"/>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7F19F967-9294-4508-9DE8-DE3E91A1CD8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a:extLst>
              <a:ext uri="{FF2B5EF4-FFF2-40B4-BE49-F238E27FC236}">
                <a16:creationId xmlns:a16="http://schemas.microsoft.com/office/drawing/2014/main" id="{1458AB7A-E750-47EE-80A6-CB373A452CC7}"/>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5A58786-8E58-4AF5-8308-3365F73DA32E}"/>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6" name="Прямоугольник 5">
            <a:extLst>
              <a:ext uri="{FF2B5EF4-FFF2-40B4-BE49-F238E27FC236}">
                <a16:creationId xmlns:a16="http://schemas.microsoft.com/office/drawing/2014/main" id="{5379DB85-97B4-4D81-820F-69FFD5775611}"/>
              </a:ext>
            </a:extLst>
          </p:cNvPr>
          <p:cNvSpPr/>
          <p:nvPr/>
        </p:nvSpPr>
        <p:spPr>
          <a:xfrm>
            <a:off x="0" y="-15328"/>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6" name="Рисунок 45">
            <a:extLst>
              <a:ext uri="{FF2B5EF4-FFF2-40B4-BE49-F238E27FC236}">
                <a16:creationId xmlns:a16="http://schemas.microsoft.com/office/drawing/2014/main" id="{5F55BE58-780E-48B1-89D7-20F1B68182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4262" y="6066064"/>
            <a:ext cx="3568277" cy="731042"/>
          </a:xfrm>
          <a:prstGeom prst="rect">
            <a:avLst/>
          </a:prstGeom>
        </p:spPr>
      </p:pic>
      <p:sp>
        <p:nvSpPr>
          <p:cNvPr id="57" name="Прямоугольник: скругленные углы 56">
            <a:extLst>
              <a:ext uri="{FF2B5EF4-FFF2-40B4-BE49-F238E27FC236}">
                <a16:creationId xmlns:a16="http://schemas.microsoft.com/office/drawing/2014/main" id="{B01ACB50-C435-4967-BD0D-1C6870265E91}"/>
              </a:ext>
            </a:extLst>
          </p:cNvPr>
          <p:cNvSpPr/>
          <p:nvPr/>
        </p:nvSpPr>
        <p:spPr>
          <a:xfrm>
            <a:off x="9883814" y="5524404"/>
            <a:ext cx="1719209" cy="677074"/>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Импорт данных в ПК </a:t>
            </a:r>
            <a:r>
              <a:rPr lang="en-US" sz="1200" dirty="0" err="1"/>
              <a:t>Enggeo</a:t>
            </a:r>
            <a:endParaRPr lang="ru-RU" sz="1200" dirty="0"/>
          </a:p>
        </p:txBody>
      </p:sp>
      <p:sp>
        <p:nvSpPr>
          <p:cNvPr id="58" name="TextBox 57">
            <a:extLst>
              <a:ext uri="{FF2B5EF4-FFF2-40B4-BE49-F238E27FC236}">
                <a16:creationId xmlns:a16="http://schemas.microsoft.com/office/drawing/2014/main" id="{5054F39D-18DC-4A4A-A530-69518338292C}"/>
              </a:ext>
            </a:extLst>
          </p:cNvPr>
          <p:cNvSpPr txBox="1"/>
          <p:nvPr/>
        </p:nvSpPr>
        <p:spPr>
          <a:xfrm>
            <a:off x="9650319" y="5691105"/>
            <a:ext cx="269626" cy="276999"/>
          </a:xfrm>
          <a:prstGeom prst="rect">
            <a:avLst/>
          </a:prstGeom>
          <a:noFill/>
        </p:spPr>
        <p:txBody>
          <a:bodyPr wrap="none" rtlCol="0">
            <a:spAutoFit/>
          </a:bodyPr>
          <a:lstStyle/>
          <a:p>
            <a:r>
              <a:rPr lang="ru-RU" sz="1200" dirty="0">
                <a:solidFill>
                  <a:schemeClr val="bg2">
                    <a:lumMod val="10000"/>
                  </a:schemeClr>
                </a:solidFill>
              </a:rPr>
              <a:t>5</a:t>
            </a:r>
          </a:p>
        </p:txBody>
      </p:sp>
      <p:sp>
        <p:nvSpPr>
          <p:cNvPr id="27" name="Прямоугольник: скругленные углы 26">
            <a:extLst>
              <a:ext uri="{FF2B5EF4-FFF2-40B4-BE49-F238E27FC236}">
                <a16:creationId xmlns:a16="http://schemas.microsoft.com/office/drawing/2014/main" id="{2516D3FF-4C26-47E8-BED2-2AA5DA22E168}"/>
              </a:ext>
            </a:extLst>
          </p:cNvPr>
          <p:cNvSpPr/>
          <p:nvPr/>
        </p:nvSpPr>
        <p:spPr>
          <a:xfrm>
            <a:off x="2997269" y="178922"/>
            <a:ext cx="5406114" cy="540641"/>
          </a:xfrm>
          <a:prstGeom prst="roundRect">
            <a:avLst/>
          </a:prstGeom>
          <a:solidFill>
            <a:srgbClr val="EAE2CC"/>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604B25"/>
                </a:solidFill>
              </a:rPr>
              <a:t>Основная задача на проведение ИГИ</a:t>
            </a:r>
          </a:p>
        </p:txBody>
      </p:sp>
      <p:sp>
        <p:nvSpPr>
          <p:cNvPr id="28" name="Прямоугольник: скругленные углы 27">
            <a:extLst>
              <a:ext uri="{FF2B5EF4-FFF2-40B4-BE49-F238E27FC236}">
                <a16:creationId xmlns:a16="http://schemas.microsoft.com/office/drawing/2014/main" id="{A7AFDE87-CECB-4FB8-86B1-96C336C93435}"/>
              </a:ext>
            </a:extLst>
          </p:cNvPr>
          <p:cNvSpPr/>
          <p:nvPr/>
        </p:nvSpPr>
        <p:spPr>
          <a:xfrm>
            <a:off x="4059263" y="820128"/>
            <a:ext cx="3282125" cy="33337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Модуль геология</a:t>
            </a:r>
          </a:p>
        </p:txBody>
      </p:sp>
      <p:sp>
        <p:nvSpPr>
          <p:cNvPr id="29" name="Прямоугольник: скругленные углы 28">
            <a:extLst>
              <a:ext uri="{FF2B5EF4-FFF2-40B4-BE49-F238E27FC236}">
                <a16:creationId xmlns:a16="http://schemas.microsoft.com/office/drawing/2014/main" id="{B6FF3049-FEE0-4772-B3C2-1CFF2C679CD3}"/>
              </a:ext>
            </a:extLst>
          </p:cNvPr>
          <p:cNvSpPr/>
          <p:nvPr/>
        </p:nvSpPr>
        <p:spPr>
          <a:xfrm>
            <a:off x="3939909" y="1262550"/>
            <a:ext cx="3520832" cy="33337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исходных данных</a:t>
            </a:r>
          </a:p>
        </p:txBody>
      </p:sp>
      <p:sp>
        <p:nvSpPr>
          <p:cNvPr id="42" name="Прямоугольник: скругленные углы 41">
            <a:extLst>
              <a:ext uri="{FF2B5EF4-FFF2-40B4-BE49-F238E27FC236}">
                <a16:creationId xmlns:a16="http://schemas.microsoft.com/office/drawing/2014/main" id="{A8AFCDE4-4193-42E0-9D0B-C41A6621F100}"/>
              </a:ext>
            </a:extLst>
          </p:cNvPr>
          <p:cNvSpPr/>
          <p:nvPr/>
        </p:nvSpPr>
        <p:spPr>
          <a:xfrm>
            <a:off x="9888088" y="2434852"/>
            <a:ext cx="1719207" cy="1231619"/>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данных из электронных журналов о количестве и составе проб, литологическом строении и т.д.</a:t>
            </a:r>
          </a:p>
        </p:txBody>
      </p:sp>
      <p:sp>
        <p:nvSpPr>
          <p:cNvPr id="43" name="Прямоугольник: скругленные углы 42">
            <a:extLst>
              <a:ext uri="{FF2B5EF4-FFF2-40B4-BE49-F238E27FC236}">
                <a16:creationId xmlns:a16="http://schemas.microsoft.com/office/drawing/2014/main" id="{A074AF2F-BFEA-4E31-B6F0-81BE60C936DB}"/>
              </a:ext>
            </a:extLst>
          </p:cNvPr>
          <p:cNvSpPr/>
          <p:nvPr/>
        </p:nvSpPr>
        <p:spPr>
          <a:xfrm>
            <a:off x="9883814" y="4971044"/>
            <a:ext cx="1719209" cy="47576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Назначение доп. полевых работ</a:t>
            </a:r>
          </a:p>
        </p:txBody>
      </p:sp>
      <p:sp>
        <p:nvSpPr>
          <p:cNvPr id="44" name="Прямоугольник: скругленные углы 43">
            <a:extLst>
              <a:ext uri="{FF2B5EF4-FFF2-40B4-BE49-F238E27FC236}">
                <a16:creationId xmlns:a16="http://schemas.microsoft.com/office/drawing/2014/main" id="{BA92F4D9-22FA-4541-A200-036DB9816140}"/>
              </a:ext>
            </a:extLst>
          </p:cNvPr>
          <p:cNvSpPr/>
          <p:nvPr/>
        </p:nvSpPr>
        <p:spPr>
          <a:xfrm>
            <a:off x="9883815" y="4371675"/>
            <a:ext cx="1719208" cy="490804"/>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Назначение реестра проб</a:t>
            </a:r>
          </a:p>
        </p:txBody>
      </p:sp>
      <p:sp>
        <p:nvSpPr>
          <p:cNvPr id="45" name="Прямоугольник: скругленные углы 44">
            <a:extLst>
              <a:ext uri="{FF2B5EF4-FFF2-40B4-BE49-F238E27FC236}">
                <a16:creationId xmlns:a16="http://schemas.microsoft.com/office/drawing/2014/main" id="{8FED7657-B1FB-466D-8DEA-9AF18848AED4}"/>
              </a:ext>
            </a:extLst>
          </p:cNvPr>
          <p:cNvSpPr/>
          <p:nvPr/>
        </p:nvSpPr>
        <p:spPr>
          <a:xfrm>
            <a:off x="9888088" y="3702467"/>
            <a:ext cx="1719207" cy="58644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данных из лаборатории</a:t>
            </a:r>
          </a:p>
        </p:txBody>
      </p:sp>
      <p:sp>
        <p:nvSpPr>
          <p:cNvPr id="51" name="TextBox 50">
            <a:extLst>
              <a:ext uri="{FF2B5EF4-FFF2-40B4-BE49-F238E27FC236}">
                <a16:creationId xmlns:a16="http://schemas.microsoft.com/office/drawing/2014/main" id="{A9D1E5E3-094D-4C79-8AA5-6F27BF2D03DD}"/>
              </a:ext>
            </a:extLst>
          </p:cNvPr>
          <p:cNvSpPr txBox="1"/>
          <p:nvPr/>
        </p:nvSpPr>
        <p:spPr>
          <a:xfrm>
            <a:off x="9655107" y="2933892"/>
            <a:ext cx="269626" cy="276999"/>
          </a:xfrm>
          <a:prstGeom prst="rect">
            <a:avLst/>
          </a:prstGeom>
          <a:noFill/>
        </p:spPr>
        <p:txBody>
          <a:bodyPr wrap="none" rtlCol="0">
            <a:spAutoFit/>
          </a:bodyPr>
          <a:lstStyle/>
          <a:p>
            <a:r>
              <a:rPr lang="ru-RU" sz="1200" dirty="0">
                <a:solidFill>
                  <a:schemeClr val="bg2">
                    <a:lumMod val="10000"/>
                  </a:schemeClr>
                </a:solidFill>
              </a:rPr>
              <a:t>1</a:t>
            </a:r>
            <a:endParaRPr lang="ru-RU" sz="1600" dirty="0">
              <a:solidFill>
                <a:schemeClr val="bg2">
                  <a:lumMod val="10000"/>
                </a:schemeClr>
              </a:solidFill>
            </a:endParaRPr>
          </a:p>
        </p:txBody>
      </p:sp>
      <p:sp>
        <p:nvSpPr>
          <p:cNvPr id="52" name="TextBox 51">
            <a:extLst>
              <a:ext uri="{FF2B5EF4-FFF2-40B4-BE49-F238E27FC236}">
                <a16:creationId xmlns:a16="http://schemas.microsoft.com/office/drawing/2014/main" id="{33EDB2F5-41B2-4E14-BF2D-111BDC24190D}"/>
              </a:ext>
            </a:extLst>
          </p:cNvPr>
          <p:cNvSpPr txBox="1"/>
          <p:nvPr/>
        </p:nvSpPr>
        <p:spPr>
          <a:xfrm>
            <a:off x="9663351" y="3889897"/>
            <a:ext cx="251550" cy="276999"/>
          </a:xfrm>
          <a:prstGeom prst="rect">
            <a:avLst/>
          </a:prstGeom>
          <a:noFill/>
        </p:spPr>
        <p:txBody>
          <a:bodyPr wrap="square" rtlCol="0">
            <a:spAutoFit/>
          </a:bodyPr>
          <a:lstStyle/>
          <a:p>
            <a:r>
              <a:rPr lang="ru-RU" sz="1200" dirty="0">
                <a:solidFill>
                  <a:schemeClr val="bg2">
                    <a:lumMod val="10000"/>
                  </a:schemeClr>
                </a:solidFill>
              </a:rPr>
              <a:t>2</a:t>
            </a:r>
            <a:endParaRPr lang="ru-RU" sz="1600" dirty="0">
              <a:solidFill>
                <a:schemeClr val="bg2">
                  <a:lumMod val="10000"/>
                </a:schemeClr>
              </a:solidFill>
            </a:endParaRPr>
          </a:p>
        </p:txBody>
      </p:sp>
      <p:sp>
        <p:nvSpPr>
          <p:cNvPr id="59" name="TextBox 58">
            <a:extLst>
              <a:ext uri="{FF2B5EF4-FFF2-40B4-BE49-F238E27FC236}">
                <a16:creationId xmlns:a16="http://schemas.microsoft.com/office/drawing/2014/main" id="{A94BB646-3CBF-4B7E-902D-2D3749CDCF41}"/>
              </a:ext>
            </a:extLst>
          </p:cNvPr>
          <p:cNvSpPr txBox="1"/>
          <p:nvPr/>
        </p:nvSpPr>
        <p:spPr>
          <a:xfrm>
            <a:off x="9650319" y="4476540"/>
            <a:ext cx="303092" cy="276999"/>
          </a:xfrm>
          <a:prstGeom prst="rect">
            <a:avLst/>
          </a:prstGeom>
          <a:noFill/>
        </p:spPr>
        <p:txBody>
          <a:bodyPr wrap="square" rtlCol="0">
            <a:spAutoFit/>
          </a:bodyPr>
          <a:lstStyle/>
          <a:p>
            <a:r>
              <a:rPr lang="ru-RU" sz="1200" dirty="0">
                <a:solidFill>
                  <a:schemeClr val="bg2">
                    <a:lumMod val="10000"/>
                  </a:schemeClr>
                </a:solidFill>
              </a:rPr>
              <a:t>3</a:t>
            </a:r>
          </a:p>
        </p:txBody>
      </p:sp>
      <p:sp>
        <p:nvSpPr>
          <p:cNvPr id="60" name="TextBox 59">
            <a:extLst>
              <a:ext uri="{FF2B5EF4-FFF2-40B4-BE49-F238E27FC236}">
                <a16:creationId xmlns:a16="http://schemas.microsoft.com/office/drawing/2014/main" id="{64813951-C235-4925-8733-5FFF5FC31EC8}"/>
              </a:ext>
            </a:extLst>
          </p:cNvPr>
          <p:cNvSpPr txBox="1"/>
          <p:nvPr/>
        </p:nvSpPr>
        <p:spPr>
          <a:xfrm>
            <a:off x="9656889" y="5010665"/>
            <a:ext cx="269626" cy="276999"/>
          </a:xfrm>
          <a:prstGeom prst="rect">
            <a:avLst/>
          </a:prstGeom>
          <a:noFill/>
        </p:spPr>
        <p:txBody>
          <a:bodyPr wrap="none" rtlCol="0">
            <a:spAutoFit/>
          </a:bodyPr>
          <a:lstStyle/>
          <a:p>
            <a:r>
              <a:rPr lang="ru-RU" sz="1200" dirty="0">
                <a:solidFill>
                  <a:schemeClr val="bg2">
                    <a:lumMod val="10000"/>
                  </a:schemeClr>
                </a:solidFill>
              </a:rPr>
              <a:t>4</a:t>
            </a:r>
            <a:endParaRPr lang="ru-RU" sz="1600" dirty="0">
              <a:solidFill>
                <a:schemeClr val="bg2">
                  <a:lumMod val="10000"/>
                </a:schemeClr>
              </a:solidFill>
            </a:endParaRPr>
          </a:p>
        </p:txBody>
      </p:sp>
      <p:sp>
        <p:nvSpPr>
          <p:cNvPr id="61" name="Прямоугольник: скругленные углы 60">
            <a:extLst>
              <a:ext uri="{FF2B5EF4-FFF2-40B4-BE49-F238E27FC236}">
                <a16:creationId xmlns:a16="http://schemas.microsoft.com/office/drawing/2014/main" id="{7D01D146-034E-463D-BF9D-D745BA13D1A9}"/>
              </a:ext>
            </a:extLst>
          </p:cNvPr>
          <p:cNvSpPr/>
          <p:nvPr/>
        </p:nvSpPr>
        <p:spPr>
          <a:xfrm>
            <a:off x="7934310" y="1754103"/>
            <a:ext cx="3672985" cy="62930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Задача в камеральную группу</a:t>
            </a:r>
          </a:p>
        </p:txBody>
      </p:sp>
      <p:sp>
        <p:nvSpPr>
          <p:cNvPr id="62" name="Прямоугольник: скругленные углы 61">
            <a:extLst>
              <a:ext uri="{FF2B5EF4-FFF2-40B4-BE49-F238E27FC236}">
                <a16:creationId xmlns:a16="http://schemas.microsoft.com/office/drawing/2014/main" id="{93EF6EE2-F31A-4CED-9951-FD802F293278}"/>
              </a:ext>
            </a:extLst>
          </p:cNvPr>
          <p:cNvSpPr/>
          <p:nvPr/>
        </p:nvSpPr>
        <p:spPr>
          <a:xfrm>
            <a:off x="7934310" y="2430178"/>
            <a:ext cx="1670698" cy="668014"/>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Контроль выполнения полевых работ</a:t>
            </a:r>
          </a:p>
        </p:txBody>
      </p:sp>
      <p:sp>
        <p:nvSpPr>
          <p:cNvPr id="63" name="Прямоугольник: скругленные углы 62">
            <a:extLst>
              <a:ext uri="{FF2B5EF4-FFF2-40B4-BE49-F238E27FC236}">
                <a16:creationId xmlns:a16="http://schemas.microsoft.com/office/drawing/2014/main" id="{A921A4EE-8D38-4FDC-8623-AEEE48F4999E}"/>
              </a:ext>
            </a:extLst>
          </p:cNvPr>
          <p:cNvSpPr/>
          <p:nvPr/>
        </p:nvSpPr>
        <p:spPr>
          <a:xfrm>
            <a:off x="7934309" y="4901141"/>
            <a:ext cx="1655359" cy="962833"/>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Планирование объема работ и возможность привлечения подрядных работ</a:t>
            </a:r>
          </a:p>
        </p:txBody>
      </p:sp>
      <p:sp>
        <p:nvSpPr>
          <p:cNvPr id="64" name="Прямоугольник: скругленные углы 63">
            <a:extLst>
              <a:ext uri="{FF2B5EF4-FFF2-40B4-BE49-F238E27FC236}">
                <a16:creationId xmlns:a16="http://schemas.microsoft.com/office/drawing/2014/main" id="{71533B90-AEC1-44C4-9093-996D617B910E}"/>
              </a:ext>
            </a:extLst>
          </p:cNvPr>
          <p:cNvSpPr/>
          <p:nvPr/>
        </p:nvSpPr>
        <p:spPr>
          <a:xfrm>
            <a:off x="7934309" y="3888756"/>
            <a:ext cx="1655359" cy="944050"/>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Выявление опасных процессов и специфических грунтов</a:t>
            </a:r>
          </a:p>
        </p:txBody>
      </p:sp>
      <p:sp>
        <p:nvSpPr>
          <p:cNvPr id="65" name="Прямоугольник: скругленные углы 64">
            <a:extLst>
              <a:ext uri="{FF2B5EF4-FFF2-40B4-BE49-F238E27FC236}">
                <a16:creationId xmlns:a16="http://schemas.microsoft.com/office/drawing/2014/main" id="{04E85C57-CC27-40A7-9C52-AC5D6D8E7383}"/>
              </a:ext>
            </a:extLst>
          </p:cNvPr>
          <p:cNvSpPr/>
          <p:nvPr/>
        </p:nvSpPr>
        <p:spPr>
          <a:xfrm>
            <a:off x="7934310" y="3149511"/>
            <a:ext cx="1655359" cy="70411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Контроль выполнения лабораторных работ</a:t>
            </a:r>
          </a:p>
        </p:txBody>
      </p:sp>
      <p:sp>
        <p:nvSpPr>
          <p:cNvPr id="66" name="TextBox 65">
            <a:extLst>
              <a:ext uri="{FF2B5EF4-FFF2-40B4-BE49-F238E27FC236}">
                <a16:creationId xmlns:a16="http://schemas.microsoft.com/office/drawing/2014/main" id="{86C69CA6-0CD5-49F0-AADC-86ADE35871A6}"/>
              </a:ext>
            </a:extLst>
          </p:cNvPr>
          <p:cNvSpPr txBox="1"/>
          <p:nvPr/>
        </p:nvSpPr>
        <p:spPr>
          <a:xfrm>
            <a:off x="7568999" y="2630167"/>
            <a:ext cx="421910" cy="276999"/>
          </a:xfrm>
          <a:prstGeom prst="rect">
            <a:avLst/>
          </a:prstGeom>
          <a:noFill/>
        </p:spPr>
        <p:txBody>
          <a:bodyPr wrap="none" rtlCol="0">
            <a:spAutoFit/>
          </a:bodyPr>
          <a:lstStyle/>
          <a:p>
            <a:r>
              <a:rPr lang="ru-RU" sz="1200" dirty="0">
                <a:solidFill>
                  <a:schemeClr val="bg2">
                    <a:lumMod val="10000"/>
                  </a:schemeClr>
                </a:solidFill>
              </a:rPr>
              <a:t>1/1</a:t>
            </a:r>
            <a:endParaRPr lang="ru-RU" sz="1600" dirty="0">
              <a:solidFill>
                <a:schemeClr val="bg2">
                  <a:lumMod val="10000"/>
                </a:schemeClr>
              </a:solidFill>
            </a:endParaRPr>
          </a:p>
        </p:txBody>
      </p:sp>
      <p:sp>
        <p:nvSpPr>
          <p:cNvPr id="67" name="TextBox 66">
            <a:extLst>
              <a:ext uri="{FF2B5EF4-FFF2-40B4-BE49-F238E27FC236}">
                <a16:creationId xmlns:a16="http://schemas.microsoft.com/office/drawing/2014/main" id="{148F23D9-B940-4877-BC1C-019F4DA259D5}"/>
              </a:ext>
            </a:extLst>
          </p:cNvPr>
          <p:cNvSpPr txBox="1"/>
          <p:nvPr/>
        </p:nvSpPr>
        <p:spPr>
          <a:xfrm>
            <a:off x="7549047" y="3344951"/>
            <a:ext cx="421910" cy="276999"/>
          </a:xfrm>
          <a:prstGeom prst="rect">
            <a:avLst/>
          </a:prstGeom>
          <a:noFill/>
        </p:spPr>
        <p:txBody>
          <a:bodyPr wrap="square" rtlCol="0">
            <a:spAutoFit/>
          </a:bodyPr>
          <a:lstStyle/>
          <a:p>
            <a:r>
              <a:rPr lang="ru-RU" sz="1200" dirty="0">
                <a:solidFill>
                  <a:schemeClr val="bg2">
                    <a:lumMod val="10000"/>
                  </a:schemeClr>
                </a:solidFill>
              </a:rPr>
              <a:t>1/2</a:t>
            </a:r>
            <a:endParaRPr lang="ru-RU" sz="1600" dirty="0">
              <a:solidFill>
                <a:schemeClr val="bg2">
                  <a:lumMod val="10000"/>
                </a:schemeClr>
              </a:solidFill>
            </a:endParaRPr>
          </a:p>
        </p:txBody>
      </p:sp>
      <p:sp>
        <p:nvSpPr>
          <p:cNvPr id="68" name="TextBox 67">
            <a:extLst>
              <a:ext uri="{FF2B5EF4-FFF2-40B4-BE49-F238E27FC236}">
                <a16:creationId xmlns:a16="http://schemas.microsoft.com/office/drawing/2014/main" id="{5DDD7C8F-EDBC-413A-A7D2-CD19B42D1DD1}"/>
              </a:ext>
            </a:extLst>
          </p:cNvPr>
          <p:cNvSpPr txBox="1"/>
          <p:nvPr/>
        </p:nvSpPr>
        <p:spPr>
          <a:xfrm>
            <a:off x="7549047" y="5263625"/>
            <a:ext cx="421910" cy="276999"/>
          </a:xfrm>
          <a:prstGeom prst="rect">
            <a:avLst/>
          </a:prstGeom>
          <a:noFill/>
        </p:spPr>
        <p:txBody>
          <a:bodyPr wrap="none" rtlCol="0">
            <a:spAutoFit/>
          </a:bodyPr>
          <a:lstStyle/>
          <a:p>
            <a:r>
              <a:rPr lang="ru-RU" sz="1200" dirty="0">
                <a:solidFill>
                  <a:schemeClr val="bg2">
                    <a:lumMod val="10000"/>
                  </a:schemeClr>
                </a:solidFill>
              </a:rPr>
              <a:t>1/4</a:t>
            </a:r>
            <a:endParaRPr lang="ru-RU" sz="1600" dirty="0">
              <a:solidFill>
                <a:schemeClr val="bg2">
                  <a:lumMod val="10000"/>
                </a:schemeClr>
              </a:solidFill>
            </a:endParaRPr>
          </a:p>
        </p:txBody>
      </p:sp>
      <p:sp>
        <p:nvSpPr>
          <p:cNvPr id="76" name="TextBox 75">
            <a:extLst>
              <a:ext uri="{FF2B5EF4-FFF2-40B4-BE49-F238E27FC236}">
                <a16:creationId xmlns:a16="http://schemas.microsoft.com/office/drawing/2014/main" id="{D06E1D29-C989-4E60-BC1F-5B28ADF1DF5C}"/>
              </a:ext>
            </a:extLst>
          </p:cNvPr>
          <p:cNvSpPr txBox="1"/>
          <p:nvPr/>
        </p:nvSpPr>
        <p:spPr>
          <a:xfrm>
            <a:off x="7552213" y="4244194"/>
            <a:ext cx="421910" cy="276999"/>
          </a:xfrm>
          <a:prstGeom prst="rect">
            <a:avLst/>
          </a:prstGeom>
          <a:noFill/>
        </p:spPr>
        <p:txBody>
          <a:bodyPr wrap="square" rtlCol="0">
            <a:spAutoFit/>
          </a:bodyPr>
          <a:lstStyle/>
          <a:p>
            <a:r>
              <a:rPr lang="ru-RU" sz="1200" dirty="0">
                <a:solidFill>
                  <a:schemeClr val="bg2">
                    <a:lumMod val="10000"/>
                  </a:schemeClr>
                </a:solidFill>
              </a:rPr>
              <a:t>1/3</a:t>
            </a:r>
            <a:endParaRPr lang="ru-RU" sz="1600" dirty="0">
              <a:solidFill>
                <a:schemeClr val="bg2">
                  <a:lumMod val="10000"/>
                </a:schemeClr>
              </a:solidFill>
            </a:endParaRPr>
          </a:p>
        </p:txBody>
      </p:sp>
      <p:sp>
        <p:nvSpPr>
          <p:cNvPr id="2" name="Прямоугольник 1">
            <a:extLst>
              <a:ext uri="{FF2B5EF4-FFF2-40B4-BE49-F238E27FC236}">
                <a16:creationId xmlns:a16="http://schemas.microsoft.com/office/drawing/2014/main" id="{52BE5E6C-5D8C-407F-B079-0991FA4C5E4B}"/>
              </a:ext>
            </a:extLst>
          </p:cNvPr>
          <p:cNvSpPr/>
          <p:nvPr/>
        </p:nvSpPr>
        <p:spPr>
          <a:xfrm>
            <a:off x="-50732" y="7437791"/>
            <a:ext cx="12376082" cy="5937523"/>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Чуть подробнее дополнив эту схему, можно увидеть какие еще дополнительны задачи решаются автоматизацией процессов. Для всех групп внутри отдела – это в первую очередь планирование. Зная свою производительность, можно распределять загрузку работника. В максимально эффективной системе все виды работ можно нормировать по времени выполнения, тогда, зная сроки выполнения работ можно оценивать производственные возможности и перераспределяя работу сотрудников добиваться выполнения плановых задач на 90% и более.</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Планирование работы и отчетность выполнения с анализом - важный бизнес процесс, показывающий эффективность работы компании.</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Для полевого блока после получения исходных данных ставится задача на рекогносцировочное обследование и задача на отбор проб для экологии при выполнении полевых работ. </a:t>
            </a:r>
          </a:p>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Дополнительные задачи решаемые в лаборатории это получение статистики по выполнению работ за отчетный период, а также контроль качества образцов. Ну например геолог назначает испытания трехосного сжатия на образец, по которому были проведены другие испытания и его физических параметров уже не достаточно для испытаний. В этом случае начальник лаборатории при просмотре реестра сразу в программе исключает данный вид работ и камеральный работник назначает другой. Опять же, если раньше приходилось ходить ногами в лабораторию и все это выяснять, то сейчас достаточно даже дополнительно не обсуждать данный вопрос.</a:t>
            </a:r>
          </a:p>
          <a:p>
            <a:r>
              <a:rPr lang="ru-RU" dirty="0">
                <a:latin typeface="Calibri" panose="020F0502020204030204" pitchFamily="34" charset="0"/>
                <a:ea typeface="Calibri" panose="020F0502020204030204" pitchFamily="34" charset="0"/>
                <a:cs typeface="Times New Roman" panose="02020603050405020304" pitchFamily="18" charset="0"/>
              </a:rPr>
              <a:t>Камеральная группа контролирует достаточность наполнения отчета, при этом даже на начальных этапах могут быть выявлены опасные процессы или другие явления и приняты какие либо принципиальные проектные решения.</a:t>
            </a:r>
            <a:endParaRPr lang="ru-RU" dirty="0"/>
          </a:p>
        </p:txBody>
      </p:sp>
      <p:sp>
        <p:nvSpPr>
          <p:cNvPr id="41" name="Прямоугольник: скругленные углы 40">
            <a:extLst>
              <a:ext uri="{FF2B5EF4-FFF2-40B4-BE49-F238E27FC236}">
                <a16:creationId xmlns:a16="http://schemas.microsoft.com/office/drawing/2014/main" id="{4AD61977-670C-48E4-B9AA-C712C694A5EF}"/>
              </a:ext>
            </a:extLst>
          </p:cNvPr>
          <p:cNvSpPr/>
          <p:nvPr/>
        </p:nvSpPr>
        <p:spPr>
          <a:xfrm>
            <a:off x="4059263" y="1748622"/>
            <a:ext cx="3401449" cy="62930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Задача в лабораторию</a:t>
            </a:r>
          </a:p>
        </p:txBody>
      </p:sp>
      <p:sp>
        <p:nvSpPr>
          <p:cNvPr id="47" name="Прямоугольник: скругленные углы 46">
            <a:extLst>
              <a:ext uri="{FF2B5EF4-FFF2-40B4-BE49-F238E27FC236}">
                <a16:creationId xmlns:a16="http://schemas.microsoft.com/office/drawing/2014/main" id="{14941CE1-7827-4AF9-BAE3-4E124B2C58C5}"/>
              </a:ext>
            </a:extLst>
          </p:cNvPr>
          <p:cNvSpPr/>
          <p:nvPr/>
        </p:nvSpPr>
        <p:spPr>
          <a:xfrm>
            <a:off x="526729" y="1749944"/>
            <a:ext cx="3103526" cy="629305"/>
          </a:xfrm>
          <a:prstGeom prst="roundRect">
            <a:avLst/>
          </a:prstGeom>
          <a:solidFill>
            <a:srgbClr val="604B25"/>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Задача в полевой отдел</a:t>
            </a:r>
          </a:p>
        </p:txBody>
      </p:sp>
      <p:sp>
        <p:nvSpPr>
          <p:cNvPr id="48" name="Прямоугольник: скругленные углы 47">
            <a:extLst>
              <a:ext uri="{FF2B5EF4-FFF2-40B4-BE49-F238E27FC236}">
                <a16:creationId xmlns:a16="http://schemas.microsoft.com/office/drawing/2014/main" id="{C9F840DF-ED97-421C-BE3F-B60D88ABE7BD}"/>
              </a:ext>
            </a:extLst>
          </p:cNvPr>
          <p:cNvSpPr/>
          <p:nvPr/>
        </p:nvSpPr>
        <p:spPr>
          <a:xfrm>
            <a:off x="1993647" y="4741896"/>
            <a:ext cx="1611906" cy="586442"/>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Экспорт объекта</a:t>
            </a:r>
          </a:p>
        </p:txBody>
      </p:sp>
      <p:sp>
        <p:nvSpPr>
          <p:cNvPr id="49" name="Прямоугольник: скругленные углы 48">
            <a:extLst>
              <a:ext uri="{FF2B5EF4-FFF2-40B4-BE49-F238E27FC236}">
                <a16:creationId xmlns:a16="http://schemas.microsoft.com/office/drawing/2014/main" id="{FED933DD-172D-4823-A35D-F9172FB6316E}"/>
              </a:ext>
            </a:extLst>
          </p:cNvPr>
          <p:cNvSpPr/>
          <p:nvPr/>
        </p:nvSpPr>
        <p:spPr>
          <a:xfrm>
            <a:off x="1986852" y="2459855"/>
            <a:ext cx="1643403" cy="1041438"/>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исходных данных для выполн6ения полевых работ</a:t>
            </a:r>
          </a:p>
        </p:txBody>
      </p:sp>
      <p:sp>
        <p:nvSpPr>
          <p:cNvPr id="50" name="Прямоугольник: скругленные углы 49">
            <a:extLst>
              <a:ext uri="{FF2B5EF4-FFF2-40B4-BE49-F238E27FC236}">
                <a16:creationId xmlns:a16="http://schemas.microsoft.com/office/drawing/2014/main" id="{6C183AA4-8E7D-4346-9386-4AC4EA80FF92}"/>
              </a:ext>
            </a:extLst>
          </p:cNvPr>
          <p:cNvSpPr/>
          <p:nvPr/>
        </p:nvSpPr>
        <p:spPr>
          <a:xfrm>
            <a:off x="1993646" y="4196849"/>
            <a:ext cx="1636609" cy="490804"/>
          </a:xfrm>
          <a:prstGeom prst="roundRect">
            <a:avLst/>
          </a:prstGeom>
          <a:solidFill>
            <a:schemeClr val="accent3">
              <a:lumMod val="75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Интегрирование журналов в ПК </a:t>
            </a:r>
            <a:r>
              <a:rPr lang="en-US" sz="1200" dirty="0" err="1"/>
              <a:t>Enggeo</a:t>
            </a:r>
            <a:endParaRPr lang="ru-RU" sz="1200" dirty="0"/>
          </a:p>
        </p:txBody>
      </p:sp>
      <p:sp>
        <p:nvSpPr>
          <p:cNvPr id="53" name="Прямоугольник: скругленные углы 52">
            <a:extLst>
              <a:ext uri="{FF2B5EF4-FFF2-40B4-BE49-F238E27FC236}">
                <a16:creationId xmlns:a16="http://schemas.microsoft.com/office/drawing/2014/main" id="{1A3BD52A-8FE8-46F4-8FAA-A912FC9D95F4}"/>
              </a:ext>
            </a:extLst>
          </p:cNvPr>
          <p:cNvSpPr/>
          <p:nvPr/>
        </p:nvSpPr>
        <p:spPr>
          <a:xfrm>
            <a:off x="1986852" y="3556939"/>
            <a:ext cx="1643403" cy="586441"/>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Заполнение электронных журналов</a:t>
            </a:r>
          </a:p>
        </p:txBody>
      </p:sp>
      <p:sp>
        <p:nvSpPr>
          <p:cNvPr id="54" name="TextBox 53">
            <a:extLst>
              <a:ext uri="{FF2B5EF4-FFF2-40B4-BE49-F238E27FC236}">
                <a16:creationId xmlns:a16="http://schemas.microsoft.com/office/drawing/2014/main" id="{688FC6DC-96FF-415A-BFC0-CA83ADFBE1D4}"/>
              </a:ext>
            </a:extLst>
          </p:cNvPr>
          <p:cNvSpPr txBox="1"/>
          <p:nvPr/>
        </p:nvSpPr>
        <p:spPr>
          <a:xfrm>
            <a:off x="1763675" y="2781035"/>
            <a:ext cx="269626" cy="276999"/>
          </a:xfrm>
          <a:prstGeom prst="rect">
            <a:avLst/>
          </a:prstGeom>
          <a:noFill/>
        </p:spPr>
        <p:txBody>
          <a:bodyPr wrap="none" rtlCol="0">
            <a:spAutoFit/>
          </a:bodyPr>
          <a:lstStyle/>
          <a:p>
            <a:r>
              <a:rPr lang="ru-RU" sz="1200" dirty="0">
                <a:solidFill>
                  <a:schemeClr val="bg2">
                    <a:lumMod val="10000"/>
                  </a:schemeClr>
                </a:solidFill>
              </a:rPr>
              <a:t>1</a:t>
            </a:r>
            <a:endParaRPr lang="ru-RU" sz="1600" dirty="0">
              <a:solidFill>
                <a:schemeClr val="bg2">
                  <a:lumMod val="10000"/>
                </a:schemeClr>
              </a:solidFill>
            </a:endParaRPr>
          </a:p>
        </p:txBody>
      </p:sp>
      <p:sp>
        <p:nvSpPr>
          <p:cNvPr id="55" name="TextBox 54">
            <a:extLst>
              <a:ext uri="{FF2B5EF4-FFF2-40B4-BE49-F238E27FC236}">
                <a16:creationId xmlns:a16="http://schemas.microsoft.com/office/drawing/2014/main" id="{C2E47E33-C7E0-43CF-BCA1-18E5047385B3}"/>
              </a:ext>
            </a:extLst>
          </p:cNvPr>
          <p:cNvSpPr txBox="1"/>
          <p:nvPr/>
        </p:nvSpPr>
        <p:spPr>
          <a:xfrm>
            <a:off x="1771919" y="3737040"/>
            <a:ext cx="251550" cy="276999"/>
          </a:xfrm>
          <a:prstGeom prst="rect">
            <a:avLst/>
          </a:prstGeom>
          <a:noFill/>
        </p:spPr>
        <p:txBody>
          <a:bodyPr wrap="square" rtlCol="0">
            <a:spAutoFit/>
          </a:bodyPr>
          <a:lstStyle/>
          <a:p>
            <a:r>
              <a:rPr lang="ru-RU" sz="1200" dirty="0">
                <a:solidFill>
                  <a:schemeClr val="bg2">
                    <a:lumMod val="10000"/>
                  </a:schemeClr>
                </a:solidFill>
              </a:rPr>
              <a:t>2</a:t>
            </a:r>
            <a:endParaRPr lang="ru-RU" sz="1600" dirty="0">
              <a:solidFill>
                <a:schemeClr val="bg2">
                  <a:lumMod val="10000"/>
                </a:schemeClr>
              </a:solidFill>
            </a:endParaRPr>
          </a:p>
        </p:txBody>
      </p:sp>
      <p:sp>
        <p:nvSpPr>
          <p:cNvPr id="56" name="TextBox 55">
            <a:extLst>
              <a:ext uri="{FF2B5EF4-FFF2-40B4-BE49-F238E27FC236}">
                <a16:creationId xmlns:a16="http://schemas.microsoft.com/office/drawing/2014/main" id="{B26C19C7-DFF3-4FBC-85E1-514D603EEE13}"/>
              </a:ext>
            </a:extLst>
          </p:cNvPr>
          <p:cNvSpPr txBox="1"/>
          <p:nvPr/>
        </p:nvSpPr>
        <p:spPr>
          <a:xfrm>
            <a:off x="1758887" y="4323683"/>
            <a:ext cx="303092" cy="276999"/>
          </a:xfrm>
          <a:prstGeom prst="rect">
            <a:avLst/>
          </a:prstGeom>
          <a:noFill/>
        </p:spPr>
        <p:txBody>
          <a:bodyPr wrap="square" rtlCol="0">
            <a:spAutoFit/>
          </a:bodyPr>
          <a:lstStyle/>
          <a:p>
            <a:r>
              <a:rPr lang="ru-RU" sz="1200" dirty="0">
                <a:solidFill>
                  <a:schemeClr val="bg2">
                    <a:lumMod val="10000"/>
                  </a:schemeClr>
                </a:solidFill>
              </a:rPr>
              <a:t>3</a:t>
            </a:r>
          </a:p>
        </p:txBody>
      </p:sp>
      <p:sp>
        <p:nvSpPr>
          <p:cNvPr id="69" name="TextBox 68">
            <a:extLst>
              <a:ext uri="{FF2B5EF4-FFF2-40B4-BE49-F238E27FC236}">
                <a16:creationId xmlns:a16="http://schemas.microsoft.com/office/drawing/2014/main" id="{A19C9DF8-DA4B-4C2F-A59C-65A67F10CEB2}"/>
              </a:ext>
            </a:extLst>
          </p:cNvPr>
          <p:cNvSpPr txBox="1"/>
          <p:nvPr/>
        </p:nvSpPr>
        <p:spPr>
          <a:xfrm>
            <a:off x="1765457" y="4857808"/>
            <a:ext cx="269626" cy="276999"/>
          </a:xfrm>
          <a:prstGeom prst="rect">
            <a:avLst/>
          </a:prstGeom>
          <a:noFill/>
        </p:spPr>
        <p:txBody>
          <a:bodyPr wrap="none" rtlCol="0">
            <a:spAutoFit/>
          </a:bodyPr>
          <a:lstStyle/>
          <a:p>
            <a:r>
              <a:rPr lang="ru-RU" sz="1200" dirty="0">
                <a:solidFill>
                  <a:schemeClr val="bg2">
                    <a:lumMod val="10000"/>
                  </a:schemeClr>
                </a:solidFill>
              </a:rPr>
              <a:t>4</a:t>
            </a:r>
            <a:endParaRPr lang="ru-RU" sz="1600" dirty="0">
              <a:solidFill>
                <a:schemeClr val="bg2">
                  <a:lumMod val="10000"/>
                </a:schemeClr>
              </a:solidFill>
            </a:endParaRPr>
          </a:p>
        </p:txBody>
      </p:sp>
      <p:sp>
        <p:nvSpPr>
          <p:cNvPr id="70" name="Прямоугольник: скругленные углы 69">
            <a:extLst>
              <a:ext uri="{FF2B5EF4-FFF2-40B4-BE49-F238E27FC236}">
                <a16:creationId xmlns:a16="http://schemas.microsoft.com/office/drawing/2014/main" id="{48857CE8-A841-4A6B-A251-E7FE0F5E94D6}"/>
              </a:ext>
            </a:extLst>
          </p:cNvPr>
          <p:cNvSpPr/>
          <p:nvPr/>
        </p:nvSpPr>
        <p:spPr>
          <a:xfrm>
            <a:off x="526729" y="2499746"/>
            <a:ext cx="1267145" cy="909883"/>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задачи от отдела ИЭИ на отбор проб</a:t>
            </a:r>
          </a:p>
        </p:txBody>
      </p:sp>
      <p:sp>
        <p:nvSpPr>
          <p:cNvPr id="71" name="Прямоугольник: скругленные углы 70">
            <a:extLst>
              <a:ext uri="{FF2B5EF4-FFF2-40B4-BE49-F238E27FC236}">
                <a16:creationId xmlns:a16="http://schemas.microsoft.com/office/drawing/2014/main" id="{B0E2480C-A3AA-46D4-8CFD-31F450474E6F}"/>
              </a:ext>
            </a:extLst>
          </p:cNvPr>
          <p:cNvSpPr/>
          <p:nvPr/>
        </p:nvSpPr>
        <p:spPr>
          <a:xfrm>
            <a:off x="500762" y="4616009"/>
            <a:ext cx="1289515" cy="162434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err="1"/>
              <a:t>Планирова-ние</a:t>
            </a:r>
            <a:r>
              <a:rPr lang="ru-RU" sz="1200" dirty="0"/>
              <a:t> объема работ и </a:t>
            </a:r>
            <a:r>
              <a:rPr lang="ru-RU" sz="1200" dirty="0" err="1"/>
              <a:t>возмож-ность</a:t>
            </a:r>
            <a:r>
              <a:rPr lang="ru-RU" sz="1200" dirty="0"/>
              <a:t> </a:t>
            </a:r>
            <a:r>
              <a:rPr lang="ru-RU" sz="1200" dirty="0" err="1"/>
              <a:t>привлече-ние</a:t>
            </a:r>
            <a:r>
              <a:rPr lang="ru-RU" sz="1200" dirty="0"/>
              <a:t> подрядных работ</a:t>
            </a:r>
          </a:p>
        </p:txBody>
      </p:sp>
      <p:sp>
        <p:nvSpPr>
          <p:cNvPr id="72" name="Прямоугольник: скругленные углы 71">
            <a:extLst>
              <a:ext uri="{FF2B5EF4-FFF2-40B4-BE49-F238E27FC236}">
                <a16:creationId xmlns:a16="http://schemas.microsoft.com/office/drawing/2014/main" id="{F4D03C73-6DAE-4B63-AE0A-EA2F4BAB1B60}"/>
              </a:ext>
            </a:extLst>
          </p:cNvPr>
          <p:cNvSpPr/>
          <p:nvPr/>
        </p:nvSpPr>
        <p:spPr>
          <a:xfrm>
            <a:off x="504802" y="3461992"/>
            <a:ext cx="1289515" cy="1113688"/>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Постановка задачи на </a:t>
            </a:r>
            <a:r>
              <a:rPr lang="ru-RU" sz="1200" dirty="0" err="1"/>
              <a:t>рекогнос-цировочное</a:t>
            </a:r>
            <a:r>
              <a:rPr lang="ru-RU" sz="1200" dirty="0"/>
              <a:t> </a:t>
            </a:r>
            <a:r>
              <a:rPr lang="ru-RU" sz="1200" dirty="0" err="1"/>
              <a:t>обследо-вание</a:t>
            </a:r>
            <a:endParaRPr lang="ru-RU" sz="1200" dirty="0"/>
          </a:p>
        </p:txBody>
      </p:sp>
      <p:sp>
        <p:nvSpPr>
          <p:cNvPr id="73" name="TextBox 72">
            <a:extLst>
              <a:ext uri="{FF2B5EF4-FFF2-40B4-BE49-F238E27FC236}">
                <a16:creationId xmlns:a16="http://schemas.microsoft.com/office/drawing/2014/main" id="{B0FD5317-067B-4FEF-BF23-367DC56DBBD7}"/>
              </a:ext>
            </a:extLst>
          </p:cNvPr>
          <p:cNvSpPr txBox="1"/>
          <p:nvPr/>
        </p:nvSpPr>
        <p:spPr>
          <a:xfrm>
            <a:off x="146431" y="2805678"/>
            <a:ext cx="421910" cy="276999"/>
          </a:xfrm>
          <a:prstGeom prst="rect">
            <a:avLst/>
          </a:prstGeom>
          <a:noFill/>
        </p:spPr>
        <p:txBody>
          <a:bodyPr wrap="none" rtlCol="0">
            <a:spAutoFit/>
          </a:bodyPr>
          <a:lstStyle/>
          <a:p>
            <a:r>
              <a:rPr lang="ru-RU" sz="1200" dirty="0">
                <a:solidFill>
                  <a:schemeClr val="bg2">
                    <a:lumMod val="10000"/>
                  </a:schemeClr>
                </a:solidFill>
              </a:rPr>
              <a:t>1/1</a:t>
            </a:r>
            <a:endParaRPr lang="ru-RU" sz="1600" dirty="0">
              <a:solidFill>
                <a:schemeClr val="bg2">
                  <a:lumMod val="10000"/>
                </a:schemeClr>
              </a:solidFill>
            </a:endParaRPr>
          </a:p>
        </p:txBody>
      </p:sp>
      <p:sp>
        <p:nvSpPr>
          <p:cNvPr id="74" name="TextBox 73">
            <a:extLst>
              <a:ext uri="{FF2B5EF4-FFF2-40B4-BE49-F238E27FC236}">
                <a16:creationId xmlns:a16="http://schemas.microsoft.com/office/drawing/2014/main" id="{263691D9-06AA-46D4-B61D-6C6B789945BE}"/>
              </a:ext>
            </a:extLst>
          </p:cNvPr>
          <p:cNvSpPr txBox="1"/>
          <p:nvPr/>
        </p:nvSpPr>
        <p:spPr>
          <a:xfrm>
            <a:off x="114663" y="3889556"/>
            <a:ext cx="421910" cy="276999"/>
          </a:xfrm>
          <a:prstGeom prst="rect">
            <a:avLst/>
          </a:prstGeom>
          <a:noFill/>
        </p:spPr>
        <p:txBody>
          <a:bodyPr wrap="square" rtlCol="0">
            <a:spAutoFit/>
          </a:bodyPr>
          <a:lstStyle/>
          <a:p>
            <a:r>
              <a:rPr lang="ru-RU" sz="1200" dirty="0">
                <a:solidFill>
                  <a:schemeClr val="bg2">
                    <a:lumMod val="10000"/>
                  </a:schemeClr>
                </a:solidFill>
              </a:rPr>
              <a:t>1/2</a:t>
            </a:r>
            <a:endParaRPr lang="ru-RU" sz="1600" dirty="0">
              <a:solidFill>
                <a:schemeClr val="bg2">
                  <a:lumMod val="10000"/>
                </a:schemeClr>
              </a:solidFill>
            </a:endParaRPr>
          </a:p>
        </p:txBody>
      </p:sp>
      <p:sp>
        <p:nvSpPr>
          <p:cNvPr id="75" name="TextBox 74">
            <a:extLst>
              <a:ext uri="{FF2B5EF4-FFF2-40B4-BE49-F238E27FC236}">
                <a16:creationId xmlns:a16="http://schemas.microsoft.com/office/drawing/2014/main" id="{9795358F-0EB1-4B20-ADB9-FA728F39556B}"/>
              </a:ext>
            </a:extLst>
          </p:cNvPr>
          <p:cNvSpPr txBox="1"/>
          <p:nvPr/>
        </p:nvSpPr>
        <p:spPr>
          <a:xfrm>
            <a:off x="113743" y="5244059"/>
            <a:ext cx="421910" cy="276999"/>
          </a:xfrm>
          <a:prstGeom prst="rect">
            <a:avLst/>
          </a:prstGeom>
          <a:noFill/>
        </p:spPr>
        <p:txBody>
          <a:bodyPr wrap="square" rtlCol="0">
            <a:spAutoFit/>
          </a:bodyPr>
          <a:lstStyle/>
          <a:p>
            <a:r>
              <a:rPr lang="ru-RU" sz="1200" dirty="0">
                <a:solidFill>
                  <a:schemeClr val="bg2">
                    <a:lumMod val="10000"/>
                  </a:schemeClr>
                </a:solidFill>
              </a:rPr>
              <a:t>1/3</a:t>
            </a:r>
            <a:endParaRPr lang="ru-RU" sz="1600" dirty="0">
              <a:solidFill>
                <a:schemeClr val="bg2">
                  <a:lumMod val="10000"/>
                </a:schemeClr>
              </a:solidFill>
            </a:endParaRPr>
          </a:p>
        </p:txBody>
      </p:sp>
      <p:sp>
        <p:nvSpPr>
          <p:cNvPr id="77" name="Прямоугольник: скругленные углы 76">
            <a:extLst>
              <a:ext uri="{FF2B5EF4-FFF2-40B4-BE49-F238E27FC236}">
                <a16:creationId xmlns:a16="http://schemas.microsoft.com/office/drawing/2014/main" id="{BA407FA8-0145-4C66-A72F-AC04DD6910BA}"/>
              </a:ext>
            </a:extLst>
          </p:cNvPr>
          <p:cNvSpPr/>
          <p:nvPr/>
        </p:nvSpPr>
        <p:spPr>
          <a:xfrm>
            <a:off x="5760529" y="5928878"/>
            <a:ext cx="1697849" cy="377823"/>
          </a:xfrm>
          <a:prstGeom prst="roundRect">
            <a:avLst/>
          </a:prstGeom>
          <a:solidFill>
            <a:schemeClr val="tx1">
              <a:lumMod val="60000"/>
              <a:lumOff val="40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Экспорт объекта</a:t>
            </a:r>
          </a:p>
        </p:txBody>
      </p:sp>
      <p:sp>
        <p:nvSpPr>
          <p:cNvPr id="78" name="TextBox 77">
            <a:extLst>
              <a:ext uri="{FF2B5EF4-FFF2-40B4-BE49-F238E27FC236}">
                <a16:creationId xmlns:a16="http://schemas.microsoft.com/office/drawing/2014/main" id="{163B9C96-A19B-4BD4-ABF0-CF221DE500C8}"/>
              </a:ext>
            </a:extLst>
          </p:cNvPr>
          <p:cNvSpPr txBox="1"/>
          <p:nvPr/>
        </p:nvSpPr>
        <p:spPr>
          <a:xfrm>
            <a:off x="5529805" y="5963355"/>
            <a:ext cx="214629" cy="276999"/>
          </a:xfrm>
          <a:prstGeom prst="rect">
            <a:avLst/>
          </a:prstGeom>
          <a:noFill/>
        </p:spPr>
        <p:txBody>
          <a:bodyPr wrap="square" rtlCol="0">
            <a:spAutoFit/>
          </a:bodyPr>
          <a:lstStyle/>
          <a:p>
            <a:r>
              <a:rPr lang="ru-RU" sz="1200" dirty="0">
                <a:solidFill>
                  <a:schemeClr val="bg2">
                    <a:lumMod val="10000"/>
                  </a:schemeClr>
                </a:solidFill>
              </a:rPr>
              <a:t>5</a:t>
            </a:r>
          </a:p>
        </p:txBody>
      </p:sp>
      <p:sp>
        <p:nvSpPr>
          <p:cNvPr id="79" name="Прямоугольник: скругленные углы 78">
            <a:extLst>
              <a:ext uri="{FF2B5EF4-FFF2-40B4-BE49-F238E27FC236}">
                <a16:creationId xmlns:a16="http://schemas.microsoft.com/office/drawing/2014/main" id="{C33C10B0-3239-47F3-A17F-3F33647A68FA}"/>
              </a:ext>
            </a:extLst>
          </p:cNvPr>
          <p:cNvSpPr/>
          <p:nvPr/>
        </p:nvSpPr>
        <p:spPr>
          <a:xfrm>
            <a:off x="5762864" y="2459855"/>
            <a:ext cx="1697847" cy="1081756"/>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данных из электронных журналов о количестве и составе проб</a:t>
            </a:r>
          </a:p>
        </p:txBody>
      </p:sp>
      <p:sp>
        <p:nvSpPr>
          <p:cNvPr id="80" name="Прямоугольник: скругленные углы 79">
            <a:extLst>
              <a:ext uri="{FF2B5EF4-FFF2-40B4-BE49-F238E27FC236}">
                <a16:creationId xmlns:a16="http://schemas.microsoft.com/office/drawing/2014/main" id="{F49F413C-C16C-4E3A-A3AC-39E6DB8C6EBD}"/>
              </a:ext>
            </a:extLst>
          </p:cNvPr>
          <p:cNvSpPr/>
          <p:nvPr/>
        </p:nvSpPr>
        <p:spPr>
          <a:xfrm>
            <a:off x="5760530" y="5287664"/>
            <a:ext cx="1697849" cy="576310"/>
          </a:xfrm>
          <a:prstGeom prst="roundRect">
            <a:avLst/>
          </a:prstGeom>
          <a:solidFill>
            <a:schemeClr val="accent3">
              <a:lumMod val="75000"/>
            </a:schemeClr>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Интегрирование данных в БД </a:t>
            </a:r>
            <a:r>
              <a:rPr lang="en-US" sz="1200" dirty="0" err="1"/>
              <a:t>Enggeo</a:t>
            </a:r>
            <a:endParaRPr lang="ru-RU" sz="1200" dirty="0"/>
          </a:p>
        </p:txBody>
      </p:sp>
      <p:sp>
        <p:nvSpPr>
          <p:cNvPr id="81" name="Прямоугольник: скругленные углы 80">
            <a:extLst>
              <a:ext uri="{FF2B5EF4-FFF2-40B4-BE49-F238E27FC236}">
                <a16:creationId xmlns:a16="http://schemas.microsoft.com/office/drawing/2014/main" id="{2743518E-0A8D-4FE9-A2A8-A8A23FBDFDEA}"/>
              </a:ext>
            </a:extLst>
          </p:cNvPr>
          <p:cNvSpPr/>
          <p:nvPr/>
        </p:nvSpPr>
        <p:spPr>
          <a:xfrm>
            <a:off x="5762859" y="4333401"/>
            <a:ext cx="1695521" cy="910658"/>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реестра назначений по отдельным испытаниям</a:t>
            </a:r>
          </a:p>
        </p:txBody>
      </p:sp>
      <p:sp>
        <p:nvSpPr>
          <p:cNvPr id="82" name="Прямоугольник: скругленные углы 81">
            <a:extLst>
              <a:ext uri="{FF2B5EF4-FFF2-40B4-BE49-F238E27FC236}">
                <a16:creationId xmlns:a16="http://schemas.microsoft.com/office/drawing/2014/main" id="{B8D4990D-9F72-4AA5-ADF7-783635B0508A}"/>
              </a:ext>
            </a:extLst>
          </p:cNvPr>
          <p:cNvSpPr/>
          <p:nvPr/>
        </p:nvSpPr>
        <p:spPr>
          <a:xfrm>
            <a:off x="5762860" y="3567843"/>
            <a:ext cx="1697848" cy="72106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Заполнение данных по полученным результатам</a:t>
            </a:r>
          </a:p>
        </p:txBody>
      </p:sp>
      <p:sp>
        <p:nvSpPr>
          <p:cNvPr id="83" name="TextBox 82">
            <a:extLst>
              <a:ext uri="{FF2B5EF4-FFF2-40B4-BE49-F238E27FC236}">
                <a16:creationId xmlns:a16="http://schemas.microsoft.com/office/drawing/2014/main" id="{32AAC7AF-7F79-4150-AE10-F984B00B4F4B}"/>
              </a:ext>
            </a:extLst>
          </p:cNvPr>
          <p:cNvSpPr txBox="1"/>
          <p:nvPr/>
        </p:nvSpPr>
        <p:spPr>
          <a:xfrm>
            <a:off x="5531884" y="2834546"/>
            <a:ext cx="269626" cy="276999"/>
          </a:xfrm>
          <a:prstGeom prst="rect">
            <a:avLst/>
          </a:prstGeom>
          <a:noFill/>
        </p:spPr>
        <p:txBody>
          <a:bodyPr wrap="none" rtlCol="0">
            <a:spAutoFit/>
          </a:bodyPr>
          <a:lstStyle/>
          <a:p>
            <a:r>
              <a:rPr lang="ru-RU" sz="1200" dirty="0">
                <a:solidFill>
                  <a:schemeClr val="bg2">
                    <a:lumMod val="10000"/>
                  </a:schemeClr>
                </a:solidFill>
              </a:rPr>
              <a:t>1</a:t>
            </a:r>
            <a:endParaRPr lang="ru-RU" sz="1600" dirty="0">
              <a:solidFill>
                <a:schemeClr val="bg2">
                  <a:lumMod val="10000"/>
                </a:schemeClr>
              </a:solidFill>
            </a:endParaRPr>
          </a:p>
        </p:txBody>
      </p:sp>
      <p:sp>
        <p:nvSpPr>
          <p:cNvPr id="84" name="TextBox 83">
            <a:extLst>
              <a:ext uri="{FF2B5EF4-FFF2-40B4-BE49-F238E27FC236}">
                <a16:creationId xmlns:a16="http://schemas.microsoft.com/office/drawing/2014/main" id="{155EF82E-653D-4AF9-939A-A8FEB7B5CF92}"/>
              </a:ext>
            </a:extLst>
          </p:cNvPr>
          <p:cNvSpPr txBox="1"/>
          <p:nvPr/>
        </p:nvSpPr>
        <p:spPr>
          <a:xfrm>
            <a:off x="5540128" y="3790551"/>
            <a:ext cx="251550" cy="276999"/>
          </a:xfrm>
          <a:prstGeom prst="rect">
            <a:avLst/>
          </a:prstGeom>
          <a:noFill/>
        </p:spPr>
        <p:txBody>
          <a:bodyPr wrap="square" rtlCol="0">
            <a:spAutoFit/>
          </a:bodyPr>
          <a:lstStyle/>
          <a:p>
            <a:r>
              <a:rPr lang="ru-RU" sz="1200" dirty="0">
                <a:solidFill>
                  <a:schemeClr val="bg2">
                    <a:lumMod val="10000"/>
                  </a:schemeClr>
                </a:solidFill>
              </a:rPr>
              <a:t>2</a:t>
            </a:r>
            <a:endParaRPr lang="ru-RU" sz="1600" dirty="0">
              <a:solidFill>
                <a:schemeClr val="bg2">
                  <a:lumMod val="10000"/>
                </a:schemeClr>
              </a:solidFill>
            </a:endParaRPr>
          </a:p>
        </p:txBody>
      </p:sp>
      <p:sp>
        <p:nvSpPr>
          <p:cNvPr id="85" name="TextBox 84">
            <a:extLst>
              <a:ext uri="{FF2B5EF4-FFF2-40B4-BE49-F238E27FC236}">
                <a16:creationId xmlns:a16="http://schemas.microsoft.com/office/drawing/2014/main" id="{933E242E-D51B-43CE-ABA6-14A05AE332FB}"/>
              </a:ext>
            </a:extLst>
          </p:cNvPr>
          <p:cNvSpPr txBox="1"/>
          <p:nvPr/>
        </p:nvSpPr>
        <p:spPr>
          <a:xfrm>
            <a:off x="5540128" y="4600682"/>
            <a:ext cx="343788" cy="276999"/>
          </a:xfrm>
          <a:prstGeom prst="rect">
            <a:avLst/>
          </a:prstGeom>
          <a:noFill/>
        </p:spPr>
        <p:txBody>
          <a:bodyPr wrap="square" rtlCol="0">
            <a:spAutoFit/>
          </a:bodyPr>
          <a:lstStyle/>
          <a:p>
            <a:r>
              <a:rPr lang="ru-RU" sz="1200" dirty="0">
                <a:solidFill>
                  <a:schemeClr val="bg2">
                    <a:lumMod val="10000"/>
                  </a:schemeClr>
                </a:solidFill>
              </a:rPr>
              <a:t>3</a:t>
            </a:r>
          </a:p>
        </p:txBody>
      </p:sp>
      <p:sp>
        <p:nvSpPr>
          <p:cNvPr id="87" name="TextBox 86">
            <a:extLst>
              <a:ext uri="{FF2B5EF4-FFF2-40B4-BE49-F238E27FC236}">
                <a16:creationId xmlns:a16="http://schemas.microsoft.com/office/drawing/2014/main" id="{C1E6C631-DB7F-4129-8065-518F277022DC}"/>
              </a:ext>
            </a:extLst>
          </p:cNvPr>
          <p:cNvSpPr txBox="1"/>
          <p:nvPr/>
        </p:nvSpPr>
        <p:spPr>
          <a:xfrm>
            <a:off x="5522052" y="5471433"/>
            <a:ext cx="269626" cy="276999"/>
          </a:xfrm>
          <a:prstGeom prst="rect">
            <a:avLst/>
          </a:prstGeom>
          <a:noFill/>
        </p:spPr>
        <p:txBody>
          <a:bodyPr wrap="none" rtlCol="0">
            <a:spAutoFit/>
          </a:bodyPr>
          <a:lstStyle/>
          <a:p>
            <a:r>
              <a:rPr lang="ru-RU" sz="1200" dirty="0">
                <a:solidFill>
                  <a:schemeClr val="bg2">
                    <a:lumMod val="10000"/>
                  </a:schemeClr>
                </a:solidFill>
              </a:rPr>
              <a:t>4</a:t>
            </a:r>
            <a:endParaRPr lang="ru-RU" sz="1600" dirty="0">
              <a:solidFill>
                <a:schemeClr val="bg2">
                  <a:lumMod val="10000"/>
                </a:schemeClr>
              </a:solidFill>
            </a:endParaRPr>
          </a:p>
        </p:txBody>
      </p:sp>
      <p:sp>
        <p:nvSpPr>
          <p:cNvPr id="88" name="Прямоугольник: скругленные углы 87">
            <a:extLst>
              <a:ext uri="{FF2B5EF4-FFF2-40B4-BE49-F238E27FC236}">
                <a16:creationId xmlns:a16="http://schemas.microsoft.com/office/drawing/2014/main" id="{D6C5641B-F38D-490E-B2E8-AB5C532BA6A4}"/>
              </a:ext>
            </a:extLst>
          </p:cNvPr>
          <p:cNvSpPr/>
          <p:nvPr/>
        </p:nvSpPr>
        <p:spPr>
          <a:xfrm>
            <a:off x="4056478" y="2447192"/>
            <a:ext cx="1289515" cy="1624345"/>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err="1"/>
              <a:t>Планирова-ние</a:t>
            </a:r>
            <a:r>
              <a:rPr lang="ru-RU" sz="1200" dirty="0"/>
              <a:t> объема работ и </a:t>
            </a:r>
            <a:r>
              <a:rPr lang="ru-RU" sz="1200" dirty="0" err="1"/>
              <a:t>возмож-ность</a:t>
            </a:r>
            <a:r>
              <a:rPr lang="ru-RU" sz="1200" dirty="0"/>
              <a:t> </a:t>
            </a:r>
            <a:r>
              <a:rPr lang="ru-RU" sz="1200" dirty="0" err="1"/>
              <a:t>привлече-ние</a:t>
            </a:r>
            <a:r>
              <a:rPr lang="ru-RU" sz="1200" dirty="0"/>
              <a:t> подрядных работ</a:t>
            </a:r>
          </a:p>
        </p:txBody>
      </p:sp>
      <p:sp>
        <p:nvSpPr>
          <p:cNvPr id="89" name="TextBox 88">
            <a:extLst>
              <a:ext uri="{FF2B5EF4-FFF2-40B4-BE49-F238E27FC236}">
                <a16:creationId xmlns:a16="http://schemas.microsoft.com/office/drawing/2014/main" id="{58B1F92F-BDA2-4425-B4F6-011C3925D520}"/>
              </a:ext>
            </a:extLst>
          </p:cNvPr>
          <p:cNvSpPr txBox="1"/>
          <p:nvPr/>
        </p:nvSpPr>
        <p:spPr>
          <a:xfrm>
            <a:off x="3701888" y="3044165"/>
            <a:ext cx="421910" cy="276999"/>
          </a:xfrm>
          <a:prstGeom prst="rect">
            <a:avLst/>
          </a:prstGeom>
          <a:noFill/>
        </p:spPr>
        <p:txBody>
          <a:bodyPr wrap="none" rtlCol="0">
            <a:spAutoFit/>
          </a:bodyPr>
          <a:lstStyle/>
          <a:p>
            <a:r>
              <a:rPr lang="ru-RU" sz="1200" dirty="0">
                <a:solidFill>
                  <a:schemeClr val="bg2">
                    <a:lumMod val="10000"/>
                  </a:schemeClr>
                </a:solidFill>
              </a:rPr>
              <a:t>1/1</a:t>
            </a:r>
            <a:endParaRPr lang="ru-RU" sz="1600" dirty="0">
              <a:solidFill>
                <a:schemeClr val="bg2">
                  <a:lumMod val="10000"/>
                </a:schemeClr>
              </a:solidFill>
            </a:endParaRPr>
          </a:p>
        </p:txBody>
      </p:sp>
      <p:sp>
        <p:nvSpPr>
          <p:cNvPr id="90" name="Прямоугольник: скругленные углы 89">
            <a:extLst>
              <a:ext uri="{FF2B5EF4-FFF2-40B4-BE49-F238E27FC236}">
                <a16:creationId xmlns:a16="http://schemas.microsoft.com/office/drawing/2014/main" id="{8B8DE472-68CC-4B8D-BD02-B67A8E70868C}"/>
              </a:ext>
            </a:extLst>
          </p:cNvPr>
          <p:cNvSpPr/>
          <p:nvPr/>
        </p:nvSpPr>
        <p:spPr>
          <a:xfrm>
            <a:off x="4064937" y="4889272"/>
            <a:ext cx="1281055" cy="117679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Получение </a:t>
            </a:r>
            <a:r>
              <a:rPr lang="ru-RU" sz="1200" dirty="0" err="1"/>
              <a:t>статистичес</a:t>
            </a:r>
            <a:r>
              <a:rPr lang="ru-RU" sz="1200" dirty="0"/>
              <a:t>-ких данных по выработке</a:t>
            </a:r>
          </a:p>
        </p:txBody>
      </p:sp>
      <p:sp>
        <p:nvSpPr>
          <p:cNvPr id="91" name="Прямоугольник: скругленные углы 90">
            <a:extLst>
              <a:ext uri="{FF2B5EF4-FFF2-40B4-BE49-F238E27FC236}">
                <a16:creationId xmlns:a16="http://schemas.microsoft.com/office/drawing/2014/main" id="{227B9DA6-90AA-4EA5-9170-69FDA1424D93}"/>
              </a:ext>
            </a:extLst>
          </p:cNvPr>
          <p:cNvSpPr/>
          <p:nvPr/>
        </p:nvSpPr>
        <p:spPr>
          <a:xfrm>
            <a:off x="4064938" y="4150027"/>
            <a:ext cx="1281055" cy="704112"/>
          </a:xfrm>
          <a:prstGeom prst="roundRect">
            <a:avLst/>
          </a:prstGeom>
          <a:solidFill>
            <a:srgbClr val="86805E"/>
          </a:solidFill>
          <a:ln>
            <a:solidFill>
              <a:srgbClr val="EAE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t>Контроль качества образцов</a:t>
            </a:r>
          </a:p>
        </p:txBody>
      </p:sp>
      <p:sp>
        <p:nvSpPr>
          <p:cNvPr id="92" name="TextBox 91">
            <a:extLst>
              <a:ext uri="{FF2B5EF4-FFF2-40B4-BE49-F238E27FC236}">
                <a16:creationId xmlns:a16="http://schemas.microsoft.com/office/drawing/2014/main" id="{766B8F7F-BCC1-4A34-8841-C73C513B8C73}"/>
              </a:ext>
            </a:extLst>
          </p:cNvPr>
          <p:cNvSpPr txBox="1"/>
          <p:nvPr/>
        </p:nvSpPr>
        <p:spPr>
          <a:xfrm>
            <a:off x="3701888" y="4405013"/>
            <a:ext cx="421910" cy="276999"/>
          </a:xfrm>
          <a:prstGeom prst="rect">
            <a:avLst/>
          </a:prstGeom>
          <a:noFill/>
        </p:spPr>
        <p:txBody>
          <a:bodyPr wrap="square" rtlCol="0">
            <a:spAutoFit/>
          </a:bodyPr>
          <a:lstStyle/>
          <a:p>
            <a:r>
              <a:rPr lang="ru-RU" sz="1200" dirty="0">
                <a:solidFill>
                  <a:schemeClr val="bg2">
                    <a:lumMod val="10000"/>
                  </a:schemeClr>
                </a:solidFill>
              </a:rPr>
              <a:t>1/2</a:t>
            </a:r>
            <a:endParaRPr lang="ru-RU" sz="1600" dirty="0">
              <a:solidFill>
                <a:schemeClr val="bg2">
                  <a:lumMod val="10000"/>
                </a:schemeClr>
              </a:solidFill>
            </a:endParaRPr>
          </a:p>
        </p:txBody>
      </p:sp>
      <p:sp>
        <p:nvSpPr>
          <p:cNvPr id="93" name="TextBox 92">
            <a:extLst>
              <a:ext uri="{FF2B5EF4-FFF2-40B4-BE49-F238E27FC236}">
                <a16:creationId xmlns:a16="http://schemas.microsoft.com/office/drawing/2014/main" id="{70896EB9-456E-4962-B016-C49F00A2E1FB}"/>
              </a:ext>
            </a:extLst>
          </p:cNvPr>
          <p:cNvSpPr txBox="1"/>
          <p:nvPr/>
        </p:nvSpPr>
        <p:spPr>
          <a:xfrm>
            <a:off x="3704506" y="5389484"/>
            <a:ext cx="421910" cy="276999"/>
          </a:xfrm>
          <a:prstGeom prst="rect">
            <a:avLst/>
          </a:prstGeom>
          <a:noFill/>
        </p:spPr>
        <p:txBody>
          <a:bodyPr wrap="square" rtlCol="0">
            <a:spAutoFit/>
          </a:bodyPr>
          <a:lstStyle/>
          <a:p>
            <a:r>
              <a:rPr lang="ru-RU" sz="1200" dirty="0">
                <a:solidFill>
                  <a:schemeClr val="bg2">
                    <a:lumMod val="10000"/>
                  </a:schemeClr>
                </a:solidFill>
              </a:rPr>
              <a:t>1/3</a:t>
            </a:r>
            <a:endParaRPr lang="ru-RU" sz="1600" dirty="0">
              <a:solidFill>
                <a:schemeClr val="bg2">
                  <a:lumMod val="10000"/>
                </a:schemeClr>
              </a:solidFill>
            </a:endParaRPr>
          </a:p>
        </p:txBody>
      </p:sp>
    </p:spTree>
    <p:extLst>
      <p:ext uri="{BB962C8B-B14F-4D97-AF65-F5344CB8AC3E}">
        <p14:creationId xmlns:p14="http://schemas.microsoft.com/office/powerpoint/2010/main" val="1783176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pic>
        <p:nvPicPr>
          <p:cNvPr id="4" name="Рисунок 3">
            <a:extLst>
              <a:ext uri="{FF2B5EF4-FFF2-40B4-BE49-F238E27FC236}">
                <a16:creationId xmlns:a16="http://schemas.microsoft.com/office/drawing/2014/main" id="{E0156B8A-CCA3-41E6-82BB-C15E77A14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04"/>
            <a:ext cx="12191999" cy="6847195"/>
          </a:xfrm>
          <a:prstGeom prst="rect">
            <a:avLst/>
          </a:prstGeom>
        </p:spPr>
      </p:pic>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4"/>
          <a:srcRect l="11874" t="-148" r="11755" b="6581"/>
          <a:stretch/>
        </p:blipFill>
        <p:spPr>
          <a:xfrm>
            <a:off x="1186184" y="4329824"/>
            <a:ext cx="1962100" cy="1827800"/>
          </a:xfrm>
          <a:prstGeom prst="teardrop">
            <a:avLst/>
          </a:prstGeom>
          <a:ln w="12700">
            <a:solidFill>
              <a:schemeClr val="tx1"/>
            </a:solidFill>
          </a:ln>
        </p:spPr>
      </p:pic>
      <p:sp>
        <p:nvSpPr>
          <p:cNvPr id="19" name="Прямоугольник 18">
            <a:extLst>
              <a:ext uri="{FF2B5EF4-FFF2-40B4-BE49-F238E27FC236}">
                <a16:creationId xmlns:a16="http://schemas.microsoft.com/office/drawing/2014/main" id="{C4BC6068-4316-4A01-A3E7-B33B56F9AA73}"/>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6">
            <a:extLst>
              <a:ext uri="{FF2B5EF4-FFF2-40B4-BE49-F238E27FC236}">
                <a16:creationId xmlns:a16="http://schemas.microsoft.com/office/drawing/2014/main" id="{23841140-69DF-4EF0-8C58-C0FD720AB87F}"/>
              </a:ext>
            </a:extLst>
          </p:cNvPr>
          <p:cNvSpPr/>
          <p:nvPr/>
        </p:nvSpPr>
        <p:spPr>
          <a:xfrm>
            <a:off x="3242930" y="1867064"/>
            <a:ext cx="5162553" cy="2261570"/>
          </a:xfrm>
          <a:prstGeom prst="round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a:extLst>
              <a:ext uri="{FF2B5EF4-FFF2-40B4-BE49-F238E27FC236}">
                <a16:creationId xmlns:a16="http://schemas.microsoft.com/office/drawing/2014/main" id="{64A955B1-4332-43C6-BED8-FF2B9BCD0B0B}"/>
              </a:ext>
            </a:extLst>
          </p:cNvPr>
          <p:cNvSpPr/>
          <p:nvPr/>
        </p:nvSpPr>
        <p:spPr>
          <a:xfrm>
            <a:off x="3561906" y="2120686"/>
            <a:ext cx="4742122" cy="1754326"/>
          </a:xfrm>
          <a:prstGeom prst="rect">
            <a:avLst/>
          </a:prstGeom>
        </p:spPr>
        <p:txBody>
          <a:bodyPr wrap="square">
            <a:spAutoFit/>
          </a:bodyPr>
          <a:lstStyle/>
          <a:p>
            <a:pPr algn="ctr"/>
            <a:r>
              <a:rPr lang="ru-RU" sz="3600" b="1" dirty="0">
                <a:solidFill>
                  <a:srgbClr val="604B25"/>
                </a:solidFill>
                <a:latin typeface="+mj-lt"/>
              </a:rPr>
              <a:t>Выгрузка данных из </a:t>
            </a:r>
            <a:r>
              <a:rPr lang="en-US" sz="3600" b="1" dirty="0" err="1">
                <a:solidFill>
                  <a:srgbClr val="604B25"/>
                </a:solidFill>
                <a:latin typeface="+mj-lt"/>
              </a:rPr>
              <a:t>Enggeo</a:t>
            </a:r>
            <a:r>
              <a:rPr lang="en-US" sz="3600" b="1" dirty="0">
                <a:solidFill>
                  <a:srgbClr val="604B25"/>
                </a:solidFill>
                <a:latin typeface="+mj-lt"/>
              </a:rPr>
              <a:t> </a:t>
            </a:r>
            <a:r>
              <a:rPr lang="ru-RU" sz="3600" b="1" dirty="0">
                <a:solidFill>
                  <a:srgbClr val="604B25"/>
                </a:solidFill>
                <a:latin typeface="+mj-lt"/>
              </a:rPr>
              <a:t>в ПК </a:t>
            </a:r>
            <a:r>
              <a:rPr lang="en-US" sz="3600" b="1" dirty="0">
                <a:solidFill>
                  <a:srgbClr val="604B25"/>
                </a:solidFill>
                <a:latin typeface="+mj-lt"/>
              </a:rPr>
              <a:t>ROBUR</a:t>
            </a:r>
            <a:endParaRPr lang="ru-RU" sz="3600" b="1" dirty="0">
              <a:solidFill>
                <a:srgbClr val="604B25"/>
              </a:solidFill>
              <a:latin typeface="+mj-lt"/>
            </a:endParaRPr>
          </a:p>
        </p:txBody>
      </p:sp>
    </p:spTree>
    <p:extLst>
      <p:ext uri="{BB962C8B-B14F-4D97-AF65-F5344CB8AC3E}">
        <p14:creationId xmlns:p14="http://schemas.microsoft.com/office/powerpoint/2010/main" val="161472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pic>
        <p:nvPicPr>
          <p:cNvPr id="4" name="Рисунок 3">
            <a:extLst>
              <a:ext uri="{FF2B5EF4-FFF2-40B4-BE49-F238E27FC236}">
                <a16:creationId xmlns:a16="http://schemas.microsoft.com/office/drawing/2014/main" id="{E0156B8A-CCA3-41E6-82BB-C15E77A14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04"/>
            <a:ext cx="12191999" cy="6847195"/>
          </a:xfrm>
          <a:prstGeom prst="rect">
            <a:avLst/>
          </a:prstGeom>
        </p:spPr>
      </p:pic>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4"/>
          <a:srcRect l="11874" t="-148" r="11755" b="6581"/>
          <a:stretch/>
        </p:blipFill>
        <p:spPr>
          <a:xfrm>
            <a:off x="1186184" y="4329824"/>
            <a:ext cx="1962100" cy="1827800"/>
          </a:xfrm>
          <a:prstGeom prst="teardrop">
            <a:avLst/>
          </a:prstGeom>
          <a:ln w="12700">
            <a:solidFill>
              <a:schemeClr val="tx1"/>
            </a:solidFill>
          </a:ln>
        </p:spPr>
      </p:pic>
      <p:sp>
        <p:nvSpPr>
          <p:cNvPr id="19" name="Прямоугольник 18">
            <a:extLst>
              <a:ext uri="{FF2B5EF4-FFF2-40B4-BE49-F238E27FC236}">
                <a16:creationId xmlns:a16="http://schemas.microsoft.com/office/drawing/2014/main" id="{C4BC6068-4316-4A01-A3E7-B33B56F9AA73}"/>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099C9B4A-5EF3-4D6A-B385-08193A2ED696}"/>
              </a:ext>
            </a:extLst>
          </p:cNvPr>
          <p:cNvSpPr/>
          <p:nvPr/>
        </p:nvSpPr>
        <p:spPr>
          <a:xfrm>
            <a:off x="1186184" y="856268"/>
            <a:ext cx="4289572" cy="3056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2019A49F-EE55-4D42-B524-ADB56B3DF58E}"/>
              </a:ext>
            </a:extLst>
          </p:cNvPr>
          <p:cNvSpPr/>
          <p:nvPr/>
        </p:nvSpPr>
        <p:spPr>
          <a:xfrm>
            <a:off x="6974958" y="2445489"/>
            <a:ext cx="4555133" cy="1623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 name="Рисунок 19">
            <a:extLst>
              <a:ext uri="{FF2B5EF4-FFF2-40B4-BE49-F238E27FC236}">
                <a16:creationId xmlns:a16="http://schemas.microsoft.com/office/drawing/2014/main" id="{D8493E09-67C3-4C78-86A5-846F741311BD}"/>
              </a:ext>
            </a:extLst>
          </p:cNvPr>
          <p:cNvPicPr>
            <a:picLocks noChangeAspect="1"/>
          </p:cNvPicPr>
          <p:nvPr/>
        </p:nvPicPr>
        <p:blipFill rotWithShape="1">
          <a:blip r:embed="rId5">
            <a:extLst>
              <a:ext uri="{28A0092B-C50C-407E-A947-70E740481C1C}">
                <a14:useLocalDpi xmlns:a14="http://schemas.microsoft.com/office/drawing/2010/main" val="0"/>
              </a:ext>
            </a:extLst>
          </a:blip>
          <a:srcRect l="7294" t="5582" r="10702" b="11627"/>
          <a:stretch/>
        </p:blipFill>
        <p:spPr>
          <a:xfrm>
            <a:off x="1273927" y="924201"/>
            <a:ext cx="4058593" cy="2862311"/>
          </a:xfrm>
          <a:prstGeom prst="rect">
            <a:avLst/>
          </a:prstGeom>
        </p:spPr>
      </p:pic>
      <p:pic>
        <p:nvPicPr>
          <p:cNvPr id="23" name="Рисунок 22">
            <a:extLst>
              <a:ext uri="{FF2B5EF4-FFF2-40B4-BE49-F238E27FC236}">
                <a16:creationId xmlns:a16="http://schemas.microsoft.com/office/drawing/2014/main" id="{1EEEAC5D-DA4A-447E-B088-21DE58D01D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8436" y="2526663"/>
            <a:ext cx="4448175" cy="1457325"/>
          </a:xfrm>
          <a:prstGeom prst="rect">
            <a:avLst/>
          </a:prstGeom>
        </p:spPr>
      </p:pic>
      <p:sp>
        <p:nvSpPr>
          <p:cNvPr id="24" name="Прямоугольник 23">
            <a:extLst>
              <a:ext uri="{FF2B5EF4-FFF2-40B4-BE49-F238E27FC236}">
                <a16:creationId xmlns:a16="http://schemas.microsoft.com/office/drawing/2014/main" id="{28AD59AE-541D-48A4-8F69-2982FC2242EE}"/>
              </a:ext>
            </a:extLst>
          </p:cNvPr>
          <p:cNvSpPr/>
          <p:nvPr/>
        </p:nvSpPr>
        <p:spPr>
          <a:xfrm>
            <a:off x="1066198" y="819786"/>
            <a:ext cx="4462863" cy="3164202"/>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3E743A2D-048C-49F6-BFEF-747F7A28FCA9}"/>
              </a:ext>
            </a:extLst>
          </p:cNvPr>
          <p:cNvSpPr/>
          <p:nvPr/>
        </p:nvSpPr>
        <p:spPr>
          <a:xfrm>
            <a:off x="6921653" y="2401887"/>
            <a:ext cx="4706382" cy="1726747"/>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26509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pic>
        <p:nvPicPr>
          <p:cNvPr id="4" name="Рисунок 3">
            <a:extLst>
              <a:ext uri="{FF2B5EF4-FFF2-40B4-BE49-F238E27FC236}">
                <a16:creationId xmlns:a16="http://schemas.microsoft.com/office/drawing/2014/main" id="{E0156B8A-CCA3-41E6-82BB-C15E77A14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04"/>
            <a:ext cx="12191999" cy="6847195"/>
          </a:xfrm>
          <a:prstGeom prst="rect">
            <a:avLst/>
          </a:prstGeom>
        </p:spPr>
      </p:pic>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6" name="Прямоугольник 25">
            <a:extLst>
              <a:ext uri="{FF2B5EF4-FFF2-40B4-BE49-F238E27FC236}">
                <a16:creationId xmlns:a16="http://schemas.microsoft.com/office/drawing/2014/main" id="{13AE1DF8-1AEA-480D-85BA-A08E0C6DE5E6}"/>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a:extLst>
              <a:ext uri="{FF2B5EF4-FFF2-40B4-BE49-F238E27FC236}">
                <a16:creationId xmlns:a16="http://schemas.microsoft.com/office/drawing/2014/main" id="{8E1DCE7A-1AD4-4B47-9DAC-66DCB065A8D2}"/>
              </a:ext>
            </a:extLst>
          </p:cNvPr>
          <p:cNvSpPr/>
          <p:nvPr/>
        </p:nvSpPr>
        <p:spPr>
          <a:xfrm>
            <a:off x="861742" y="1044540"/>
            <a:ext cx="10326058" cy="492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a:extLst>
              <a:ext uri="{FF2B5EF4-FFF2-40B4-BE49-F238E27FC236}">
                <a16:creationId xmlns:a16="http://schemas.microsoft.com/office/drawing/2014/main" id="{F5490A6A-464C-45EA-ACC5-F21F080D9827}"/>
              </a:ext>
            </a:extLst>
          </p:cNvPr>
          <p:cNvSpPr/>
          <p:nvPr/>
        </p:nvSpPr>
        <p:spPr>
          <a:xfrm>
            <a:off x="-1" y="-1080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Рисунок 28">
            <a:extLst>
              <a:ext uri="{FF2B5EF4-FFF2-40B4-BE49-F238E27FC236}">
                <a16:creationId xmlns:a16="http://schemas.microsoft.com/office/drawing/2014/main" id="{D598AFDB-9E97-42D4-9070-5E3F6DB09D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579" y="1177008"/>
            <a:ext cx="10242384" cy="4719852"/>
          </a:xfrm>
          <a:prstGeom prst="rect">
            <a:avLst/>
          </a:prstGeom>
        </p:spPr>
      </p:pic>
      <p:sp>
        <p:nvSpPr>
          <p:cNvPr id="30" name="Прямоугольник 29">
            <a:extLst>
              <a:ext uri="{FF2B5EF4-FFF2-40B4-BE49-F238E27FC236}">
                <a16:creationId xmlns:a16="http://schemas.microsoft.com/office/drawing/2014/main" id="{960365C6-2207-4D72-A728-730DAD75B542}"/>
              </a:ext>
            </a:extLst>
          </p:cNvPr>
          <p:cNvSpPr/>
          <p:nvPr/>
        </p:nvSpPr>
        <p:spPr>
          <a:xfrm>
            <a:off x="758727" y="1006711"/>
            <a:ext cx="10529667" cy="5184615"/>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5"/>
          <a:srcRect l="11874" t="-148" r="11755" b="6581"/>
          <a:stretch/>
        </p:blipFill>
        <p:spPr>
          <a:xfrm>
            <a:off x="10603296" y="588114"/>
            <a:ext cx="997819" cy="929521"/>
          </a:xfrm>
          <a:prstGeom prst="teardrop">
            <a:avLst/>
          </a:prstGeom>
          <a:ln w="12700">
            <a:solidFill>
              <a:schemeClr val="tx1"/>
            </a:solidFill>
          </a:ln>
        </p:spPr>
      </p:pic>
    </p:spTree>
    <p:extLst>
      <p:ext uri="{BB962C8B-B14F-4D97-AF65-F5344CB8AC3E}">
        <p14:creationId xmlns:p14="http://schemas.microsoft.com/office/powerpoint/2010/main" val="2265586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F384B545-9A07-4E9B-8C4C-E6BABC53784B}"/>
              </a:ext>
            </a:extLst>
          </p:cNvPr>
          <p:cNvPicPr>
            <a:picLocks noChangeAspect="1"/>
          </p:cNvPicPr>
          <p:nvPr/>
        </p:nvPicPr>
        <p:blipFill rotWithShape="1">
          <a:blip r:embed="rId3">
            <a:extLst>
              <a:ext uri="{28A0092B-C50C-407E-A947-70E740481C1C}">
                <a14:useLocalDpi xmlns:a14="http://schemas.microsoft.com/office/drawing/2010/main" val="0"/>
              </a:ext>
            </a:extLst>
          </a:blip>
          <a:srcRect l="19057" t="21435" r="2923" b="9411"/>
          <a:stretch/>
        </p:blipFill>
        <p:spPr>
          <a:xfrm>
            <a:off x="7400" y="2396"/>
            <a:ext cx="12184599" cy="6855604"/>
          </a:xfrm>
          <a:prstGeom prst="rect">
            <a:avLst/>
          </a:prstGeom>
        </p:spPr>
      </p:pic>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8" name="Прямоугольник 27">
            <a:extLst>
              <a:ext uri="{FF2B5EF4-FFF2-40B4-BE49-F238E27FC236}">
                <a16:creationId xmlns:a16="http://schemas.microsoft.com/office/drawing/2014/main" id="{40286C87-D5AF-47FC-9DE3-C99291EC1660}"/>
              </a:ext>
            </a:extLst>
          </p:cNvPr>
          <p:cNvSpPr/>
          <p:nvPr/>
        </p:nvSpPr>
        <p:spPr>
          <a:xfrm>
            <a:off x="-1" y="-1080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4"/>
          <a:srcRect l="11874" t="-148" r="11755" b="6581"/>
          <a:stretch/>
        </p:blipFill>
        <p:spPr>
          <a:xfrm>
            <a:off x="10603296" y="588114"/>
            <a:ext cx="997819" cy="929521"/>
          </a:xfrm>
          <a:prstGeom prst="teardrop">
            <a:avLst/>
          </a:prstGeom>
          <a:ln w="12700">
            <a:solidFill>
              <a:schemeClr val="tx1"/>
            </a:solidFill>
          </a:ln>
        </p:spPr>
      </p:pic>
      <p:sp>
        <p:nvSpPr>
          <p:cNvPr id="32" name="Прямоугольник 31">
            <a:extLst>
              <a:ext uri="{FF2B5EF4-FFF2-40B4-BE49-F238E27FC236}">
                <a16:creationId xmlns:a16="http://schemas.microsoft.com/office/drawing/2014/main" id="{9A937C6C-FA00-4BA5-B5E2-3BB3E231E93C}"/>
              </a:ext>
            </a:extLst>
          </p:cNvPr>
          <p:cNvSpPr/>
          <p:nvPr/>
        </p:nvSpPr>
        <p:spPr>
          <a:xfrm>
            <a:off x="6426621" y="3662407"/>
            <a:ext cx="4742122" cy="1015663"/>
          </a:xfrm>
          <a:prstGeom prst="rect">
            <a:avLst/>
          </a:prstGeom>
        </p:spPr>
        <p:txBody>
          <a:bodyPr wrap="square">
            <a:spAutoFit/>
          </a:bodyPr>
          <a:lstStyle/>
          <a:p>
            <a:pPr algn="ctr"/>
            <a:r>
              <a:rPr lang="en-US" sz="6000" b="1" dirty="0">
                <a:solidFill>
                  <a:srgbClr val="604B25"/>
                </a:solidFill>
                <a:latin typeface="+mj-lt"/>
              </a:rPr>
              <a:t>BIM</a:t>
            </a:r>
            <a:endParaRPr lang="ru-RU" sz="6000" b="1" dirty="0">
              <a:solidFill>
                <a:srgbClr val="604B25"/>
              </a:solidFill>
              <a:latin typeface="+mj-lt"/>
            </a:endParaRPr>
          </a:p>
        </p:txBody>
      </p:sp>
    </p:spTree>
    <p:extLst>
      <p:ext uri="{BB962C8B-B14F-4D97-AF65-F5344CB8AC3E}">
        <p14:creationId xmlns:p14="http://schemas.microsoft.com/office/powerpoint/2010/main" val="229348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F384B545-9A07-4E9B-8C4C-E6BABC53784B}"/>
              </a:ext>
            </a:extLst>
          </p:cNvPr>
          <p:cNvPicPr>
            <a:picLocks noChangeAspect="1"/>
          </p:cNvPicPr>
          <p:nvPr/>
        </p:nvPicPr>
        <p:blipFill rotWithShape="1">
          <a:blip r:embed="rId3">
            <a:extLst>
              <a:ext uri="{28A0092B-C50C-407E-A947-70E740481C1C}">
                <a14:useLocalDpi xmlns:a14="http://schemas.microsoft.com/office/drawing/2010/main" val="0"/>
              </a:ext>
            </a:extLst>
          </a:blip>
          <a:srcRect l="19057" t="21435" r="2923" b="9411"/>
          <a:stretch/>
        </p:blipFill>
        <p:spPr>
          <a:xfrm>
            <a:off x="7400" y="2396"/>
            <a:ext cx="12184599" cy="6855604"/>
          </a:xfrm>
          <a:prstGeom prst="rect">
            <a:avLst/>
          </a:prstGeom>
        </p:spPr>
      </p:pic>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8" name="Прямоугольник 27">
            <a:extLst>
              <a:ext uri="{FF2B5EF4-FFF2-40B4-BE49-F238E27FC236}">
                <a16:creationId xmlns:a16="http://schemas.microsoft.com/office/drawing/2014/main" id="{40286C87-D5AF-47FC-9DE3-C99291EC1660}"/>
              </a:ext>
            </a:extLst>
          </p:cNvPr>
          <p:cNvSpPr/>
          <p:nvPr/>
        </p:nvSpPr>
        <p:spPr>
          <a:xfrm>
            <a:off x="-1" y="-1080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a:extLst>
              <a:ext uri="{FF2B5EF4-FFF2-40B4-BE49-F238E27FC236}">
                <a16:creationId xmlns:a16="http://schemas.microsoft.com/office/drawing/2014/main" id="{C2C38F37-0475-400C-9DF1-7F663C03D143}"/>
              </a:ext>
            </a:extLst>
          </p:cNvPr>
          <p:cNvSpPr/>
          <p:nvPr/>
        </p:nvSpPr>
        <p:spPr>
          <a:xfrm>
            <a:off x="385566" y="316402"/>
            <a:ext cx="10783177" cy="604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a:extLst>
              <a:ext uri="{FF2B5EF4-FFF2-40B4-BE49-F238E27FC236}">
                <a16:creationId xmlns:a16="http://schemas.microsoft.com/office/drawing/2014/main" id="{D1AB58ED-56FF-4738-80CD-76824E26AE84}"/>
              </a:ext>
            </a:extLst>
          </p:cNvPr>
          <p:cNvSpPr/>
          <p:nvPr/>
        </p:nvSpPr>
        <p:spPr>
          <a:xfrm>
            <a:off x="233239" y="260884"/>
            <a:ext cx="11079036" cy="6260495"/>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A65F01C9-A1F3-488C-BBC1-1309BDEA6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062" y="407219"/>
            <a:ext cx="10468762" cy="5888678"/>
          </a:xfrm>
          <a:prstGeom prst="rect">
            <a:avLst/>
          </a:prstGeom>
        </p:spPr>
      </p:pic>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5"/>
          <a:srcRect l="11874" t="-148" r="11755" b="6581"/>
          <a:stretch/>
        </p:blipFill>
        <p:spPr>
          <a:xfrm>
            <a:off x="11106028" y="5841940"/>
            <a:ext cx="997819" cy="929521"/>
          </a:xfrm>
          <a:prstGeom prst="teardrop">
            <a:avLst/>
          </a:prstGeom>
          <a:ln w="12700">
            <a:solidFill>
              <a:schemeClr val="tx1"/>
            </a:solidFill>
          </a:ln>
        </p:spPr>
      </p:pic>
    </p:spTree>
    <p:extLst>
      <p:ext uri="{BB962C8B-B14F-4D97-AF65-F5344CB8AC3E}">
        <p14:creationId xmlns:p14="http://schemas.microsoft.com/office/powerpoint/2010/main" val="191357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F384B545-9A07-4E9B-8C4C-E6BABC53784B}"/>
              </a:ext>
            </a:extLst>
          </p:cNvPr>
          <p:cNvPicPr>
            <a:picLocks noChangeAspect="1"/>
          </p:cNvPicPr>
          <p:nvPr/>
        </p:nvPicPr>
        <p:blipFill rotWithShape="1">
          <a:blip r:embed="rId3">
            <a:extLst>
              <a:ext uri="{28A0092B-C50C-407E-A947-70E740481C1C}">
                <a14:useLocalDpi xmlns:a14="http://schemas.microsoft.com/office/drawing/2010/main" val="0"/>
              </a:ext>
            </a:extLst>
          </a:blip>
          <a:srcRect l="19057" t="21435" r="2923" b="9411"/>
          <a:stretch/>
        </p:blipFill>
        <p:spPr>
          <a:xfrm>
            <a:off x="7400" y="2396"/>
            <a:ext cx="12184599" cy="6855604"/>
          </a:xfrm>
          <a:prstGeom prst="rect">
            <a:avLst/>
          </a:prstGeom>
        </p:spPr>
      </p:pic>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8" name="Прямоугольник 27">
            <a:extLst>
              <a:ext uri="{FF2B5EF4-FFF2-40B4-BE49-F238E27FC236}">
                <a16:creationId xmlns:a16="http://schemas.microsoft.com/office/drawing/2014/main" id="{40286C87-D5AF-47FC-9DE3-C99291EC1660}"/>
              </a:ext>
            </a:extLst>
          </p:cNvPr>
          <p:cNvSpPr/>
          <p:nvPr/>
        </p:nvSpPr>
        <p:spPr>
          <a:xfrm>
            <a:off x="-1" y="-1080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a:extLst>
              <a:ext uri="{FF2B5EF4-FFF2-40B4-BE49-F238E27FC236}">
                <a16:creationId xmlns:a16="http://schemas.microsoft.com/office/drawing/2014/main" id="{C2C38F37-0475-400C-9DF1-7F663C03D143}"/>
              </a:ext>
            </a:extLst>
          </p:cNvPr>
          <p:cNvSpPr/>
          <p:nvPr/>
        </p:nvSpPr>
        <p:spPr>
          <a:xfrm>
            <a:off x="385566" y="316402"/>
            <a:ext cx="10783177" cy="604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a:extLst>
              <a:ext uri="{FF2B5EF4-FFF2-40B4-BE49-F238E27FC236}">
                <a16:creationId xmlns:a16="http://schemas.microsoft.com/office/drawing/2014/main" id="{D1AB58ED-56FF-4738-80CD-76824E26AE84}"/>
              </a:ext>
            </a:extLst>
          </p:cNvPr>
          <p:cNvSpPr/>
          <p:nvPr/>
        </p:nvSpPr>
        <p:spPr>
          <a:xfrm>
            <a:off x="233239" y="260884"/>
            <a:ext cx="11079036" cy="6260495"/>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4"/>
          <a:srcRect l="11874" t="-148" r="11755" b="6581"/>
          <a:stretch/>
        </p:blipFill>
        <p:spPr>
          <a:xfrm>
            <a:off x="11106028" y="5841940"/>
            <a:ext cx="997819" cy="929521"/>
          </a:xfrm>
          <a:prstGeom prst="teardrop">
            <a:avLst/>
          </a:prstGeom>
          <a:ln w="12700">
            <a:solidFill>
              <a:schemeClr val="tx1"/>
            </a:solidFill>
          </a:ln>
        </p:spPr>
      </p:pic>
      <p:pic>
        <p:nvPicPr>
          <p:cNvPr id="4" name="Рисунок 3">
            <a:extLst>
              <a:ext uri="{FF2B5EF4-FFF2-40B4-BE49-F238E27FC236}">
                <a16:creationId xmlns:a16="http://schemas.microsoft.com/office/drawing/2014/main" id="{AB116316-BD76-4465-9A54-631FD52B1D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352" y="391547"/>
            <a:ext cx="10622142" cy="5802345"/>
          </a:xfrm>
          <a:prstGeom prst="rect">
            <a:avLst/>
          </a:prstGeom>
        </p:spPr>
      </p:pic>
    </p:spTree>
    <p:extLst>
      <p:ext uri="{BB962C8B-B14F-4D97-AF65-F5344CB8AC3E}">
        <p14:creationId xmlns:p14="http://schemas.microsoft.com/office/powerpoint/2010/main" val="51743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F384B545-9A07-4E9B-8C4C-E6BABC53784B}"/>
              </a:ext>
            </a:extLst>
          </p:cNvPr>
          <p:cNvPicPr>
            <a:picLocks noChangeAspect="1"/>
          </p:cNvPicPr>
          <p:nvPr/>
        </p:nvPicPr>
        <p:blipFill rotWithShape="1">
          <a:blip r:embed="rId3">
            <a:extLst>
              <a:ext uri="{28A0092B-C50C-407E-A947-70E740481C1C}">
                <a14:useLocalDpi xmlns:a14="http://schemas.microsoft.com/office/drawing/2010/main" val="0"/>
              </a:ext>
            </a:extLst>
          </a:blip>
          <a:srcRect l="19057" t="21435" r="2923" b="9411"/>
          <a:stretch/>
        </p:blipFill>
        <p:spPr>
          <a:xfrm>
            <a:off x="7400" y="2396"/>
            <a:ext cx="12184599" cy="6855604"/>
          </a:xfrm>
          <a:prstGeom prst="rect">
            <a:avLst/>
          </a:prstGeom>
        </p:spPr>
      </p:pic>
      <p:sp>
        <p:nvSpPr>
          <p:cNvPr id="2" name="Прямоугольник 1">
            <a:extLst>
              <a:ext uri="{FF2B5EF4-FFF2-40B4-BE49-F238E27FC236}">
                <a16:creationId xmlns:a16="http://schemas.microsoft.com/office/drawing/2014/main" id="{47C6087B-ECF9-42C7-8BF4-DE25E1C920DD}"/>
              </a:ext>
            </a:extLst>
          </p:cNvPr>
          <p:cNvSpPr/>
          <p:nvPr/>
        </p:nvSpPr>
        <p:spPr>
          <a:xfrm>
            <a:off x="0" y="7383337"/>
            <a:ext cx="12192000" cy="4264757"/>
          </a:xfrm>
          <a:prstGeom prst="rect">
            <a:avLst/>
          </a:prstGeom>
        </p:spPr>
        <p:txBody>
          <a:bodyPr wrap="square">
            <a:spAutoFit/>
          </a:bodyPr>
          <a:lstStyle/>
          <a:p>
            <a:pPr algn="just">
              <a:lnSpc>
                <a:spcPct val="115000"/>
              </a:lnSpc>
              <a:spcAft>
                <a:spcPts val="1000"/>
              </a:spcAft>
            </a:pPr>
            <a:r>
              <a:rPr lang="ru-RU" dirty="0">
                <a:latin typeface="Calibri" panose="020F0502020204030204" pitchFamily="34" charset="0"/>
                <a:ea typeface="Calibri" panose="020F0502020204030204" pitchFamily="34" charset="0"/>
                <a:cs typeface="Times New Roman" panose="02020603050405020304" pitchFamily="18" charset="0"/>
              </a:rPr>
              <a:t>На этом блок работы </a:t>
            </a:r>
            <a:r>
              <a:rPr lang="en-US" dirty="0">
                <a:latin typeface="Calibri" panose="020F0502020204030204" pitchFamily="34" charset="0"/>
                <a:ea typeface="Calibri" panose="020F0502020204030204" pitchFamily="34" charset="0"/>
                <a:cs typeface="Times New Roman" panose="02020603050405020304" pitchFamily="18" charset="0"/>
              </a:rPr>
              <a:t>VTM project </a:t>
            </a:r>
            <a:r>
              <a:rPr lang="ru-RU" dirty="0">
                <a:latin typeface="Calibri" panose="020F0502020204030204" pitchFamily="34" charset="0"/>
                <a:ea typeface="Calibri" panose="020F0502020204030204" pitchFamily="34" charset="0"/>
                <a:cs typeface="Times New Roman" panose="02020603050405020304" pitchFamily="18" charset="0"/>
              </a:rPr>
              <a:t>закончен, и мы переходим к дальнейшей связи данных между различными программами. Ввиду того, что наша организация занимается в основном автомобильными дорогами, для упрощения работы отдела автомобильных дорог использует ПК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Целесообразно было и нам перейти на данный комплекс, в части графического построения продольных, и поперечных профилей а также разработки </a:t>
            </a:r>
            <a:r>
              <a:rPr lang="ru-RU" dirty="0" err="1">
                <a:latin typeface="Calibri" panose="020F0502020204030204" pitchFamily="34" charset="0"/>
                <a:ea typeface="Calibri" panose="020F0502020204030204" pitchFamily="34" charset="0"/>
                <a:cs typeface="Times New Roman" panose="02020603050405020304" pitchFamily="18" charset="0"/>
              </a:rPr>
              <a:t>бим</a:t>
            </a:r>
            <a:r>
              <a:rPr lang="ru-RU" dirty="0">
                <a:latin typeface="Calibri" panose="020F0502020204030204" pitchFamily="34" charset="0"/>
                <a:ea typeface="Calibri" panose="020F0502020204030204" pitchFamily="34" charset="0"/>
                <a:cs typeface="Times New Roman" panose="02020603050405020304" pitchFamily="18" charset="0"/>
              </a:rPr>
              <a:t> модели.</a:t>
            </a:r>
          </a:p>
          <a:p>
            <a:r>
              <a:rPr lang="ru-RU" dirty="0">
                <a:latin typeface="Calibri" panose="020F0502020204030204" pitchFamily="34" charset="0"/>
                <a:ea typeface="Calibri" panose="020F0502020204030204" pitchFamily="34" charset="0"/>
                <a:cs typeface="Times New Roman" panose="02020603050405020304" pitchFamily="18" charset="0"/>
              </a:rPr>
              <a:t>На данный момент, БД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по объекту может быть выгружена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a:t>
            </a:r>
            <a:r>
              <a:rPr lang="ru-RU" dirty="0">
                <a:latin typeface="Calibri" panose="020F0502020204030204" pitchFamily="34" charset="0"/>
                <a:ea typeface="Calibri" panose="020F0502020204030204" pitchFamily="34" charset="0"/>
                <a:cs typeface="Times New Roman" panose="02020603050405020304" pitchFamily="18" charset="0"/>
              </a:rPr>
              <a:t>, и в этом же формате подгружена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Данная интеграция находится в разработке между компаниями, но уже сейчас мы получаем плановое положение скважин, данные по грунтам, данные по скважинам. К сожалению, на данный момент в формате </a:t>
            </a:r>
            <a:r>
              <a:rPr lang="en-US" dirty="0">
                <a:latin typeface="Calibri" panose="020F0502020204030204" pitchFamily="34" charset="0"/>
                <a:ea typeface="Calibri" panose="020F0502020204030204" pitchFamily="34" charset="0"/>
                <a:cs typeface="Times New Roman" panose="02020603050405020304" pitchFamily="18" charset="0"/>
              </a:rPr>
              <a:t>xml </a:t>
            </a:r>
            <a:r>
              <a:rPr lang="ru-RU" dirty="0">
                <a:latin typeface="Calibri" panose="020F0502020204030204" pitchFamily="34" charset="0"/>
                <a:ea typeface="Calibri" panose="020F0502020204030204" pitchFamily="34" charset="0"/>
                <a:cs typeface="Times New Roman" panose="02020603050405020304" pitchFamily="18" charset="0"/>
              </a:rPr>
              <a:t>это единственная информация, которая подгружается автоматически. Однако, возможность импорта в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по другим разделам также существует. Например, раздел лаборатория может быть импортирован в формате </a:t>
            </a:r>
            <a:r>
              <a:rPr lang="en-US" dirty="0">
                <a:latin typeface="Calibri" panose="020F0502020204030204" pitchFamily="34" charset="0"/>
                <a:ea typeface="Calibri" panose="020F0502020204030204" pitchFamily="34" charset="0"/>
                <a:cs typeface="Times New Roman" panose="02020603050405020304" pitchFamily="18" charset="0"/>
              </a:rPr>
              <a:t>Excel</a:t>
            </a:r>
            <a:r>
              <a:rPr lang="ru-RU" dirty="0">
                <a:latin typeface="Calibri" panose="020F0502020204030204" pitchFamily="34" charset="0"/>
                <a:ea typeface="Calibri" panose="020F0502020204030204" pitchFamily="34" charset="0"/>
                <a:cs typeface="Times New Roman" panose="02020603050405020304" pitchFamily="18" charset="0"/>
              </a:rPr>
              <a:t>. Настроив шаблоны подготовки отчета из </a:t>
            </a:r>
            <a:r>
              <a:rPr lang="en-US" dirty="0" err="1">
                <a:latin typeface="Calibri" panose="020F0502020204030204" pitchFamily="34" charset="0"/>
                <a:ea typeface="Calibri" panose="020F0502020204030204" pitchFamily="34" charset="0"/>
                <a:cs typeface="Times New Roman" panose="02020603050405020304" pitchFamily="18" charset="0"/>
              </a:rPr>
              <a:t>enggeo</a:t>
            </a:r>
            <a:r>
              <a:rPr lang="en-US"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данный по лаборатории выгружаются без вмешательства оператора. Возможность импорта существует также и для полевых испытаний, однако для наших задач мы это не используем. Мы автоматизировали дынный процесс пока привязка работает не до конца корректно и штриховки </a:t>
            </a:r>
            <a:r>
              <a:rPr lang="ru-RU" dirty="0" err="1">
                <a:latin typeface="Calibri" panose="020F0502020204030204" pitchFamily="34" charset="0"/>
                <a:ea typeface="Calibri" panose="020F0502020204030204" pitchFamily="34" charset="0"/>
                <a:cs typeface="Times New Roman" panose="02020603050405020304" pitchFamily="18" charset="0"/>
              </a:rPr>
              <a:t>робур</a:t>
            </a:r>
            <a:r>
              <a:rPr lang="ru-RU" dirty="0">
                <a:latin typeface="Calibri" panose="020F0502020204030204" pitchFamily="34" charset="0"/>
                <a:ea typeface="Calibri" panose="020F0502020204030204" pitchFamily="34" charset="0"/>
                <a:cs typeface="Times New Roman" panose="02020603050405020304" pitchFamily="18" charset="0"/>
              </a:rPr>
              <a:t> не привязываются к подгружаемым грунтам, а тем более не привязывается лабораторные и полевые данный. Однако для решения большинства типовых задач это сильно сокращает время работы, тем более что после корректировки этих данных можно отстроить Бим модель.</a:t>
            </a:r>
            <a:endParaRPr lang="ru-RU" dirty="0"/>
          </a:p>
        </p:txBody>
      </p:sp>
      <p:sp>
        <p:nvSpPr>
          <p:cNvPr id="9" name="Прямоугольник 8">
            <a:extLst>
              <a:ext uri="{FF2B5EF4-FFF2-40B4-BE49-F238E27FC236}">
                <a16:creationId xmlns:a16="http://schemas.microsoft.com/office/drawing/2014/main" id="{8E53FAF9-26CC-451F-B850-DC8E86A2D28B}"/>
              </a:ext>
            </a:extLst>
          </p:cNvPr>
          <p:cNvSpPr/>
          <p:nvPr/>
        </p:nvSpPr>
        <p:spPr>
          <a:xfrm>
            <a:off x="8539701" y="260885"/>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2F1B25AF-612B-4EE2-9C20-496D1D87E2E7}"/>
              </a:ext>
            </a:extLst>
          </p:cNvPr>
          <p:cNvSpPr/>
          <p:nvPr/>
        </p:nvSpPr>
        <p:spPr>
          <a:xfrm rot="5400000">
            <a:off x="10735922" y="1349539"/>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D54DABD3-B485-4BF6-B6A4-0E4F289154C5}"/>
              </a:ext>
            </a:extLst>
          </p:cNvPr>
          <p:cNvSpPr/>
          <p:nvPr/>
        </p:nvSpPr>
        <p:spPr>
          <a:xfrm>
            <a:off x="11168743" y="336620"/>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единительная линия 11">
            <a:extLst>
              <a:ext uri="{FF2B5EF4-FFF2-40B4-BE49-F238E27FC236}">
                <a16:creationId xmlns:a16="http://schemas.microsoft.com/office/drawing/2014/main" id="{31604B6F-B2FE-4D13-9C0E-6B8804CABDB4}"/>
              </a:ext>
            </a:extLst>
          </p:cNvPr>
          <p:cNvCxnSpPr>
            <a:cxnSpLocks/>
          </p:cNvCxnSpPr>
          <p:nvPr/>
        </p:nvCxnSpPr>
        <p:spPr>
          <a:xfrm flipV="1">
            <a:off x="9365064" y="519001"/>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E98D186-223E-4364-9D0F-4BB2A5AC69D2}"/>
              </a:ext>
            </a:extLst>
          </p:cNvPr>
          <p:cNvCxnSpPr>
            <a:cxnSpLocks/>
          </p:cNvCxnSpPr>
          <p:nvPr/>
        </p:nvCxnSpPr>
        <p:spPr>
          <a:xfrm>
            <a:off x="11679721" y="509441"/>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4" name="Прямоугольник 13">
            <a:extLst>
              <a:ext uri="{FF2B5EF4-FFF2-40B4-BE49-F238E27FC236}">
                <a16:creationId xmlns:a16="http://schemas.microsoft.com/office/drawing/2014/main" id="{553EB4C2-5B88-43F1-B6F4-F5CB957451BA}"/>
              </a:ext>
            </a:extLst>
          </p:cNvPr>
          <p:cNvSpPr/>
          <p:nvPr/>
        </p:nvSpPr>
        <p:spPr>
          <a:xfrm>
            <a:off x="406348" y="6306701"/>
            <a:ext cx="3419061"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2713A445-FDA1-4409-B8BE-A05FFF10BAEF}"/>
              </a:ext>
            </a:extLst>
          </p:cNvPr>
          <p:cNvSpPr/>
          <p:nvPr/>
        </p:nvSpPr>
        <p:spPr>
          <a:xfrm rot="5400000">
            <a:off x="-711900" y="5217288"/>
            <a:ext cx="2311493" cy="134185"/>
          </a:xfrm>
          <a:prstGeom prst="rect">
            <a:avLst/>
          </a:prstGeom>
          <a:solidFill>
            <a:srgbClr val="604B25"/>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id="{622B5FC5-E435-46E8-98D1-1D33C8B2AFB8}"/>
              </a:ext>
            </a:extLst>
          </p:cNvPr>
          <p:cNvSpPr/>
          <p:nvPr/>
        </p:nvSpPr>
        <p:spPr>
          <a:xfrm>
            <a:off x="462703" y="5674593"/>
            <a:ext cx="723481" cy="698360"/>
          </a:xfrm>
          <a:prstGeom prst="rect">
            <a:avLst/>
          </a:prstGeom>
          <a:solidFill>
            <a:srgbClr val="86805E">
              <a:alpha val="84000"/>
            </a:srgbClr>
          </a:solidFill>
          <a:ln>
            <a:solidFill>
              <a:srgbClr val="604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единительная линия 16">
            <a:extLst>
              <a:ext uri="{FF2B5EF4-FFF2-40B4-BE49-F238E27FC236}">
                <a16:creationId xmlns:a16="http://schemas.microsoft.com/office/drawing/2014/main" id="{F95578A9-6C66-4FEC-BFFA-7D4761C127DB}"/>
              </a:ext>
            </a:extLst>
          </p:cNvPr>
          <p:cNvCxnSpPr>
            <a:cxnSpLocks/>
          </p:cNvCxnSpPr>
          <p:nvPr/>
        </p:nvCxnSpPr>
        <p:spPr>
          <a:xfrm flipV="1">
            <a:off x="661909" y="6193892"/>
            <a:ext cx="2323194" cy="8537"/>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18" name="Прямая соединительная линия 17">
            <a:extLst>
              <a:ext uri="{FF2B5EF4-FFF2-40B4-BE49-F238E27FC236}">
                <a16:creationId xmlns:a16="http://schemas.microsoft.com/office/drawing/2014/main" id="{50307A46-90B8-44C6-9786-442F08027A44}"/>
              </a:ext>
            </a:extLst>
          </p:cNvPr>
          <p:cNvCxnSpPr>
            <a:cxnSpLocks/>
          </p:cNvCxnSpPr>
          <p:nvPr/>
        </p:nvCxnSpPr>
        <p:spPr>
          <a:xfrm>
            <a:off x="661909" y="4854910"/>
            <a:ext cx="3" cy="1357623"/>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28" name="Прямоугольник 27">
            <a:extLst>
              <a:ext uri="{FF2B5EF4-FFF2-40B4-BE49-F238E27FC236}">
                <a16:creationId xmlns:a16="http://schemas.microsoft.com/office/drawing/2014/main" id="{40286C87-D5AF-47FC-9DE3-C99291EC1660}"/>
              </a:ext>
            </a:extLst>
          </p:cNvPr>
          <p:cNvSpPr/>
          <p:nvPr/>
        </p:nvSpPr>
        <p:spPr>
          <a:xfrm>
            <a:off x="-1" y="-10804"/>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a:extLst>
              <a:ext uri="{FF2B5EF4-FFF2-40B4-BE49-F238E27FC236}">
                <a16:creationId xmlns:a16="http://schemas.microsoft.com/office/drawing/2014/main" id="{C2C38F37-0475-400C-9DF1-7F663C03D143}"/>
              </a:ext>
            </a:extLst>
          </p:cNvPr>
          <p:cNvSpPr/>
          <p:nvPr/>
        </p:nvSpPr>
        <p:spPr>
          <a:xfrm>
            <a:off x="385566" y="316402"/>
            <a:ext cx="10783177" cy="604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a:extLst>
              <a:ext uri="{FF2B5EF4-FFF2-40B4-BE49-F238E27FC236}">
                <a16:creationId xmlns:a16="http://schemas.microsoft.com/office/drawing/2014/main" id="{D1AB58ED-56FF-4738-80CD-76824E26AE84}"/>
              </a:ext>
            </a:extLst>
          </p:cNvPr>
          <p:cNvSpPr/>
          <p:nvPr/>
        </p:nvSpPr>
        <p:spPr>
          <a:xfrm>
            <a:off x="233239" y="260884"/>
            <a:ext cx="11079036" cy="6260495"/>
          </a:xfrm>
          <a:prstGeom prst="rect">
            <a:avLst/>
          </a:prstGeom>
          <a:noFill/>
          <a:ln w="19050">
            <a:solidFill>
              <a:srgbClr val="604B2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85F3EA52-59EE-4E74-BFC2-976D1D84DFA1}"/>
              </a:ext>
            </a:extLst>
          </p:cNvPr>
          <p:cNvPicPr>
            <a:picLocks noChangeAspect="1"/>
          </p:cNvPicPr>
          <p:nvPr/>
        </p:nvPicPr>
        <p:blipFill rotWithShape="1">
          <a:blip r:embed="rId4"/>
          <a:srcRect l="11874" t="-148" r="11755" b="6581"/>
          <a:stretch/>
        </p:blipFill>
        <p:spPr>
          <a:xfrm>
            <a:off x="11106028" y="5841940"/>
            <a:ext cx="997819" cy="929521"/>
          </a:xfrm>
          <a:prstGeom prst="teardrop">
            <a:avLst/>
          </a:prstGeom>
          <a:ln w="12700">
            <a:solidFill>
              <a:schemeClr val="tx1"/>
            </a:solidFill>
          </a:ln>
        </p:spPr>
      </p:pic>
      <p:pic>
        <p:nvPicPr>
          <p:cNvPr id="5" name="Рисунок 4">
            <a:extLst>
              <a:ext uri="{FF2B5EF4-FFF2-40B4-BE49-F238E27FC236}">
                <a16:creationId xmlns:a16="http://schemas.microsoft.com/office/drawing/2014/main" id="{3ED722CF-C9CB-4FA6-A2DC-942217F01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831" y="408270"/>
            <a:ext cx="10478379" cy="5807176"/>
          </a:xfrm>
          <a:prstGeom prst="rect">
            <a:avLst/>
          </a:prstGeom>
        </p:spPr>
      </p:pic>
    </p:spTree>
    <p:extLst>
      <p:ext uri="{BB962C8B-B14F-4D97-AF65-F5344CB8AC3E}">
        <p14:creationId xmlns:p14="http://schemas.microsoft.com/office/powerpoint/2010/main" val="68260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6" name="Picture 2" descr="https://dorozhniki150.ru/wp-content/uploads/2021/07/2.2_logo-main.jpg">
            <a:extLst>
              <a:ext uri="{FF2B5EF4-FFF2-40B4-BE49-F238E27FC236}">
                <a16:creationId xmlns:a16="http://schemas.microsoft.com/office/drawing/2014/main" id="{0F6AE267-FE75-BA1D-5285-543DCC7FE32B}"/>
              </a:ext>
            </a:extLst>
          </p:cNvPr>
          <p:cNvPicPr>
            <a:picLocks noChangeAspect="1" noChangeArrowheads="1"/>
          </p:cNvPicPr>
          <p:nvPr/>
        </p:nvPicPr>
        <p:blipFill>
          <a:blip r:embed="rId3"/>
          <a:stretch/>
        </p:blipFill>
        <p:spPr bwMode="auto">
          <a:xfrm>
            <a:off x="251461" y="277169"/>
            <a:ext cx="1010944" cy="906331"/>
          </a:xfrm>
          <a:prstGeom prst="rect">
            <a:avLst/>
          </a:prstGeom>
          <a:solidFill>
            <a:schemeClr val="accent1">
              <a:lumMod val="40000"/>
              <a:lumOff val="60000"/>
            </a:schemeClr>
          </a:solidFill>
        </p:spPr>
      </p:pic>
      <p:sp>
        <p:nvSpPr>
          <p:cNvPr id="14" name="Прямоугольник 13">
            <a:extLst>
              <a:ext uri="{FF2B5EF4-FFF2-40B4-BE49-F238E27FC236}">
                <a16:creationId xmlns:a16="http://schemas.microsoft.com/office/drawing/2014/main" id="{A8D121E0-0E3A-8887-9F25-B61D90C8B5B8}"/>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sp>
        <p:nvSpPr>
          <p:cNvPr id="15" name="Title 1"/>
          <p:cNvSpPr txBox="1">
            <a:spLocks/>
          </p:cNvSpPr>
          <p:nvPr/>
        </p:nvSpPr>
        <p:spPr>
          <a:xfrm>
            <a:off x="3122744" y="3455842"/>
            <a:ext cx="6070600" cy="77101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2000"/>
              </a:lnSpc>
            </a:pPr>
            <a:r>
              <a:rPr lang="ru-RU" sz="3000" b="1" dirty="0">
                <a:solidFill>
                  <a:schemeClr val="bg1"/>
                </a:solidFill>
                <a:latin typeface="+mn-lt"/>
              </a:rPr>
              <a:t>СПАСИБО ЗА ВНИМАНИЕ! </a:t>
            </a:r>
          </a:p>
        </p:txBody>
      </p:sp>
      <p:pic>
        <p:nvPicPr>
          <p:cNvPr id="9" name="Рисунок 8">
            <a:extLst>
              <a:ext uri="{FF2B5EF4-FFF2-40B4-BE49-F238E27FC236}">
                <a16:creationId xmlns:a16="http://schemas.microsoft.com/office/drawing/2014/main" id="{94577872-73AA-464B-9C64-8EB60A3BE4E5}"/>
              </a:ext>
            </a:extLst>
          </p:cNvPr>
          <p:cNvPicPr>
            <a:picLocks noChangeAspect="1"/>
          </p:cNvPicPr>
          <p:nvPr/>
        </p:nvPicPr>
        <p:blipFill>
          <a:blip r:embed="rId4"/>
          <a:stretch>
            <a:fillRect/>
          </a:stretch>
        </p:blipFill>
        <p:spPr>
          <a:xfrm>
            <a:off x="1866900" y="1667778"/>
            <a:ext cx="8458200" cy="3025775"/>
          </a:xfrm>
          <a:prstGeom prst="rect">
            <a:avLst/>
          </a:prstGeom>
        </p:spPr>
      </p:pic>
      <p:sp>
        <p:nvSpPr>
          <p:cNvPr id="10" name="Прямоугольник 9">
            <a:extLst>
              <a:ext uri="{FF2B5EF4-FFF2-40B4-BE49-F238E27FC236}">
                <a16:creationId xmlns:a16="http://schemas.microsoft.com/office/drawing/2014/main" id="{0B92F4C3-FC60-4900-9930-548B9ED1D068}"/>
              </a:ext>
            </a:extLst>
          </p:cNvPr>
          <p:cNvSpPr/>
          <p:nvPr/>
        </p:nvSpPr>
        <p:spPr>
          <a:xfrm>
            <a:off x="1866900" y="2938070"/>
            <a:ext cx="8458200" cy="646331"/>
          </a:xfrm>
          <a:prstGeom prst="rect">
            <a:avLst/>
          </a:prstGeom>
        </p:spPr>
        <p:txBody>
          <a:bodyPr wrap="square">
            <a:spAutoFit/>
          </a:bodyPr>
          <a:lstStyle/>
          <a:p>
            <a:pPr algn="ctr"/>
            <a:r>
              <a:rPr lang="ru-RU" sz="3600" b="1" dirty="0">
                <a:solidFill>
                  <a:srgbClr val="604B25"/>
                </a:solidFill>
                <a:latin typeface="+mj-lt"/>
              </a:rPr>
              <a:t>ПОДВЕДЕНИЕ ИТОГОВ</a:t>
            </a:r>
          </a:p>
        </p:txBody>
      </p:sp>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sp>
        <p:nvSpPr>
          <p:cNvPr id="4" name="TextBox 3">
            <a:extLst>
              <a:ext uri="{FF2B5EF4-FFF2-40B4-BE49-F238E27FC236}">
                <a16:creationId xmlns:a16="http://schemas.microsoft.com/office/drawing/2014/main" id="{A2DCB0D8-DE7B-CB51-98A7-85B1BBD6C0EB}"/>
              </a:ext>
            </a:extLst>
          </p:cNvPr>
          <p:cNvSpPr txBox="1"/>
          <p:nvPr/>
        </p:nvSpPr>
        <p:spPr bwMode="auto">
          <a:xfrm>
            <a:off x="866701" y="125056"/>
            <a:ext cx="10369152" cy="369332"/>
          </a:xfrm>
          <a:prstGeom prst="rect">
            <a:avLst/>
          </a:prstGeom>
          <a:noFill/>
        </p:spPr>
        <p:txBody>
          <a:bodyPr wrap="square" rtlCol="0">
            <a:spAutoFit/>
          </a:bodyPr>
          <a:lstStyle/>
          <a:p>
            <a:pPr algn="ctr">
              <a:defRPr/>
            </a:pPr>
            <a:r>
              <a:rPr lang="ru-RU" b="1" dirty="0"/>
              <a:t>Информационная модель объекта</a:t>
            </a:r>
            <a:endParaRPr dirty="0"/>
          </a:p>
        </p:txBody>
      </p:sp>
      <p:pic>
        <p:nvPicPr>
          <p:cNvPr id="3" name="Рисунок 2">
            <a:extLst>
              <a:ext uri="{FF2B5EF4-FFF2-40B4-BE49-F238E27FC236}">
                <a16:creationId xmlns:a16="http://schemas.microsoft.com/office/drawing/2014/main" id="{287D75F9-1DCD-99E9-D21B-52636A4078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3858" y="1178929"/>
            <a:ext cx="9421666" cy="5299687"/>
          </a:xfrm>
          <a:prstGeom prst="rect">
            <a:avLst/>
          </a:prstGeom>
        </p:spPr>
      </p:pic>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spTree>
    <p:extLst>
      <p:ext uri="{BB962C8B-B14F-4D97-AF65-F5344CB8AC3E}">
        <p14:creationId xmlns:p14="http://schemas.microsoft.com/office/powerpoint/2010/main" val="5672442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sp>
        <p:nvSpPr>
          <p:cNvPr id="15" name="Title 1"/>
          <p:cNvSpPr txBox="1">
            <a:spLocks/>
          </p:cNvSpPr>
          <p:nvPr/>
        </p:nvSpPr>
        <p:spPr>
          <a:xfrm>
            <a:off x="3122744" y="3455842"/>
            <a:ext cx="6070600" cy="77101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2000"/>
              </a:lnSpc>
            </a:pPr>
            <a:r>
              <a:rPr lang="ru-RU" sz="3000" b="1" dirty="0">
                <a:solidFill>
                  <a:schemeClr val="bg1"/>
                </a:solidFill>
                <a:latin typeface="+mn-lt"/>
              </a:rPr>
              <a:t>СПАСИБО ЗА ВНИМАНИЕ! </a:t>
            </a:r>
          </a:p>
        </p:txBody>
      </p:sp>
      <p:pic>
        <p:nvPicPr>
          <p:cNvPr id="7" name="Рисунок 6">
            <a:extLst>
              <a:ext uri="{FF2B5EF4-FFF2-40B4-BE49-F238E27FC236}">
                <a16:creationId xmlns:a16="http://schemas.microsoft.com/office/drawing/2014/main" id="{5EFA088D-DCCD-45F6-865C-1405E3968833}"/>
              </a:ext>
            </a:extLst>
          </p:cNvPr>
          <p:cNvPicPr>
            <a:picLocks noChangeAspect="1"/>
          </p:cNvPicPr>
          <p:nvPr/>
        </p:nvPicPr>
        <p:blipFill>
          <a:blip r:embed="rId5" cstate="print"/>
          <a:stretch>
            <a:fillRect/>
          </a:stretch>
        </p:blipFill>
        <p:spPr>
          <a:xfrm>
            <a:off x="0" y="0"/>
            <a:ext cx="12192000" cy="6858000"/>
          </a:xfrm>
          <a:prstGeom prst="rect">
            <a:avLst/>
          </a:prstGeom>
        </p:spPr>
      </p:pic>
      <p:pic>
        <p:nvPicPr>
          <p:cNvPr id="9" name="Рисунок 8">
            <a:extLst>
              <a:ext uri="{FF2B5EF4-FFF2-40B4-BE49-F238E27FC236}">
                <a16:creationId xmlns:a16="http://schemas.microsoft.com/office/drawing/2014/main" id="{94577872-73AA-464B-9C64-8EB60A3BE4E5}"/>
              </a:ext>
            </a:extLst>
          </p:cNvPr>
          <p:cNvPicPr>
            <a:picLocks noChangeAspect="1"/>
          </p:cNvPicPr>
          <p:nvPr/>
        </p:nvPicPr>
        <p:blipFill>
          <a:blip r:embed="rId6"/>
          <a:stretch>
            <a:fillRect/>
          </a:stretch>
        </p:blipFill>
        <p:spPr>
          <a:xfrm>
            <a:off x="1866900" y="1667778"/>
            <a:ext cx="8458200" cy="3025775"/>
          </a:xfrm>
          <a:prstGeom prst="rect">
            <a:avLst/>
          </a:prstGeom>
        </p:spPr>
      </p:pic>
      <p:sp>
        <p:nvSpPr>
          <p:cNvPr id="10" name="Прямоугольник 9">
            <a:extLst>
              <a:ext uri="{FF2B5EF4-FFF2-40B4-BE49-F238E27FC236}">
                <a16:creationId xmlns:a16="http://schemas.microsoft.com/office/drawing/2014/main" id="{0B92F4C3-FC60-4900-9930-548B9ED1D068}"/>
              </a:ext>
            </a:extLst>
          </p:cNvPr>
          <p:cNvSpPr/>
          <p:nvPr/>
        </p:nvSpPr>
        <p:spPr>
          <a:xfrm>
            <a:off x="1866900" y="2938070"/>
            <a:ext cx="8458200" cy="646331"/>
          </a:xfrm>
          <a:prstGeom prst="rect">
            <a:avLst/>
          </a:prstGeom>
        </p:spPr>
        <p:txBody>
          <a:bodyPr wrap="square">
            <a:spAutoFit/>
          </a:bodyPr>
          <a:lstStyle/>
          <a:p>
            <a:pPr algn="ctr"/>
            <a:r>
              <a:rPr lang="ru-RU" sz="3600" b="1" dirty="0">
                <a:solidFill>
                  <a:srgbClr val="604B25"/>
                </a:solidFill>
                <a:latin typeface="+mj-lt"/>
              </a:rPr>
              <a:t>ПОДВЕДЕНИЕ ИТОГОВ</a:t>
            </a:r>
          </a:p>
        </p:txBody>
      </p:sp>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pic>
        <p:nvPicPr>
          <p:cNvPr id="3" name="Соликамская">
            <a:hlinkClick r:id="" action="ppaction://media"/>
            <a:extLst>
              <a:ext uri="{FF2B5EF4-FFF2-40B4-BE49-F238E27FC236}">
                <a16:creationId xmlns:a16="http://schemas.microsoft.com/office/drawing/2014/main" id="{8E4D3B88-5D94-245B-F999-9FF50F2B33C7}"/>
              </a:ext>
            </a:extLst>
          </p:cNvPr>
          <p:cNvPicPr>
            <a:picLocks noChangeAspect="1"/>
          </p:cNvPicPr>
          <p:nvPr>
            <a:videoFile r:link="rId1"/>
            <p:extLst>
              <p:ext uri="{DAA4B4D4-6D71-4841-9C94-3DE7FCFB9230}">
                <p14:media xmlns:p14="http://schemas.microsoft.com/office/powerpoint/2010/main" r:embed="rId2">
                  <p14:trim st="78624" end="13479.3"/>
                </p14:media>
              </p:ext>
            </p:extLst>
          </p:nvPr>
        </p:nvPicPr>
        <p:blipFill>
          <a:blip r:embed="rId10"/>
          <a:stretch>
            <a:fillRect/>
          </a:stretch>
        </p:blipFill>
        <p:spPr bwMode="auto">
          <a:xfrm>
            <a:off x="241897" y="126574"/>
            <a:ext cx="11708206" cy="6585866"/>
          </a:xfrm>
          <a:prstGeom prst="rect">
            <a:avLst/>
          </a:prstGeom>
        </p:spPr>
      </p:pic>
    </p:spTree>
    <p:extLst>
      <p:ext uri="{BB962C8B-B14F-4D97-AF65-F5344CB8AC3E}">
        <p14:creationId xmlns:p14="http://schemas.microsoft.com/office/powerpoint/2010/main" val="16147285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6" name="Picture 2" descr="https://dorozhniki150.ru/wp-content/uploads/2021/07/2.2_logo-main.jpg">
            <a:extLst>
              <a:ext uri="{FF2B5EF4-FFF2-40B4-BE49-F238E27FC236}">
                <a16:creationId xmlns:a16="http://schemas.microsoft.com/office/drawing/2014/main" id="{0F6AE267-FE75-BA1D-5285-543DCC7FE32B}"/>
              </a:ext>
            </a:extLst>
          </p:cNvPr>
          <p:cNvPicPr>
            <a:picLocks noChangeAspect="1" noChangeArrowheads="1"/>
          </p:cNvPicPr>
          <p:nvPr/>
        </p:nvPicPr>
        <p:blipFill>
          <a:blip r:embed="rId3"/>
          <a:stretch/>
        </p:blipFill>
        <p:spPr bwMode="auto">
          <a:xfrm>
            <a:off x="251461" y="277169"/>
            <a:ext cx="1010944" cy="906331"/>
          </a:xfrm>
          <a:prstGeom prst="rect">
            <a:avLst/>
          </a:prstGeom>
          <a:solidFill>
            <a:schemeClr val="accent1">
              <a:lumMod val="40000"/>
              <a:lumOff val="60000"/>
            </a:schemeClr>
          </a:solidFill>
        </p:spPr>
      </p:pic>
      <p:sp>
        <p:nvSpPr>
          <p:cNvPr id="14" name="Прямоугольник 13">
            <a:extLst>
              <a:ext uri="{FF2B5EF4-FFF2-40B4-BE49-F238E27FC236}">
                <a16:creationId xmlns:a16="http://schemas.microsoft.com/office/drawing/2014/main" id="{A8D121E0-0E3A-8887-9F25-B61D90C8B5B8}"/>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sp>
        <p:nvSpPr>
          <p:cNvPr id="15" name="Title 1"/>
          <p:cNvSpPr txBox="1">
            <a:spLocks/>
          </p:cNvSpPr>
          <p:nvPr/>
        </p:nvSpPr>
        <p:spPr>
          <a:xfrm>
            <a:off x="3122744" y="3455842"/>
            <a:ext cx="6070600" cy="77101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2000"/>
              </a:lnSpc>
            </a:pPr>
            <a:r>
              <a:rPr lang="ru-RU" sz="3000" b="1" dirty="0">
                <a:solidFill>
                  <a:schemeClr val="bg1"/>
                </a:solidFill>
                <a:latin typeface="+mn-lt"/>
              </a:rPr>
              <a:t>СПАСИБО ЗА ВНИМАНИЕ! </a:t>
            </a:r>
          </a:p>
        </p:txBody>
      </p:sp>
      <p:pic>
        <p:nvPicPr>
          <p:cNvPr id="9" name="Рисунок 8">
            <a:extLst>
              <a:ext uri="{FF2B5EF4-FFF2-40B4-BE49-F238E27FC236}">
                <a16:creationId xmlns:a16="http://schemas.microsoft.com/office/drawing/2014/main" id="{94577872-73AA-464B-9C64-8EB60A3BE4E5}"/>
              </a:ext>
            </a:extLst>
          </p:cNvPr>
          <p:cNvPicPr>
            <a:picLocks noChangeAspect="1"/>
          </p:cNvPicPr>
          <p:nvPr/>
        </p:nvPicPr>
        <p:blipFill>
          <a:blip r:embed="rId4"/>
          <a:stretch>
            <a:fillRect/>
          </a:stretch>
        </p:blipFill>
        <p:spPr>
          <a:xfrm>
            <a:off x="1866900" y="1667778"/>
            <a:ext cx="8458200" cy="3025775"/>
          </a:xfrm>
          <a:prstGeom prst="rect">
            <a:avLst/>
          </a:prstGeom>
        </p:spPr>
      </p:pic>
      <p:sp>
        <p:nvSpPr>
          <p:cNvPr id="10" name="Прямоугольник 9">
            <a:extLst>
              <a:ext uri="{FF2B5EF4-FFF2-40B4-BE49-F238E27FC236}">
                <a16:creationId xmlns:a16="http://schemas.microsoft.com/office/drawing/2014/main" id="{0B92F4C3-FC60-4900-9930-548B9ED1D068}"/>
              </a:ext>
            </a:extLst>
          </p:cNvPr>
          <p:cNvSpPr/>
          <p:nvPr/>
        </p:nvSpPr>
        <p:spPr>
          <a:xfrm>
            <a:off x="1866900" y="2938070"/>
            <a:ext cx="8458200" cy="646331"/>
          </a:xfrm>
          <a:prstGeom prst="rect">
            <a:avLst/>
          </a:prstGeom>
        </p:spPr>
        <p:txBody>
          <a:bodyPr wrap="square">
            <a:spAutoFit/>
          </a:bodyPr>
          <a:lstStyle/>
          <a:p>
            <a:pPr algn="ctr"/>
            <a:r>
              <a:rPr lang="ru-RU" sz="3600" b="1" dirty="0">
                <a:solidFill>
                  <a:srgbClr val="604B25"/>
                </a:solidFill>
                <a:latin typeface="+mj-lt"/>
              </a:rPr>
              <a:t>ПОДВЕДЕНИЕ ИТОГОВ</a:t>
            </a:r>
          </a:p>
        </p:txBody>
      </p:sp>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sp>
        <p:nvSpPr>
          <p:cNvPr id="4" name="TextBox 3">
            <a:extLst>
              <a:ext uri="{FF2B5EF4-FFF2-40B4-BE49-F238E27FC236}">
                <a16:creationId xmlns:a16="http://schemas.microsoft.com/office/drawing/2014/main" id="{A2DCB0D8-DE7B-CB51-98A7-85B1BBD6C0EB}"/>
              </a:ext>
            </a:extLst>
          </p:cNvPr>
          <p:cNvSpPr txBox="1"/>
          <p:nvPr/>
        </p:nvSpPr>
        <p:spPr bwMode="auto">
          <a:xfrm>
            <a:off x="866701" y="125056"/>
            <a:ext cx="10369152" cy="646331"/>
          </a:xfrm>
          <a:prstGeom prst="rect">
            <a:avLst/>
          </a:prstGeom>
          <a:noFill/>
        </p:spPr>
        <p:txBody>
          <a:bodyPr wrap="square" rtlCol="0">
            <a:spAutoFit/>
          </a:bodyPr>
          <a:lstStyle/>
          <a:p>
            <a:pPr algn="ctr">
              <a:defRPr/>
            </a:pPr>
            <a:r>
              <a:rPr lang="ru-RU" b="1" dirty="0"/>
              <a:t>Геотехническая модель </a:t>
            </a:r>
          </a:p>
          <a:p>
            <a:pPr algn="ctr">
              <a:defRPr/>
            </a:pPr>
            <a:r>
              <a:rPr lang="ru-RU" b="1" dirty="0"/>
              <a:t>опор путепровода и подпорных стен</a:t>
            </a:r>
            <a:endParaRPr dirty="0"/>
          </a:p>
        </p:txBody>
      </p:sp>
      <p:pic>
        <p:nvPicPr>
          <p:cNvPr id="6" name="Рисунок 5">
            <a:extLst>
              <a:ext uri="{FF2B5EF4-FFF2-40B4-BE49-F238E27FC236}">
                <a16:creationId xmlns:a16="http://schemas.microsoft.com/office/drawing/2014/main" id="{57540940-6948-CFA3-151B-4B2C58E78193}"/>
              </a:ext>
            </a:extLst>
          </p:cNvPr>
          <p:cNvPicPr/>
          <p:nvPr/>
        </p:nvPicPr>
        <p:blipFill rotWithShape="1">
          <a:blip r:embed="rId7"/>
          <a:srcRect l="25683" r="26701"/>
          <a:stretch/>
        </p:blipFill>
        <p:spPr bwMode="auto">
          <a:xfrm>
            <a:off x="1513866" y="831792"/>
            <a:ext cx="9074821" cy="6026208"/>
          </a:xfrm>
          <a:prstGeom prst="rect">
            <a:avLst/>
          </a:prstGeom>
        </p:spPr>
      </p:pic>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spTree>
    <p:extLst>
      <p:ext uri="{BB962C8B-B14F-4D97-AF65-F5344CB8AC3E}">
        <p14:creationId xmlns:p14="http://schemas.microsoft.com/office/powerpoint/2010/main" val="368290960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6" name="Picture 2" descr="https://dorozhniki150.ru/wp-content/uploads/2021/07/2.2_logo-main.jpg">
            <a:extLst>
              <a:ext uri="{FF2B5EF4-FFF2-40B4-BE49-F238E27FC236}">
                <a16:creationId xmlns:a16="http://schemas.microsoft.com/office/drawing/2014/main" id="{0F6AE267-FE75-BA1D-5285-543DCC7FE32B}"/>
              </a:ext>
            </a:extLst>
          </p:cNvPr>
          <p:cNvPicPr>
            <a:picLocks noChangeAspect="1" noChangeArrowheads="1"/>
          </p:cNvPicPr>
          <p:nvPr/>
        </p:nvPicPr>
        <p:blipFill>
          <a:blip r:embed="rId3"/>
          <a:stretch/>
        </p:blipFill>
        <p:spPr bwMode="auto">
          <a:xfrm>
            <a:off x="251461" y="277169"/>
            <a:ext cx="1010944" cy="906331"/>
          </a:xfrm>
          <a:prstGeom prst="rect">
            <a:avLst/>
          </a:prstGeom>
          <a:solidFill>
            <a:schemeClr val="accent1">
              <a:lumMod val="40000"/>
              <a:lumOff val="60000"/>
            </a:schemeClr>
          </a:solidFill>
        </p:spPr>
      </p:pic>
      <p:sp>
        <p:nvSpPr>
          <p:cNvPr id="14" name="Прямоугольник 13">
            <a:extLst>
              <a:ext uri="{FF2B5EF4-FFF2-40B4-BE49-F238E27FC236}">
                <a16:creationId xmlns:a16="http://schemas.microsoft.com/office/drawing/2014/main" id="{A8D121E0-0E3A-8887-9F25-B61D90C8B5B8}"/>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sp>
        <p:nvSpPr>
          <p:cNvPr id="15" name="Title 1"/>
          <p:cNvSpPr txBox="1">
            <a:spLocks/>
          </p:cNvSpPr>
          <p:nvPr/>
        </p:nvSpPr>
        <p:spPr>
          <a:xfrm>
            <a:off x="3122744" y="3455842"/>
            <a:ext cx="6070600" cy="77101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2000"/>
              </a:lnSpc>
            </a:pPr>
            <a:r>
              <a:rPr lang="ru-RU" sz="3000" b="1" dirty="0">
                <a:solidFill>
                  <a:schemeClr val="bg1"/>
                </a:solidFill>
                <a:latin typeface="+mn-lt"/>
              </a:rPr>
              <a:t>СПАСИБО ЗА ВНИМАНИЕ! </a:t>
            </a:r>
          </a:p>
        </p:txBody>
      </p:sp>
      <p:pic>
        <p:nvPicPr>
          <p:cNvPr id="9" name="Рисунок 8">
            <a:extLst>
              <a:ext uri="{FF2B5EF4-FFF2-40B4-BE49-F238E27FC236}">
                <a16:creationId xmlns:a16="http://schemas.microsoft.com/office/drawing/2014/main" id="{94577872-73AA-464B-9C64-8EB60A3BE4E5}"/>
              </a:ext>
            </a:extLst>
          </p:cNvPr>
          <p:cNvPicPr>
            <a:picLocks noChangeAspect="1"/>
          </p:cNvPicPr>
          <p:nvPr/>
        </p:nvPicPr>
        <p:blipFill>
          <a:blip r:embed="rId4"/>
          <a:stretch>
            <a:fillRect/>
          </a:stretch>
        </p:blipFill>
        <p:spPr>
          <a:xfrm>
            <a:off x="1866900" y="1667778"/>
            <a:ext cx="8458200" cy="3025775"/>
          </a:xfrm>
          <a:prstGeom prst="rect">
            <a:avLst/>
          </a:prstGeom>
        </p:spPr>
      </p:pic>
      <p:sp>
        <p:nvSpPr>
          <p:cNvPr id="10" name="Прямоугольник 9">
            <a:extLst>
              <a:ext uri="{FF2B5EF4-FFF2-40B4-BE49-F238E27FC236}">
                <a16:creationId xmlns:a16="http://schemas.microsoft.com/office/drawing/2014/main" id="{0B92F4C3-FC60-4900-9930-548B9ED1D068}"/>
              </a:ext>
            </a:extLst>
          </p:cNvPr>
          <p:cNvSpPr/>
          <p:nvPr/>
        </p:nvSpPr>
        <p:spPr>
          <a:xfrm>
            <a:off x="1866900" y="2938070"/>
            <a:ext cx="8458200" cy="646331"/>
          </a:xfrm>
          <a:prstGeom prst="rect">
            <a:avLst/>
          </a:prstGeom>
        </p:spPr>
        <p:txBody>
          <a:bodyPr wrap="square">
            <a:spAutoFit/>
          </a:bodyPr>
          <a:lstStyle/>
          <a:p>
            <a:pPr algn="ctr"/>
            <a:r>
              <a:rPr lang="ru-RU" sz="3600" b="1" dirty="0">
                <a:solidFill>
                  <a:srgbClr val="604B25"/>
                </a:solidFill>
                <a:latin typeface="+mj-lt"/>
              </a:rPr>
              <a:t>ПОДВЕДЕНИЕ ИТОГОВ</a:t>
            </a:r>
          </a:p>
        </p:txBody>
      </p:sp>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sp>
        <p:nvSpPr>
          <p:cNvPr id="4" name="TextBox 3">
            <a:extLst>
              <a:ext uri="{FF2B5EF4-FFF2-40B4-BE49-F238E27FC236}">
                <a16:creationId xmlns:a16="http://schemas.microsoft.com/office/drawing/2014/main" id="{A2DCB0D8-DE7B-CB51-98A7-85B1BBD6C0EB}"/>
              </a:ext>
            </a:extLst>
          </p:cNvPr>
          <p:cNvSpPr txBox="1"/>
          <p:nvPr/>
        </p:nvSpPr>
        <p:spPr bwMode="auto">
          <a:xfrm>
            <a:off x="866701" y="125056"/>
            <a:ext cx="10369152" cy="369332"/>
          </a:xfrm>
          <a:prstGeom prst="rect">
            <a:avLst/>
          </a:prstGeom>
          <a:noFill/>
        </p:spPr>
        <p:txBody>
          <a:bodyPr wrap="square" rtlCol="0">
            <a:spAutoFit/>
          </a:bodyPr>
          <a:lstStyle/>
          <a:p>
            <a:pPr algn="ctr">
              <a:defRPr/>
            </a:pPr>
            <a:r>
              <a:rPr lang="ru-RU" b="1" dirty="0"/>
              <a:t>Информационная модель фундаментов</a:t>
            </a:r>
            <a:endParaRPr dirty="0"/>
          </a:p>
        </p:txBody>
      </p:sp>
      <p:pic>
        <p:nvPicPr>
          <p:cNvPr id="2" name="Picture 4">
            <a:extLst>
              <a:ext uri="{FF2B5EF4-FFF2-40B4-BE49-F238E27FC236}">
                <a16:creationId xmlns:a16="http://schemas.microsoft.com/office/drawing/2014/main" id="{2F312719-027B-D019-2B9C-F37544E535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4213" y="1176870"/>
            <a:ext cx="9976233" cy="5328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spTree>
    <p:extLst>
      <p:ext uri="{BB962C8B-B14F-4D97-AF65-F5344CB8AC3E}">
        <p14:creationId xmlns:p14="http://schemas.microsoft.com/office/powerpoint/2010/main" val="237636004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6" name="Picture 2" descr="https://dorozhniki150.ru/wp-content/uploads/2021/07/2.2_logo-main.jpg">
            <a:extLst>
              <a:ext uri="{FF2B5EF4-FFF2-40B4-BE49-F238E27FC236}">
                <a16:creationId xmlns:a16="http://schemas.microsoft.com/office/drawing/2014/main" id="{0F6AE267-FE75-BA1D-5285-543DCC7FE32B}"/>
              </a:ext>
            </a:extLst>
          </p:cNvPr>
          <p:cNvPicPr>
            <a:picLocks noChangeAspect="1" noChangeArrowheads="1"/>
          </p:cNvPicPr>
          <p:nvPr/>
        </p:nvPicPr>
        <p:blipFill>
          <a:blip r:embed="rId3"/>
          <a:stretch/>
        </p:blipFill>
        <p:spPr bwMode="auto">
          <a:xfrm>
            <a:off x="251461" y="277169"/>
            <a:ext cx="1010944" cy="906331"/>
          </a:xfrm>
          <a:prstGeom prst="rect">
            <a:avLst/>
          </a:prstGeom>
          <a:solidFill>
            <a:schemeClr val="accent1">
              <a:lumMod val="40000"/>
              <a:lumOff val="60000"/>
            </a:schemeClr>
          </a:solidFill>
        </p:spPr>
      </p:pic>
      <p:sp>
        <p:nvSpPr>
          <p:cNvPr id="14" name="Прямоугольник 13">
            <a:extLst>
              <a:ext uri="{FF2B5EF4-FFF2-40B4-BE49-F238E27FC236}">
                <a16:creationId xmlns:a16="http://schemas.microsoft.com/office/drawing/2014/main" id="{A8D121E0-0E3A-8887-9F25-B61D90C8B5B8}"/>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sp>
        <p:nvSpPr>
          <p:cNvPr id="15" name="Title 1"/>
          <p:cNvSpPr txBox="1">
            <a:spLocks/>
          </p:cNvSpPr>
          <p:nvPr/>
        </p:nvSpPr>
        <p:spPr>
          <a:xfrm>
            <a:off x="3122744" y="3455842"/>
            <a:ext cx="6070600" cy="77101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ts val="2000"/>
              </a:lnSpc>
            </a:pPr>
            <a:r>
              <a:rPr lang="ru-RU" sz="3000" b="1" dirty="0">
                <a:solidFill>
                  <a:schemeClr val="bg1"/>
                </a:solidFill>
                <a:latin typeface="+mn-lt"/>
              </a:rPr>
              <a:t>СПАСИБО ЗА ВНИМАНИЕ! </a:t>
            </a:r>
          </a:p>
        </p:txBody>
      </p:sp>
      <p:pic>
        <p:nvPicPr>
          <p:cNvPr id="9" name="Рисунок 8">
            <a:extLst>
              <a:ext uri="{FF2B5EF4-FFF2-40B4-BE49-F238E27FC236}">
                <a16:creationId xmlns:a16="http://schemas.microsoft.com/office/drawing/2014/main" id="{94577872-73AA-464B-9C64-8EB60A3BE4E5}"/>
              </a:ext>
            </a:extLst>
          </p:cNvPr>
          <p:cNvPicPr>
            <a:picLocks noChangeAspect="1"/>
          </p:cNvPicPr>
          <p:nvPr/>
        </p:nvPicPr>
        <p:blipFill>
          <a:blip r:embed="rId4"/>
          <a:stretch>
            <a:fillRect/>
          </a:stretch>
        </p:blipFill>
        <p:spPr>
          <a:xfrm>
            <a:off x="1866900" y="1667778"/>
            <a:ext cx="8458200" cy="3025775"/>
          </a:xfrm>
          <a:prstGeom prst="rect">
            <a:avLst/>
          </a:prstGeom>
        </p:spPr>
      </p:pic>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sp>
        <p:nvSpPr>
          <p:cNvPr id="4" name="TextBox 3">
            <a:extLst>
              <a:ext uri="{FF2B5EF4-FFF2-40B4-BE49-F238E27FC236}">
                <a16:creationId xmlns:a16="http://schemas.microsoft.com/office/drawing/2014/main" id="{A2DCB0D8-DE7B-CB51-98A7-85B1BBD6C0EB}"/>
              </a:ext>
            </a:extLst>
          </p:cNvPr>
          <p:cNvSpPr txBox="1"/>
          <p:nvPr/>
        </p:nvSpPr>
        <p:spPr bwMode="auto">
          <a:xfrm>
            <a:off x="866701" y="125056"/>
            <a:ext cx="10369152" cy="369332"/>
          </a:xfrm>
          <a:prstGeom prst="rect">
            <a:avLst/>
          </a:prstGeom>
          <a:noFill/>
        </p:spPr>
        <p:txBody>
          <a:bodyPr wrap="square" rtlCol="0">
            <a:spAutoFit/>
          </a:bodyPr>
          <a:lstStyle/>
          <a:p>
            <a:pPr algn="ctr">
              <a:defRPr/>
            </a:pPr>
            <a:r>
              <a:rPr lang="ru-RU" b="1" dirty="0"/>
              <a:t>Стадия реализации </a:t>
            </a:r>
            <a:endParaRPr dirty="0"/>
          </a:p>
        </p:txBody>
      </p:sp>
      <p:pic>
        <p:nvPicPr>
          <p:cNvPr id="3" name="Picture 2" descr="C:\Users\De-Studio\Desktop\КЭШ\Скрины\Дедовск\snap_001.png">
            <a:extLst>
              <a:ext uri="{FF2B5EF4-FFF2-40B4-BE49-F238E27FC236}">
                <a16:creationId xmlns:a16="http://schemas.microsoft.com/office/drawing/2014/main" id="{F29CC2CC-DA68-6D3C-0FA4-29535D4E114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6946" t="16629" r="7196" b="2987"/>
          <a:stretch/>
        </p:blipFill>
        <p:spPr bwMode="auto">
          <a:xfrm>
            <a:off x="1342768" y="1017036"/>
            <a:ext cx="4509971" cy="27207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De-Studio\Desktop\КЭШ\Скрины\Дедовск\FLFTbiYnUEY.jpg">
            <a:extLst>
              <a:ext uri="{FF2B5EF4-FFF2-40B4-BE49-F238E27FC236}">
                <a16:creationId xmlns:a16="http://schemas.microsoft.com/office/drawing/2014/main" id="{16FE288A-38B8-5D89-373C-8F41BCD4B4D2}"/>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065" t="26742" r="12798"/>
          <a:stretch/>
        </p:blipFill>
        <p:spPr bwMode="auto">
          <a:xfrm>
            <a:off x="1212558" y="3965746"/>
            <a:ext cx="4655114" cy="24665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De-Studio\Desktop\КЭШ\Скрины\Дедовск\Дедовск7.jpg">
            <a:extLst>
              <a:ext uri="{FF2B5EF4-FFF2-40B4-BE49-F238E27FC236}">
                <a16:creationId xmlns:a16="http://schemas.microsoft.com/office/drawing/2014/main" id="{E2B55EF9-ECFD-6AF5-FD6B-726BE2E2BA4B}"/>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892" t="19102" r="6083" b="7956"/>
          <a:stretch/>
        </p:blipFill>
        <p:spPr bwMode="auto">
          <a:xfrm>
            <a:off x="6071116" y="1012160"/>
            <a:ext cx="4600030" cy="275056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93273D72-C194-C4E3-E763-493D125E5232}"/>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0184" t="33501" b="9432"/>
          <a:stretch/>
        </p:blipFill>
        <p:spPr bwMode="auto">
          <a:xfrm>
            <a:off x="6071116" y="3965747"/>
            <a:ext cx="4596357" cy="246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spTree>
    <p:extLst>
      <p:ext uri="{BB962C8B-B14F-4D97-AF65-F5344CB8AC3E}">
        <p14:creationId xmlns:p14="http://schemas.microsoft.com/office/powerpoint/2010/main" val="37099790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6" name="Picture 2" descr="https://dorozhniki150.ru/wp-content/uploads/2021/07/2.2_logo-main.jpg">
            <a:extLst>
              <a:ext uri="{FF2B5EF4-FFF2-40B4-BE49-F238E27FC236}">
                <a16:creationId xmlns:a16="http://schemas.microsoft.com/office/drawing/2014/main" id="{0F6AE267-FE75-BA1D-5285-543DCC7FE32B}"/>
              </a:ext>
            </a:extLst>
          </p:cNvPr>
          <p:cNvPicPr>
            <a:picLocks noChangeAspect="1" noChangeArrowheads="1"/>
          </p:cNvPicPr>
          <p:nvPr/>
        </p:nvPicPr>
        <p:blipFill>
          <a:blip r:embed="rId3"/>
          <a:stretch/>
        </p:blipFill>
        <p:spPr bwMode="auto">
          <a:xfrm>
            <a:off x="3934961" y="4015916"/>
            <a:ext cx="2161039" cy="1937414"/>
          </a:xfrm>
          <a:prstGeom prst="rect">
            <a:avLst/>
          </a:prstGeom>
          <a:solidFill>
            <a:schemeClr val="accent1">
              <a:lumMod val="40000"/>
              <a:lumOff val="60000"/>
            </a:schemeClr>
          </a:solidFill>
        </p:spPr>
      </p:pic>
      <p:sp>
        <p:nvSpPr>
          <p:cNvPr id="8" name="TextBox 7"/>
          <p:cNvSpPr txBox="1"/>
          <p:nvPr/>
        </p:nvSpPr>
        <p:spPr>
          <a:xfrm>
            <a:off x="1733345" y="145560"/>
            <a:ext cx="184731" cy="584775"/>
          </a:xfrm>
          <a:prstGeom prst="rect">
            <a:avLst/>
          </a:prstGeom>
          <a:noFill/>
        </p:spPr>
        <p:txBody>
          <a:bodyPr wrap="none" rtlCol="0">
            <a:spAutoFit/>
          </a:bodyPr>
          <a:lstStyle/>
          <a:p>
            <a:endParaRPr lang="ru-RU" sz="3200" b="1" dirty="0"/>
          </a:p>
        </p:txBody>
      </p:sp>
      <p:pic>
        <p:nvPicPr>
          <p:cNvPr id="12" name="Рисунок 11">
            <a:extLst>
              <a:ext uri="{FF2B5EF4-FFF2-40B4-BE49-F238E27FC236}">
                <a16:creationId xmlns:a16="http://schemas.microsoft.com/office/drawing/2014/main" id="{4FD38B67-6937-49A1-8E27-70AAC01026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1000761" y="287968"/>
            <a:ext cx="771633" cy="762106"/>
          </a:xfrm>
          <a:prstGeom prst="rect">
            <a:avLst/>
          </a:prstGeom>
        </p:spPr>
      </p:pic>
      <p:pic>
        <p:nvPicPr>
          <p:cNvPr id="13" name="Рисунок 12">
            <a:extLst>
              <a:ext uri="{FF2B5EF4-FFF2-40B4-BE49-F238E27FC236}">
                <a16:creationId xmlns:a16="http://schemas.microsoft.com/office/drawing/2014/main" id="{2F977352-72EB-4A73-843D-AA69BE5A47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400696" y="1481297"/>
            <a:ext cx="1209750" cy="285790"/>
          </a:xfrm>
          <a:prstGeom prst="rect">
            <a:avLst/>
          </a:prstGeom>
        </p:spPr>
      </p:pic>
      <p:pic>
        <p:nvPicPr>
          <p:cNvPr id="11" name="Рисунок 10">
            <a:extLst>
              <a:ext uri="{FF2B5EF4-FFF2-40B4-BE49-F238E27FC236}">
                <a16:creationId xmlns:a16="http://schemas.microsoft.com/office/drawing/2014/main" id="{7DA3CAEB-A91D-44F1-823C-2AC26D020D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10395839" y="552480"/>
            <a:ext cx="1219370" cy="1209844"/>
          </a:xfrm>
          <a:prstGeom prst="rect">
            <a:avLst/>
          </a:prstGeom>
        </p:spPr>
      </p:pic>
      <p:sp>
        <p:nvSpPr>
          <p:cNvPr id="2" name="TextBox 1">
            <a:extLst>
              <a:ext uri="{FF2B5EF4-FFF2-40B4-BE49-F238E27FC236}">
                <a16:creationId xmlns:a16="http://schemas.microsoft.com/office/drawing/2014/main" id="{C77DC527-04D3-F8C7-8FF8-8FDD2AD720D5}"/>
              </a:ext>
            </a:extLst>
          </p:cNvPr>
          <p:cNvSpPr txBox="1"/>
          <p:nvPr/>
        </p:nvSpPr>
        <p:spPr bwMode="auto">
          <a:xfrm>
            <a:off x="2664722" y="2634192"/>
            <a:ext cx="7472506" cy="477054"/>
          </a:xfrm>
          <a:prstGeom prst="rect">
            <a:avLst/>
          </a:prstGeom>
          <a:noFill/>
        </p:spPr>
        <p:txBody>
          <a:bodyPr wrap="square" rtlCol="0">
            <a:spAutoFit/>
          </a:bodyPr>
          <a:lstStyle>
            <a:defPPr>
              <a:defRPr lang="ru-RU"/>
            </a:defPPr>
            <a:lvl1pPr algn="ctr">
              <a:defRPr b="1"/>
            </a:lvl1pPr>
          </a:lstStyle>
          <a:p>
            <a:r>
              <a:rPr lang="ru-RU" sz="2500" dirty="0"/>
              <a:t>СПАСИБО ЗА ВНИМАНИЕ!</a:t>
            </a:r>
            <a:endParaRPr sz="2500" dirty="0"/>
          </a:p>
        </p:txBody>
      </p:sp>
      <p:pic>
        <p:nvPicPr>
          <p:cNvPr id="6" name="Рисунок 5">
            <a:extLst>
              <a:ext uri="{FF2B5EF4-FFF2-40B4-BE49-F238E27FC236}">
                <a16:creationId xmlns:a16="http://schemas.microsoft.com/office/drawing/2014/main" id="{D3E1029B-3E15-AFC8-11C7-33A74C93EFFB}"/>
              </a:ext>
            </a:extLst>
          </p:cNvPr>
          <p:cNvPicPr>
            <a:picLocks noChangeAspect="1"/>
          </p:cNvPicPr>
          <p:nvPr/>
        </p:nvPicPr>
        <p:blipFill>
          <a:blip r:embed="rId7"/>
          <a:stretch>
            <a:fillRect/>
          </a:stretch>
        </p:blipFill>
        <p:spPr bwMode="auto">
          <a:xfrm>
            <a:off x="6826331" y="4015916"/>
            <a:ext cx="2033889" cy="2033889"/>
          </a:xfrm>
          <a:prstGeom prst="rect">
            <a:avLst/>
          </a:prstGeom>
        </p:spPr>
      </p:pic>
      <p:sp>
        <p:nvSpPr>
          <p:cNvPr id="14" name="Прямоугольник 13">
            <a:extLst>
              <a:ext uri="{FF2B5EF4-FFF2-40B4-BE49-F238E27FC236}">
                <a16:creationId xmlns:a16="http://schemas.microsoft.com/office/drawing/2014/main" id="{A8D121E0-0E3A-8887-9F25-B61D90C8B5B8}"/>
              </a:ext>
            </a:extLst>
          </p:cNvPr>
          <p:cNvSpPr/>
          <p:nvPr/>
        </p:nvSpPr>
        <p:spPr>
          <a:xfrm>
            <a:off x="0" y="0"/>
            <a:ext cx="12192000" cy="6858000"/>
          </a:xfrm>
          <a:prstGeom prst="rect">
            <a:avLst/>
          </a:prstGeom>
          <a:solidFill>
            <a:srgbClr val="EAE2CC">
              <a:alpha val="36000"/>
            </a:srgbClr>
          </a:solidFill>
          <a:ln>
            <a:solidFill>
              <a:srgbClr val="868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4961892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Office Theme">
  <a:themeElements>
    <a:clrScheme name="Другая 2">
      <a:dk1>
        <a:srgbClr val="2F5496"/>
      </a:dk1>
      <a:lt1>
        <a:sysClr val="window" lastClr="FFFFFF"/>
      </a:lt1>
      <a:dk2>
        <a:srgbClr val="034A90"/>
      </a:dk2>
      <a:lt2>
        <a:srgbClr val="E7E6E6"/>
      </a:lt2>
      <a:accent1>
        <a:srgbClr val="FF6600"/>
      </a:accent1>
      <a:accent2>
        <a:srgbClr val="FF6600"/>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2142</TotalTime>
  <Words>4032</Words>
  <Application>Microsoft Office PowerPoint</Application>
  <PresentationFormat>Широкоэкранный</PresentationFormat>
  <Paragraphs>234</Paragraphs>
  <Slides>27</Slides>
  <Notes>0</Notes>
  <HiddenSlides>0</HiddenSlides>
  <MMClips>1</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27</vt:i4>
      </vt:variant>
    </vt:vector>
  </HeadingPairs>
  <TitlesOfParts>
    <vt:vector size="31" baseType="lpstr">
      <vt:lpstr>Arial</vt:lpstr>
      <vt:lpstr>Calibri</vt:lpstr>
      <vt:lpstr>Century Gothic</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dc:title>
  <dc:creator>Work</dc:creator>
  <cp:lastModifiedBy>Владимир Баженов</cp:lastModifiedBy>
  <cp:revision>101</cp:revision>
  <dcterms:created xsi:type="dcterms:W3CDTF">2021-08-17T12:22:19Z</dcterms:created>
  <dcterms:modified xsi:type="dcterms:W3CDTF">2024-10-14T16:39:21Z</dcterms:modified>
</cp:coreProperties>
</file>