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notesMasterIdLst>
    <p:notesMasterId r:id="rId96"/>
  </p:notesMasterIdLst>
  <p:handoutMasterIdLst>
    <p:handoutMasterId r:id="rId97"/>
  </p:handoutMasterIdLst>
  <p:sldIdLst>
    <p:sldId id="406" r:id="rId2"/>
    <p:sldId id="369" r:id="rId3"/>
    <p:sldId id="446" r:id="rId4"/>
    <p:sldId id="447" r:id="rId5"/>
    <p:sldId id="450" r:id="rId6"/>
    <p:sldId id="451" r:id="rId7"/>
    <p:sldId id="452" r:id="rId8"/>
    <p:sldId id="453" r:id="rId9"/>
    <p:sldId id="455" r:id="rId10"/>
    <p:sldId id="456" r:id="rId11"/>
    <p:sldId id="454" r:id="rId12"/>
    <p:sldId id="457" r:id="rId13"/>
    <p:sldId id="458" r:id="rId14"/>
    <p:sldId id="459" r:id="rId15"/>
    <p:sldId id="460" r:id="rId16"/>
    <p:sldId id="461" r:id="rId17"/>
    <p:sldId id="462" r:id="rId18"/>
    <p:sldId id="463" r:id="rId19"/>
    <p:sldId id="464" r:id="rId20"/>
    <p:sldId id="465" r:id="rId21"/>
    <p:sldId id="466" r:id="rId22"/>
    <p:sldId id="467" r:id="rId23"/>
    <p:sldId id="468" r:id="rId24"/>
    <p:sldId id="469" r:id="rId25"/>
    <p:sldId id="470" r:id="rId26"/>
    <p:sldId id="471" r:id="rId27"/>
    <p:sldId id="472" r:id="rId28"/>
    <p:sldId id="473" r:id="rId29"/>
    <p:sldId id="475" r:id="rId30"/>
    <p:sldId id="476" r:id="rId31"/>
    <p:sldId id="477" r:id="rId32"/>
    <p:sldId id="478" r:id="rId33"/>
    <p:sldId id="479" r:id="rId34"/>
    <p:sldId id="480" r:id="rId35"/>
    <p:sldId id="481" r:id="rId36"/>
    <p:sldId id="482" r:id="rId37"/>
    <p:sldId id="483" r:id="rId38"/>
    <p:sldId id="484" r:id="rId39"/>
    <p:sldId id="485" r:id="rId40"/>
    <p:sldId id="486" r:id="rId41"/>
    <p:sldId id="487" r:id="rId42"/>
    <p:sldId id="488" r:id="rId43"/>
    <p:sldId id="489" r:id="rId44"/>
    <p:sldId id="490" r:id="rId45"/>
    <p:sldId id="491" r:id="rId46"/>
    <p:sldId id="492" r:id="rId47"/>
    <p:sldId id="493" r:id="rId48"/>
    <p:sldId id="496" r:id="rId49"/>
    <p:sldId id="494" r:id="rId50"/>
    <p:sldId id="495" r:id="rId51"/>
    <p:sldId id="497" r:id="rId52"/>
    <p:sldId id="498" r:id="rId53"/>
    <p:sldId id="499" r:id="rId54"/>
    <p:sldId id="500" r:id="rId55"/>
    <p:sldId id="501" r:id="rId56"/>
    <p:sldId id="502" r:id="rId57"/>
    <p:sldId id="505" r:id="rId58"/>
    <p:sldId id="506" r:id="rId59"/>
    <p:sldId id="508" r:id="rId60"/>
    <p:sldId id="512" r:id="rId61"/>
    <p:sldId id="509" r:id="rId62"/>
    <p:sldId id="511" r:id="rId63"/>
    <p:sldId id="513" r:id="rId64"/>
    <p:sldId id="514" r:id="rId65"/>
    <p:sldId id="515" r:id="rId66"/>
    <p:sldId id="516" r:id="rId67"/>
    <p:sldId id="504" r:id="rId68"/>
    <p:sldId id="517" r:id="rId69"/>
    <p:sldId id="518" r:id="rId70"/>
    <p:sldId id="520" r:id="rId71"/>
    <p:sldId id="521" r:id="rId72"/>
    <p:sldId id="522" r:id="rId73"/>
    <p:sldId id="519" r:id="rId74"/>
    <p:sldId id="523" r:id="rId75"/>
    <p:sldId id="524" r:id="rId76"/>
    <p:sldId id="525" r:id="rId77"/>
    <p:sldId id="526" r:id="rId78"/>
    <p:sldId id="527" r:id="rId79"/>
    <p:sldId id="528" r:id="rId80"/>
    <p:sldId id="529" r:id="rId81"/>
    <p:sldId id="530" r:id="rId82"/>
    <p:sldId id="531" r:id="rId83"/>
    <p:sldId id="532" r:id="rId84"/>
    <p:sldId id="533" r:id="rId85"/>
    <p:sldId id="534" r:id="rId86"/>
    <p:sldId id="535" r:id="rId87"/>
    <p:sldId id="536" r:id="rId88"/>
    <p:sldId id="537" r:id="rId89"/>
    <p:sldId id="538" r:id="rId90"/>
    <p:sldId id="540" r:id="rId91"/>
    <p:sldId id="539" r:id="rId92"/>
    <p:sldId id="541" r:id="rId93"/>
    <p:sldId id="542" r:id="rId94"/>
    <p:sldId id="311" r:id="rId95"/>
  </p:sldIdLst>
  <p:sldSz cx="9144000" cy="6858000" type="screen4x3"/>
  <p:notesSz cx="6669088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3300"/>
    <a:srgbClr val="5F5F5F"/>
    <a:srgbClr val="FFFF66"/>
    <a:srgbClr val="FFCC0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66" autoAdjust="0"/>
    <p:restoredTop sz="96279" autoAdjust="0"/>
  </p:normalViewPr>
  <p:slideViewPr>
    <p:cSldViewPr>
      <p:cViewPr varScale="1">
        <p:scale>
          <a:sx n="111" d="100"/>
          <a:sy n="111" d="100"/>
        </p:scale>
        <p:origin x="180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838" y="9429750"/>
            <a:ext cx="2889250" cy="496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DD8784A-04E4-4CC8-9B77-81BF1FCD31E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553270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Нажмите кнопку, чтобы изменить стили основного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838" y="9429750"/>
            <a:ext cx="2889250" cy="496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EB06740A-661E-4DEB-83D3-F3F7FBC4A0D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714470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0787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59668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68055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15917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415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303689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80254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95490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601036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016804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387948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13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875984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14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40015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15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102096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16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773166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17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319121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18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323875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19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90563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20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57244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21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076645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22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88080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23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021157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24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888098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25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603506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26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695909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27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183925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28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468831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29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502958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30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255733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31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717083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32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37308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33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482181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34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55729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35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050485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36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38998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37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771532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38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812894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39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9221144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40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2458714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41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6841488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42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5654130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43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0974169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44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7247149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45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0968795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46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598335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47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2626026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48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0264200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49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2226928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50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9404141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51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6518393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52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3028834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53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6166279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54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6423672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55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8865591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56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377440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57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426382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58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0541217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59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7791539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60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685652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61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2790873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62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546825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63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8846182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64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3812985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65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572141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66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960035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67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622291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68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5467376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69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5266831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70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3145281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71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612064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72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6068488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73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327281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74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4586173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75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7324763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76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098070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77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6230810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78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41783172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79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040752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80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79882483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81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4742207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82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3284919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83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993198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84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83759730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85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39492308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86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7579238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87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63634849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88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2984881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89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1649154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90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63134378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91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7523953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92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6720540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52488" y="744538"/>
            <a:ext cx="4964112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93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52144539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06740A-661E-4DEB-83D3-F3F7FBC4A0D4}" type="slidenum">
              <a:rPr lang="ru-RU" altLang="ru-RU" smtClean="0"/>
              <a:pPr>
                <a:defRPr/>
              </a:pPr>
              <a:t>94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00359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19" indent="0" algn="r">
              <a:buNone/>
              <a:defRPr>
                <a:solidFill>
                  <a:schemeClr val="tx1"/>
                </a:solidFill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3E026FCB-5065-49E0-8876-DA71C798C76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325434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483ED-8FBB-4FCE-85D1-BFBD255CF63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64291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E7DA0EEB-AEDA-40D8-85C1-D312B847F7E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74041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A6596-4E40-4149-8155-9EE63D29FAB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72908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8" y="1859763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D205E-E865-468F-BB84-57962E084D6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01714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86F8B-3302-4890-973B-25A30AD923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05301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2CDB6-DBB8-4B88-B14C-71A37804126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96530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D8D0D4-9747-4616-AE47-5938D35879B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99617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13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8" y="5359406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31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9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1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6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FDE52D-EC6C-4430-9C86-38AD996EDA8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68994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87032-E2C4-4D13-B938-E5F7D8DD51A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86364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D5824-047D-49EE-A60E-22A7D084E62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48305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6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6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6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5EB16774-EA5E-4EAF-9670-8D0538BD018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49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31" r:id="rId2"/>
    <p:sldLayoutId id="2147484040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41" r:id="rId9"/>
    <p:sldLayoutId id="2147484037" r:id="rId10"/>
    <p:sldLayoutId id="214748403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189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377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566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754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44" indent="-273044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47" indent="-24605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indent="-246057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21" indent="-209545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51" indent="-209545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17" indent="-210307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192" indent="-182875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05" indent="-182875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18" indent="-182875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82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140968"/>
            <a:ext cx="8640960" cy="720080"/>
          </a:xfrm>
        </p:spPr>
        <p:txBody>
          <a:bodyPr/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Архитектура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LLM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от А до Я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836712"/>
            <a:ext cx="6572296" cy="2123658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24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202</a:t>
            </a:r>
            <a:r>
              <a:rPr lang="en-US" sz="24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ru-RU" sz="2400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en-US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</a:t>
            </a: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отраслевая производственно-практическая </a:t>
            </a: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конференция</a:t>
            </a:r>
            <a:endParaRPr lang="ru-RU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sz="14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Автоматизация </a:t>
            </a:r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14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цифровизация</a:t>
            </a:r>
            <a:r>
              <a:rPr lang="ru-RU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инженерно-геологических изысканий и геотехнического проектирования. Опыт применения перспективных технологий</a:t>
            </a:r>
          </a:p>
          <a:p>
            <a:pPr algn="ctr">
              <a:defRPr/>
            </a:pPr>
            <a:endParaRPr lang="ru-RU" sz="2400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323528" y="4725144"/>
            <a:ext cx="864096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189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377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566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754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r"/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проф., д.т.н. Бобырь М.В.</a:t>
            </a:r>
          </a:p>
          <a:p>
            <a:pPr algn="r"/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программная инженерия</a:t>
            </a:r>
          </a:p>
          <a:p>
            <a:pPr algn="r"/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Юго-Западный государственный </a:t>
            </a:r>
            <a:r>
              <a:rPr lang="ru-RU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9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900" b="1" dirty="0"/>
              <a:t>Задача LLM </a:t>
            </a:r>
            <a:r>
              <a:rPr lang="ru-RU" sz="1900" b="1" dirty="0" smtClean="0"/>
              <a:t>(</a:t>
            </a:r>
            <a:r>
              <a:rPr lang="ru-RU" sz="1900" b="1" dirty="0"/>
              <a:t>Большая языковая модель</a:t>
            </a:r>
            <a:r>
              <a:rPr lang="ru-RU" sz="1900" b="1" dirty="0" smtClean="0"/>
              <a:t>) - </a:t>
            </a:r>
            <a:r>
              <a:rPr lang="ru-RU" sz="1900" dirty="0" smtClean="0">
                <a:solidFill>
                  <a:srgbClr val="FF0000"/>
                </a:solidFill>
              </a:rPr>
              <a:t>предсказывать </a:t>
            </a:r>
            <a:r>
              <a:rPr lang="ru-RU" sz="1900" dirty="0">
                <a:solidFill>
                  <a:srgbClr val="FF0000"/>
                </a:solidFill>
              </a:rPr>
              <a:t>следующее </a:t>
            </a:r>
            <a:r>
              <a:rPr lang="ru-RU" sz="1900" dirty="0" smtClean="0">
                <a:solidFill>
                  <a:srgbClr val="FF0000"/>
                </a:solidFill>
              </a:rPr>
              <a:t>слово</a:t>
            </a:r>
          </a:p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900" i="1" dirty="0" smtClean="0"/>
              <a:t>(или </a:t>
            </a:r>
            <a:r>
              <a:rPr lang="ru-RU" sz="1900" i="1" dirty="0" err="1"/>
              <a:t>токен</a:t>
            </a:r>
            <a:r>
              <a:rPr lang="ru-RU" sz="1900" i="1" dirty="0"/>
              <a:t>) в </a:t>
            </a:r>
            <a:r>
              <a:rPr lang="ru-RU" sz="1900" i="1" dirty="0" smtClean="0"/>
              <a:t>предложении</a:t>
            </a:r>
            <a:r>
              <a:rPr lang="ru-RU" sz="1600" i="1" dirty="0" smtClean="0"/>
              <a:t>.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600" dirty="0" smtClean="0"/>
              <a:t>Например</a:t>
            </a:r>
            <a:r>
              <a:rPr lang="ru-RU" sz="1600" dirty="0"/>
              <a:t>, Вы </a:t>
            </a:r>
            <a:r>
              <a:rPr lang="ru-RU" sz="1600" dirty="0" smtClean="0"/>
              <a:t>набираете </a:t>
            </a:r>
            <a:r>
              <a:rPr lang="ru-RU" sz="1600" dirty="0"/>
              <a:t>фразу: </a:t>
            </a:r>
            <a:r>
              <a:rPr lang="ru-RU" sz="1600" dirty="0" smtClean="0"/>
              <a:t>«</a:t>
            </a:r>
            <a:r>
              <a:rPr lang="ru-RU" sz="1600" b="1" dirty="0" smtClean="0"/>
              <a:t>Сегодня на улице прекрасная </a:t>
            </a:r>
            <a:r>
              <a:rPr lang="ru-RU" sz="1600" b="1" dirty="0" smtClean="0">
                <a:solidFill>
                  <a:srgbClr val="FF0000"/>
                </a:solidFill>
              </a:rPr>
              <a:t>...</a:t>
            </a:r>
            <a:r>
              <a:rPr lang="ru-RU" sz="1600" dirty="0" smtClean="0"/>
              <a:t>»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LLM, перебрав в своей «памяти» миллиарды похожих </a:t>
            </a:r>
            <a:r>
              <a:rPr lang="ru-RU" sz="1400" dirty="0" smtClean="0"/>
              <a:t>фраз и </a:t>
            </a:r>
            <a:r>
              <a:rPr lang="ru-RU" sz="1400" dirty="0"/>
              <a:t>вычисляет, какое слово будет самым вероятным. </a:t>
            </a:r>
            <a:r>
              <a:rPr lang="en-US" sz="1400" dirty="0" smtClean="0"/>
              <a:t>LLM</a:t>
            </a:r>
            <a:r>
              <a:rPr lang="ru-RU" sz="1400" dirty="0" smtClean="0"/>
              <a:t> анализирует частоту повторения слов после «прекрасная» в своем словаре: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 smtClean="0"/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 smtClean="0"/>
              <a:t>Вся «</a:t>
            </a:r>
            <a:r>
              <a:rPr lang="ru-RU" sz="1400" dirty="0"/>
              <a:t>гениальность» </a:t>
            </a:r>
            <a:r>
              <a:rPr lang="en-US" sz="1400" dirty="0" smtClean="0"/>
              <a:t>LLM </a:t>
            </a:r>
            <a:r>
              <a:rPr lang="ru-RU" sz="1400" dirty="0" smtClean="0"/>
              <a:t>в том</a:t>
            </a:r>
            <a:r>
              <a:rPr lang="ru-RU" sz="1400" dirty="0"/>
              <a:t>, что она делает это не для одного слова, а для целых предложений, абзацев и страниц текста, поддерживая видимость осмысленного разговора</a:t>
            </a:r>
            <a:r>
              <a:rPr lang="ru-RU" sz="1400" dirty="0" smtClean="0"/>
              <a:t>.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 smtClean="0"/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 smtClean="0"/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 smtClean="0"/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 smtClean="0"/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400" spc="-10" dirty="0" smtClean="0"/>
              <a:t>LLM</a:t>
            </a:r>
            <a:r>
              <a:rPr lang="ru-RU" sz="1400" spc="-10" dirty="0" smtClean="0"/>
              <a:t> </a:t>
            </a:r>
            <a:r>
              <a:rPr lang="ru-RU" sz="1400" spc="-10" dirty="0"/>
              <a:t>угадывает, какое слово должно идти следующим, чтобы получился связный и осмысленный с человеческой точки зрения ответ. </a:t>
            </a:r>
            <a:r>
              <a:rPr lang="ru-RU" sz="1400" spc="-10" dirty="0" smtClean="0"/>
              <a:t>Это сложная </a:t>
            </a:r>
            <a:r>
              <a:rPr lang="ru-RU" sz="1400" spc="-10" dirty="0"/>
              <a:t>математика и гигантское количество прочитанных данных.</a:t>
            </a:r>
            <a:endParaRPr lang="ru-RU" sz="1400" spc="-10" dirty="0" smtClean="0"/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600" dirty="0" smtClean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6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2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697228"/>
              </p:ext>
            </p:extLst>
          </p:nvPr>
        </p:nvGraphicFramePr>
        <p:xfrm>
          <a:off x="323528" y="2243336"/>
          <a:ext cx="8496944" cy="6096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24236">
                  <a:extLst>
                    <a:ext uri="{9D8B030D-6E8A-4147-A177-3AD203B41FA5}">
                      <a16:colId xmlns:a16="http://schemas.microsoft.com/office/drawing/2014/main" val="3380697198"/>
                    </a:ext>
                  </a:extLst>
                </a:gridCol>
                <a:gridCol w="2124236">
                  <a:extLst>
                    <a:ext uri="{9D8B030D-6E8A-4147-A177-3AD203B41FA5}">
                      <a16:colId xmlns:a16="http://schemas.microsoft.com/office/drawing/2014/main" val="3045624497"/>
                    </a:ext>
                  </a:extLst>
                </a:gridCol>
                <a:gridCol w="2124236">
                  <a:extLst>
                    <a:ext uri="{9D8B030D-6E8A-4147-A177-3AD203B41FA5}">
                      <a16:colId xmlns:a16="http://schemas.microsoft.com/office/drawing/2014/main" val="4160222150"/>
                    </a:ext>
                  </a:extLst>
                </a:gridCol>
                <a:gridCol w="2124236">
                  <a:extLst>
                    <a:ext uri="{9D8B030D-6E8A-4147-A177-3AD203B41FA5}">
                      <a16:colId xmlns:a16="http://schemas.microsoft.com/office/drawing/2014/main" val="2967280086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Слово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Погода (а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rgmax_72</a:t>
                      </a:r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Девушка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Картина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60687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Вероятность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91 %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7%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2%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245575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321502"/>
              </p:ext>
            </p:extLst>
          </p:nvPr>
        </p:nvGraphicFramePr>
        <p:xfrm>
          <a:off x="323528" y="3412251"/>
          <a:ext cx="8496944" cy="25755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2872695531"/>
                    </a:ext>
                  </a:extLst>
                </a:gridCol>
                <a:gridCol w="4248472">
                  <a:extLst>
                    <a:ext uri="{9D8B030D-6E8A-4147-A177-3AD203B41FA5}">
                      <a16:colId xmlns:a16="http://schemas.microsoft.com/office/drawing/2014/main" val="3420570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Что может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Что не может</a:t>
                      </a:r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01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Отвечать на вопросы </a:t>
                      </a:r>
                      <a:r>
                        <a:rPr lang="ru-RU" sz="1400" dirty="0" smtClean="0"/>
                        <a:t>(как поисковик, но формулируя ответ своими словами)</a:t>
                      </a:r>
                      <a:endParaRPr lang="ru-RU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400" b="1" dirty="0" smtClean="0"/>
                        <a:t>По-настоящему думать, чувствовать или понимать</a:t>
                      </a:r>
                      <a:r>
                        <a:rPr lang="ru-RU" sz="1400" dirty="0" smtClean="0"/>
                        <a:t>. </a:t>
                      </a:r>
                      <a:r>
                        <a:rPr lang="en-US" sz="1400" dirty="0" smtClean="0"/>
                        <a:t>LLM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ru-RU" sz="1400" baseline="0" dirty="0" smtClean="0"/>
                        <a:t>не имеет </a:t>
                      </a:r>
                      <a:r>
                        <a:rPr lang="ru-RU" sz="1400" dirty="0" smtClean="0"/>
                        <a:t>сознания, опыта или эмоций. </a:t>
                      </a:r>
                      <a:r>
                        <a:rPr lang="en-US" sz="1400" dirty="0" smtClean="0"/>
                        <a:t>LLM </a:t>
                      </a:r>
                      <a:r>
                        <a:rPr lang="ru-RU" sz="1400" dirty="0" smtClean="0"/>
                        <a:t>супер сложный калькулятор для слов.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550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Писать тексты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(сочинения, письма, код, стихи)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600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Переводить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Знать правду.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Она знает только то, что прочитала в интернете, а там есть и правда, и ложь, и вымысел.</a:t>
                      </a:r>
                      <a:endParaRPr lang="ru-RU" sz="1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850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Обобщать информацию</a:t>
                      </a:r>
                      <a:endParaRPr lang="ru-RU" sz="1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296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Поддерживать беседу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Иметь личные мнения. Э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то усреднённые мнения из тех текстов, что </a:t>
                      </a:r>
                      <a:r>
                        <a:rPr kumimoji="0" 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LLM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прочитала.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207259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Работа с текстовыми данными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700" dirty="0"/>
              <a:t>Шаг 1. </a:t>
            </a:r>
            <a:r>
              <a:rPr lang="ru-RU" sz="1700" dirty="0" err="1"/>
              <a:t>Токенизация</a:t>
            </a:r>
            <a:r>
              <a:rPr lang="ru-RU" sz="1700" dirty="0"/>
              <a:t> текста </a:t>
            </a:r>
            <a:r>
              <a:rPr lang="ru-RU" sz="1700" dirty="0" smtClean="0"/>
              <a:t>(</a:t>
            </a:r>
            <a:r>
              <a:rPr lang="ru-RU" sz="1700" dirty="0"/>
              <a:t>р</a:t>
            </a:r>
            <a:r>
              <a:rPr lang="ru-RU" sz="1700" dirty="0" smtClean="0"/>
              <a:t>азбивка </a:t>
            </a:r>
            <a:r>
              <a:rPr lang="ru-RU" sz="1700" dirty="0"/>
              <a:t>на кусочки</a:t>
            </a:r>
            <a:r>
              <a:rPr lang="ru-RU" sz="1700" dirty="0" smtClean="0"/>
              <a:t>) и преобразование в идентификаторы</a:t>
            </a:r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 err="1"/>
              <a:t>Токен</a:t>
            </a:r>
            <a:r>
              <a:rPr lang="ru-RU" sz="1400" dirty="0"/>
              <a:t> - Это наименьшая единица, которую модель будет рассматривать. Это может быть слово, часть слова или знак </a:t>
            </a:r>
            <a:r>
              <a:rPr lang="ru-RU" sz="1400" dirty="0" smtClean="0"/>
              <a:t>препинания.</a:t>
            </a:r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 smtClean="0"/>
              <a:t>Зачем </a:t>
            </a:r>
            <a:r>
              <a:rPr lang="ru-RU" sz="1400" dirty="0"/>
              <a:t>это </a:t>
            </a:r>
            <a:r>
              <a:rPr lang="ru-RU" sz="1400" dirty="0" smtClean="0"/>
              <a:t>нужно?</a:t>
            </a:r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</a:t>
            </a:r>
            <a:r>
              <a:rPr lang="ru-RU" sz="1400" dirty="0" smtClean="0"/>
              <a:t>- что бы разделить </a:t>
            </a:r>
            <a:r>
              <a:rPr lang="ru-RU" sz="1400" dirty="0"/>
              <a:t>длинный текст на управляемые части для обработки</a:t>
            </a:r>
            <a:r>
              <a:rPr lang="ru-RU" sz="1400" dirty="0" smtClean="0"/>
              <a:t>.</a:t>
            </a:r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 smtClean="0"/>
              <a:t>Пример:</a:t>
            </a:r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 smtClean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 smtClean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 smtClean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 smtClean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 smtClean="0"/>
              <a:t>На практике для реализации используются продвинутые </a:t>
            </a:r>
            <a:r>
              <a:rPr lang="ru-RU" sz="1400" dirty="0"/>
              <a:t>алгоритмы, такие как </a:t>
            </a:r>
            <a:r>
              <a:rPr lang="ru-RU" sz="1400" dirty="0" err="1"/>
              <a:t>Byte</a:t>
            </a:r>
            <a:r>
              <a:rPr lang="ru-RU" sz="1400" dirty="0"/>
              <a:t> </a:t>
            </a:r>
            <a:r>
              <a:rPr lang="ru-RU" sz="1400" dirty="0" err="1"/>
              <a:t>Pair</a:t>
            </a:r>
            <a:r>
              <a:rPr lang="ru-RU" sz="1400" dirty="0"/>
              <a:t> </a:t>
            </a:r>
            <a:r>
              <a:rPr lang="ru-RU" sz="1400" dirty="0" err="1"/>
              <a:t>Encoding</a:t>
            </a:r>
            <a:r>
              <a:rPr lang="ru-RU" sz="1400" dirty="0"/>
              <a:t> (BPE), чтобы эффективно разбивать редкие слова на части</a:t>
            </a:r>
            <a:r>
              <a:rPr lang="ru-RU" sz="1400" dirty="0" smtClean="0"/>
              <a:t>. А также разбивают текст на мелкие знаки</a:t>
            </a:r>
          </a:p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 smtClean="0">
                <a:solidFill>
                  <a:srgbClr val="CC3300"/>
                </a:solidFill>
              </a:rPr>
              <a:t>[‘</a:t>
            </a:r>
            <a:r>
              <a:rPr lang="en-US" sz="1400" dirty="0" smtClean="0">
                <a:solidFill>
                  <a:srgbClr val="CC3300"/>
                </a:solidFill>
              </a:rPr>
              <a:t>Hello</a:t>
            </a:r>
            <a:r>
              <a:rPr lang="ru-RU" sz="1400" dirty="0" smtClean="0">
                <a:solidFill>
                  <a:srgbClr val="CC3300"/>
                </a:solidFill>
              </a:rPr>
              <a:t>', ',', ‘</a:t>
            </a:r>
            <a:r>
              <a:rPr lang="en-US" sz="1400" dirty="0" smtClean="0">
                <a:solidFill>
                  <a:srgbClr val="CC3300"/>
                </a:solidFill>
              </a:rPr>
              <a:t>world</a:t>
            </a:r>
            <a:r>
              <a:rPr lang="ru-RU" sz="1400" dirty="0" smtClean="0">
                <a:solidFill>
                  <a:srgbClr val="CC3300"/>
                </a:solidFill>
              </a:rPr>
              <a:t>', ‘</a:t>
            </a:r>
            <a:r>
              <a:rPr lang="en-US" sz="1400" dirty="0" smtClean="0">
                <a:solidFill>
                  <a:srgbClr val="CC3300"/>
                </a:solidFill>
              </a:rPr>
              <a:t>!</a:t>
            </a:r>
            <a:r>
              <a:rPr lang="ru-RU" sz="1400" dirty="0" smtClean="0">
                <a:solidFill>
                  <a:srgbClr val="CC3300"/>
                </a:solidFill>
              </a:rPr>
              <a:t>', ‘</a:t>
            </a:r>
            <a:r>
              <a:rPr lang="en-US" sz="1400" dirty="0" smtClean="0">
                <a:solidFill>
                  <a:srgbClr val="CC3300"/>
                </a:solidFill>
              </a:rPr>
              <a:t>This</a:t>
            </a:r>
            <a:r>
              <a:rPr lang="ru-RU" sz="1400" dirty="0" smtClean="0">
                <a:solidFill>
                  <a:srgbClr val="CC3300"/>
                </a:solidFill>
              </a:rPr>
              <a:t>', ‘</a:t>
            </a:r>
            <a:r>
              <a:rPr lang="en-US" sz="1400" dirty="0" smtClean="0">
                <a:solidFill>
                  <a:srgbClr val="CC3300"/>
                </a:solidFill>
              </a:rPr>
              <a:t>is</a:t>
            </a:r>
            <a:r>
              <a:rPr lang="ru-RU" sz="1400" dirty="0" smtClean="0">
                <a:solidFill>
                  <a:srgbClr val="CC3300"/>
                </a:solidFill>
              </a:rPr>
              <a:t>', ‘</a:t>
            </a:r>
            <a:r>
              <a:rPr lang="en-US" sz="1400" dirty="0" smtClean="0">
                <a:solidFill>
                  <a:srgbClr val="CC3300"/>
                </a:solidFill>
              </a:rPr>
              <a:t>a</a:t>
            </a:r>
            <a:r>
              <a:rPr lang="ru-RU" sz="1400" dirty="0" smtClean="0">
                <a:solidFill>
                  <a:srgbClr val="CC3300"/>
                </a:solidFill>
              </a:rPr>
              <a:t>‘</a:t>
            </a:r>
            <a:r>
              <a:rPr lang="en-US" sz="1400" dirty="0" smtClean="0">
                <a:solidFill>
                  <a:srgbClr val="CC3300"/>
                </a:solidFill>
              </a:rPr>
              <a:t>,</a:t>
            </a:r>
            <a:r>
              <a:rPr lang="ru-RU" sz="1400" dirty="0">
                <a:solidFill>
                  <a:srgbClr val="CC3300"/>
                </a:solidFill>
              </a:rPr>
              <a:t> </a:t>
            </a:r>
            <a:r>
              <a:rPr lang="ru-RU" sz="1400" dirty="0" smtClean="0">
                <a:solidFill>
                  <a:srgbClr val="CC3300"/>
                </a:solidFill>
              </a:rPr>
              <a:t>‘</a:t>
            </a:r>
            <a:r>
              <a:rPr lang="en-US" sz="1400" dirty="0" smtClean="0">
                <a:solidFill>
                  <a:srgbClr val="CC3300"/>
                </a:solidFill>
              </a:rPr>
              <a:t>test</a:t>
            </a:r>
            <a:r>
              <a:rPr lang="ru-RU" sz="1400" dirty="0" smtClean="0">
                <a:solidFill>
                  <a:srgbClr val="CC3300"/>
                </a:solidFill>
              </a:rPr>
              <a:t>‘</a:t>
            </a:r>
            <a:r>
              <a:rPr lang="en-US" sz="1400" dirty="0" smtClean="0">
                <a:solidFill>
                  <a:srgbClr val="CC3300"/>
                </a:solidFill>
              </a:rPr>
              <a:t>, </a:t>
            </a:r>
            <a:r>
              <a:rPr lang="ru-RU" sz="1400" dirty="0" smtClean="0">
                <a:solidFill>
                  <a:srgbClr val="CC3300"/>
                </a:solidFill>
              </a:rPr>
              <a:t>‘</a:t>
            </a:r>
            <a:r>
              <a:rPr lang="en-US" sz="1400" dirty="0" smtClean="0">
                <a:solidFill>
                  <a:srgbClr val="CC3300"/>
                </a:solidFill>
              </a:rPr>
              <a:t>.</a:t>
            </a:r>
            <a:r>
              <a:rPr lang="ru-RU" sz="1400" dirty="0" smtClean="0">
                <a:solidFill>
                  <a:srgbClr val="CC3300"/>
                </a:solidFill>
              </a:rPr>
              <a:t>‘</a:t>
            </a:r>
            <a:r>
              <a:rPr lang="en-US" sz="1400" dirty="0" smtClean="0">
                <a:solidFill>
                  <a:srgbClr val="CC3300"/>
                </a:solidFill>
              </a:rPr>
              <a:t>] – 9 </a:t>
            </a:r>
            <a:r>
              <a:rPr lang="ru-RU" sz="1400" dirty="0" smtClean="0">
                <a:solidFill>
                  <a:srgbClr val="CC3300"/>
                </a:solidFill>
              </a:rPr>
              <a:t>слов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3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14"/>
          <a:stretch/>
        </p:blipFill>
        <p:spPr>
          <a:xfrm>
            <a:off x="179512" y="2938678"/>
            <a:ext cx="4680520" cy="236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14678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Работа с текстовыми данными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700" dirty="0"/>
              <a:t>Шаг </a:t>
            </a:r>
            <a:r>
              <a:rPr lang="ru-RU" sz="1700" dirty="0" smtClean="0"/>
              <a:t>2</a:t>
            </a:r>
            <a:r>
              <a:rPr lang="ru-RU" sz="1700" dirty="0"/>
              <a:t>. Преобразование </a:t>
            </a:r>
            <a:r>
              <a:rPr lang="ru-RU" sz="1700" dirty="0" err="1"/>
              <a:t>токенов</a:t>
            </a:r>
            <a:r>
              <a:rPr lang="ru-RU" sz="1700" dirty="0"/>
              <a:t> в идентификаторы (Нумерация слов)</a:t>
            </a:r>
            <a:endParaRPr lang="ru-RU" sz="1700" dirty="0" smtClean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 smtClean="0"/>
              <a:t>Как работает</a:t>
            </a:r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- Каждому </a:t>
            </a:r>
            <a:r>
              <a:rPr lang="ru-RU" sz="1400" dirty="0" err="1" smtClean="0"/>
              <a:t>токену</a:t>
            </a:r>
            <a:r>
              <a:rPr lang="ru-RU" sz="1400" dirty="0" smtClean="0"/>
              <a:t> </a:t>
            </a:r>
            <a:r>
              <a:rPr lang="ru-RU" sz="1400" dirty="0"/>
              <a:t>из всего текста присваивается уникальное число (ID</a:t>
            </a:r>
            <a:r>
              <a:rPr lang="ru-RU" sz="1400" dirty="0" smtClean="0"/>
              <a:t>).</a:t>
            </a:r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 smtClean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 smtClean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 smtClean="0"/>
              <a:t>1. Создаем </a:t>
            </a:r>
            <a:r>
              <a:rPr lang="ru-RU" sz="1400" dirty="0"/>
              <a:t>словарь (</a:t>
            </a:r>
            <a:r>
              <a:rPr lang="en-US" sz="1400" dirty="0"/>
              <a:t>vocabulary</a:t>
            </a:r>
            <a:r>
              <a:rPr lang="en-US" sz="1400" dirty="0" smtClean="0"/>
              <a:t>)</a:t>
            </a:r>
            <a:r>
              <a:rPr lang="ru-RU" sz="1400" dirty="0" smtClean="0"/>
              <a:t>.</a:t>
            </a:r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 smtClean="0"/>
              <a:t>2</a:t>
            </a:r>
            <a:r>
              <a:rPr lang="ru-RU" sz="1400" dirty="0"/>
              <a:t>. Сортируем все уникальные </a:t>
            </a:r>
            <a:r>
              <a:rPr lang="ru-RU" sz="1400" dirty="0" err="1" smtClean="0"/>
              <a:t>токены</a:t>
            </a:r>
            <a:r>
              <a:rPr lang="ru-RU" sz="1400" dirty="0" smtClean="0"/>
              <a:t>.</a:t>
            </a:r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 smtClean="0"/>
              <a:t>3. Присваиваем </a:t>
            </a:r>
            <a:r>
              <a:rPr lang="ru-RU" sz="1400" dirty="0"/>
              <a:t>каждому </a:t>
            </a:r>
            <a:r>
              <a:rPr lang="ru-RU" sz="1400" dirty="0" smtClean="0"/>
              <a:t>номер.</a:t>
            </a:r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 smtClean="0"/>
              <a:t>Пример словаря:</a:t>
            </a:r>
            <a:r>
              <a:rPr lang="en-US" sz="1400" dirty="0" smtClean="0"/>
              <a:t>	</a:t>
            </a:r>
            <a:r>
              <a:rPr lang="ru-RU" sz="1400" dirty="0" smtClean="0"/>
              <a:t>	</a:t>
            </a:r>
            <a:r>
              <a:rPr lang="en-US" sz="1400" dirty="0" smtClean="0"/>
              <a:t>	</a:t>
            </a:r>
            <a:r>
              <a:rPr lang="ru-RU" sz="1400" dirty="0" smtClean="0"/>
              <a:t>Программный код:</a:t>
            </a:r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 smtClean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 smtClean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 smtClean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4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65" r="9014"/>
          <a:stretch/>
        </p:blipFill>
        <p:spPr>
          <a:xfrm>
            <a:off x="1907704" y="2132856"/>
            <a:ext cx="4680520" cy="504056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646057"/>
              </p:ext>
            </p:extLst>
          </p:nvPr>
        </p:nvGraphicFramePr>
        <p:xfrm>
          <a:off x="685458" y="3949920"/>
          <a:ext cx="2412280" cy="228739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06140">
                  <a:extLst>
                    <a:ext uri="{9D8B030D-6E8A-4147-A177-3AD203B41FA5}">
                      <a16:colId xmlns:a16="http://schemas.microsoft.com/office/drawing/2014/main" val="1478618188"/>
                    </a:ext>
                  </a:extLst>
                </a:gridCol>
                <a:gridCol w="1206140">
                  <a:extLst>
                    <a:ext uri="{9D8B030D-6E8A-4147-A177-3AD203B41FA5}">
                      <a16:colId xmlns:a16="http://schemas.microsoft.com/office/drawing/2014/main" val="2731654057"/>
                    </a:ext>
                  </a:extLst>
                </a:gridCol>
              </a:tblGrid>
              <a:tr h="32535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Токен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ID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384122"/>
                  </a:ext>
                </a:extLst>
              </a:tr>
              <a:tr h="32535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CC3300"/>
                          </a:solidFill>
                        </a:rPr>
                        <a:t>Hello</a:t>
                      </a:r>
                      <a:r>
                        <a:rPr lang="ru-RU" sz="1200" dirty="0" smtClean="0">
                          <a:solidFill>
                            <a:srgbClr val="CC3300"/>
                          </a:solidFill>
                        </a:rPr>
                        <a:t>,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ru-RU" sz="1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785824"/>
                  </a:ext>
                </a:extLst>
              </a:tr>
              <a:tr h="32535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CC3300"/>
                          </a:solidFill>
                        </a:rPr>
                        <a:t>world!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ru-RU" sz="1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220902"/>
                  </a:ext>
                </a:extLst>
              </a:tr>
              <a:tr h="32535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CC3300"/>
                          </a:solidFill>
                        </a:rPr>
                        <a:t>This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ru-RU" sz="1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066290"/>
                  </a:ext>
                </a:extLst>
              </a:tr>
              <a:tr h="32535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CC3300"/>
                          </a:solidFill>
                        </a:rPr>
                        <a:t>is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ru-RU" sz="1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326325"/>
                  </a:ext>
                </a:extLst>
              </a:tr>
              <a:tr h="32535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CC3300"/>
                          </a:solidFill>
                        </a:rPr>
                        <a:t>a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ru-RU" sz="1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316004"/>
                  </a:ext>
                </a:extLst>
              </a:tr>
              <a:tr h="32535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CC3300"/>
                          </a:solidFill>
                        </a:rPr>
                        <a:t>test.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ru-RU" sz="1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229675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740" y="3971653"/>
            <a:ext cx="5475485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49805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Работа с текстовыми данными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700" dirty="0"/>
              <a:t>Шаг </a:t>
            </a:r>
            <a:r>
              <a:rPr lang="ru-RU" sz="1700" dirty="0" smtClean="0"/>
              <a:t>3. </a:t>
            </a:r>
            <a:r>
              <a:rPr lang="ru-RU" sz="1800" dirty="0"/>
              <a:t>Добавление специальных </a:t>
            </a:r>
            <a:r>
              <a:rPr lang="ru-RU" sz="1800" dirty="0" err="1" smtClean="0"/>
              <a:t>токенов</a:t>
            </a:r>
            <a:r>
              <a:rPr lang="ru-RU" sz="1800" dirty="0"/>
              <a:t> (для разделения текста и обработки неизвестных слов)</a:t>
            </a:r>
            <a:endParaRPr lang="ru-RU" sz="17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 smtClean="0"/>
              <a:t>Цель</a:t>
            </a:r>
            <a:r>
              <a:rPr lang="ru-RU" sz="1400" dirty="0"/>
              <a:t>: Добавить в последовательность </a:t>
            </a:r>
            <a:r>
              <a:rPr lang="ru-RU" sz="1400" dirty="0" err="1"/>
              <a:t>токенов</a:t>
            </a:r>
            <a:r>
              <a:rPr lang="ru-RU" sz="1400" dirty="0"/>
              <a:t> (и их ID) специальные маркеры, несущие дополнительную </a:t>
            </a:r>
            <a:r>
              <a:rPr lang="ru-RU" sz="1400" dirty="0" smtClean="0"/>
              <a:t>информацию.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 smtClean="0"/>
              <a:t>- &lt;|</a:t>
            </a:r>
            <a:r>
              <a:rPr lang="ru-RU" sz="1400" dirty="0" err="1"/>
              <a:t>end</a:t>
            </a:r>
            <a:r>
              <a:rPr lang="ru-RU" sz="1400" dirty="0"/>
              <a:t>|&gt; (или &lt;\|</a:t>
            </a:r>
            <a:r>
              <a:rPr lang="ru-RU" sz="1400" dirty="0" err="1"/>
              <a:t>endoftext</a:t>
            </a:r>
            <a:r>
              <a:rPr lang="ru-RU" sz="1400" dirty="0"/>
              <a:t>\|&gt; </a:t>
            </a:r>
            <a:r>
              <a:rPr lang="ru-RU" sz="1400" dirty="0" smtClean="0"/>
              <a:t>): </a:t>
            </a:r>
            <a:r>
              <a:rPr lang="ru-RU" sz="1400" dirty="0"/>
              <a:t>Обозначает конец текста. Полезен при объединении нескольких независимых фрагментов текста или для сигнализации модели о завершении генерации.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&lt;|</a:t>
            </a:r>
            <a:r>
              <a:rPr lang="ru-RU" sz="1400" dirty="0" err="1"/>
              <a:t>unk</a:t>
            </a:r>
            <a:r>
              <a:rPr lang="ru-RU" sz="1400" dirty="0"/>
              <a:t>|&gt; (или &lt;\|</a:t>
            </a:r>
            <a:r>
              <a:rPr lang="ru-RU" sz="1400" dirty="0" err="1"/>
              <a:t>unk</a:t>
            </a:r>
            <a:r>
              <a:rPr lang="ru-RU" sz="1400" dirty="0"/>
              <a:t>\|&gt;): Обозначает неизвестное слово, которое не вошло в словарь. Вместо ошибки модель получает </a:t>
            </a:r>
            <a:r>
              <a:rPr lang="ru-RU" sz="1400" dirty="0" err="1"/>
              <a:t>токен</a:t>
            </a:r>
            <a:r>
              <a:rPr lang="ru-RU" sz="1400" dirty="0"/>
              <a:t>-заполнитель</a:t>
            </a:r>
            <a:r>
              <a:rPr lang="ru-RU" sz="1400" dirty="0" smtClean="0"/>
              <a:t>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 smtClean="0"/>
          </a:p>
          <a:p>
            <a:pPr marL="0" indent="0" algn="ctr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 smtClean="0"/>
              <a:t>Программный код:</a:t>
            </a:r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/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 smtClean="0"/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 smtClean="0"/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/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/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dirty="0"/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dirty="0"/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dirty="0"/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 smtClean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 smtClean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 smtClean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5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799475"/>
              </p:ext>
            </p:extLst>
          </p:nvPr>
        </p:nvGraphicFramePr>
        <p:xfrm>
          <a:off x="323528" y="3284984"/>
          <a:ext cx="8496944" cy="889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960440">
                  <a:extLst>
                    <a:ext uri="{9D8B030D-6E8A-4147-A177-3AD203B41FA5}">
                      <a16:colId xmlns:a16="http://schemas.microsoft.com/office/drawing/2014/main" val="1598585875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2952184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Пример (до добавления &lt;|</a:t>
                      </a:r>
                      <a:r>
                        <a:rPr lang="en-US" sz="1800" dirty="0" smtClean="0"/>
                        <a:t>end|&gt;):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Пример (после добавления &lt;|</a:t>
                      </a:r>
                      <a:r>
                        <a:rPr lang="en-US" sz="1800" dirty="0" smtClean="0"/>
                        <a:t>end|&gt;):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572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/>
                        <a:t>Токены</a:t>
                      </a:r>
                      <a:r>
                        <a:rPr lang="ru-RU" sz="1400" dirty="0" smtClean="0"/>
                        <a:t>: ['</a:t>
                      </a:r>
                      <a:r>
                        <a:rPr lang="en-US" sz="1400" dirty="0" smtClean="0"/>
                        <a:t>Hello,', 'world.', 'This', 'is', 'a', 'test.']</a:t>
                      </a:r>
                    </a:p>
                    <a:p>
                      <a:r>
                        <a:rPr lang="en-US" sz="1400" dirty="0" smtClean="0"/>
                        <a:t>ID: [0, 1, 2, 3, 4, 5]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Токены</a:t>
                      </a:r>
                      <a:r>
                        <a:rPr lang="ru-RU" sz="1400" dirty="0" smtClean="0"/>
                        <a:t>: ['</a:t>
                      </a:r>
                      <a:r>
                        <a:rPr lang="en-US" sz="1400" dirty="0" smtClean="0"/>
                        <a:t>Hello,', 'world.', 'This', 'is', 'a', 'test.', '&lt;|end|&gt;']</a:t>
                      </a:r>
                      <a:endParaRPr lang="ru-RU" sz="1400" dirty="0" smtClean="0"/>
                    </a:p>
                    <a:p>
                      <a:r>
                        <a:rPr lang="en-US" sz="1400" dirty="0" smtClean="0"/>
                        <a:t>ID: [0, 1, 2, 3, 4, 5, 50256] (</a:t>
                      </a:r>
                      <a:r>
                        <a:rPr lang="ru-RU" sz="1400" dirty="0" smtClean="0"/>
                        <a:t>пусть, </a:t>
                      </a:r>
                      <a:r>
                        <a:rPr lang="en-US" sz="1400" dirty="0" smtClean="0"/>
                        <a:t>ID &lt;|end|&gt; </a:t>
                      </a:r>
                      <a:r>
                        <a:rPr lang="ru-RU" sz="1400" dirty="0" smtClean="0"/>
                        <a:t>-</a:t>
                      </a:r>
                      <a:r>
                        <a:rPr lang="en-US" sz="1400" dirty="0" smtClean="0"/>
                        <a:t> 50256)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895397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591829"/>
            <a:ext cx="5178920" cy="157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495436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Работа с текстовыми данными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700" dirty="0"/>
              <a:t>Шаг 4</a:t>
            </a:r>
            <a:r>
              <a:rPr lang="ru-RU" sz="1700" dirty="0" smtClean="0"/>
              <a:t>. </a:t>
            </a:r>
            <a:r>
              <a:rPr lang="ru-RU" sz="1700" dirty="0"/>
              <a:t>Кодирование пар байтов (</a:t>
            </a:r>
            <a:r>
              <a:rPr lang="en-US" sz="1700" dirty="0"/>
              <a:t>Byte Pair Encoding - BPE)</a:t>
            </a:r>
            <a:endParaRPr lang="ru-RU" sz="17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 smtClean="0"/>
              <a:t>Цель</a:t>
            </a:r>
            <a:r>
              <a:rPr lang="ru-RU" sz="1400" dirty="0"/>
              <a:t>: Эффективно разбить текст на </a:t>
            </a:r>
            <a:r>
              <a:rPr lang="ru-RU" sz="1400" dirty="0" err="1"/>
              <a:t>токены</a:t>
            </a:r>
            <a:r>
              <a:rPr lang="ru-RU" sz="1400" dirty="0"/>
              <a:t>, особенно справляясь с редкими и неизвестными словами</a:t>
            </a:r>
            <a:r>
              <a:rPr lang="ru-RU" sz="1400" dirty="0" smtClean="0"/>
              <a:t>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 smtClean="0"/>
              <a:t>Проблема с </a:t>
            </a:r>
            <a:r>
              <a:rPr lang="ru-RU" sz="1400" b="1" dirty="0" err="1" smtClean="0"/>
              <a:t>токенизацией</a:t>
            </a:r>
            <a:r>
              <a:rPr lang="ru-RU" sz="1400" dirty="0"/>
              <a:t>: Если просто разбивать по словам, то </a:t>
            </a:r>
            <a:r>
              <a:rPr lang="ru-RU" sz="1400" dirty="0" smtClean="0"/>
              <a:t>«</a:t>
            </a:r>
            <a:r>
              <a:rPr lang="ru-RU" sz="1400" dirty="0" err="1" smtClean="0"/>
              <a:t>running</a:t>
            </a:r>
            <a:r>
              <a:rPr lang="ru-RU" sz="1400" dirty="0" smtClean="0"/>
              <a:t>», «</a:t>
            </a:r>
            <a:r>
              <a:rPr lang="ru-RU" sz="1400" dirty="0" err="1" smtClean="0"/>
              <a:t>runs</a:t>
            </a:r>
            <a:r>
              <a:rPr lang="ru-RU" sz="1400" dirty="0" smtClean="0"/>
              <a:t>», «</a:t>
            </a:r>
            <a:r>
              <a:rPr lang="ru-RU" sz="1400" dirty="0" err="1" smtClean="0"/>
              <a:t>ran</a:t>
            </a:r>
            <a:r>
              <a:rPr lang="ru-RU" sz="1400" dirty="0" smtClean="0"/>
              <a:t>» - </a:t>
            </a:r>
            <a:r>
              <a:rPr lang="ru-RU" sz="1400" dirty="0"/>
              <a:t>это три разных слова. </a:t>
            </a:r>
            <a:r>
              <a:rPr lang="ru-RU" sz="1400" dirty="0" smtClean="0"/>
              <a:t>«</a:t>
            </a:r>
            <a:r>
              <a:rPr lang="ru-RU" sz="1400" dirty="0" err="1" smtClean="0"/>
              <a:t>Unhappiness</a:t>
            </a:r>
            <a:r>
              <a:rPr lang="ru-RU" sz="1400" dirty="0" smtClean="0"/>
              <a:t>» тоже </a:t>
            </a:r>
            <a:r>
              <a:rPr lang="ru-RU" sz="1400" dirty="0"/>
              <a:t>отдельное, и если его нет в словаре, оно становится &lt;|</a:t>
            </a:r>
            <a:r>
              <a:rPr lang="ru-RU" sz="1400" dirty="0" err="1"/>
              <a:t>unk</a:t>
            </a:r>
            <a:r>
              <a:rPr lang="ru-RU" sz="1400" dirty="0" smtClean="0"/>
              <a:t>|&gt;.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Как работает </a:t>
            </a:r>
            <a:r>
              <a:rPr lang="en-US" sz="1400" dirty="0" smtClean="0"/>
              <a:t>BPE</a:t>
            </a:r>
            <a:r>
              <a:rPr lang="ru-RU" sz="1400" dirty="0" smtClean="0"/>
              <a:t>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 smtClean="0"/>
              <a:t>- Начинает </a:t>
            </a:r>
            <a:r>
              <a:rPr lang="ru-RU" sz="1400" dirty="0"/>
              <a:t>с букв (или часто встречающихся байтов, отсюда "</a:t>
            </a:r>
            <a:r>
              <a:rPr lang="ru-RU" sz="1400" dirty="0" err="1"/>
              <a:t>Byte</a:t>
            </a:r>
            <a:r>
              <a:rPr lang="ru-RU" sz="1400" dirty="0"/>
              <a:t> </a:t>
            </a:r>
            <a:r>
              <a:rPr lang="ru-RU" sz="1400" dirty="0" err="1"/>
              <a:t>Pair</a:t>
            </a:r>
            <a:r>
              <a:rPr lang="ru-RU" sz="1400" dirty="0" smtClean="0"/>
              <a:t>").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 smtClean="0"/>
              <a:t>- Итеративно объединяет </a:t>
            </a:r>
            <a:r>
              <a:rPr lang="ru-RU" sz="1400" dirty="0"/>
              <a:t>наиболее часто встречающиеся пары смежных </a:t>
            </a:r>
            <a:r>
              <a:rPr lang="ru-RU" sz="1400" dirty="0" smtClean="0"/>
              <a:t>символов </a:t>
            </a:r>
            <a:r>
              <a:rPr lang="ru-RU" sz="1400" dirty="0"/>
              <a:t>в один новый </a:t>
            </a:r>
            <a:r>
              <a:rPr lang="ru-RU" sz="1400" dirty="0" err="1"/>
              <a:t>токен</a:t>
            </a:r>
            <a:r>
              <a:rPr lang="ru-RU" sz="1400" dirty="0" smtClean="0"/>
              <a:t>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 smtClean="0"/>
              <a:t>- Процесс итеративно повторяется </a:t>
            </a:r>
            <a:r>
              <a:rPr lang="ru-RU" sz="1400" dirty="0"/>
              <a:t>N раз (например, 50000 шагов слияния</a:t>
            </a:r>
            <a:r>
              <a:rPr lang="ru-RU" sz="1400" dirty="0" smtClean="0"/>
              <a:t>).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 smtClean="0"/>
              <a:t>Позволяет</a:t>
            </a:r>
            <a:r>
              <a:rPr lang="ru-RU" sz="1400" dirty="0" smtClean="0"/>
              <a:t>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 smtClean="0"/>
              <a:t>- Уменьшает </a:t>
            </a:r>
            <a:r>
              <a:rPr lang="ru-RU" sz="1400" dirty="0"/>
              <a:t>размер словаря по сравнению с </a:t>
            </a:r>
            <a:r>
              <a:rPr lang="ru-RU" sz="1400" dirty="0" err="1"/>
              <a:t>токенизацией</a:t>
            </a:r>
            <a:r>
              <a:rPr lang="ru-RU" sz="1400" dirty="0"/>
              <a:t> на уровне слов</a:t>
            </a:r>
            <a:r>
              <a:rPr lang="ru-RU" sz="1400" dirty="0" smtClean="0"/>
              <a:t>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- Способен разбить редкое или неизвестное слово на части, которые, возможно, есть в словаре. Например, "</a:t>
            </a:r>
            <a:r>
              <a:rPr lang="ru-RU" sz="1400" dirty="0" err="1"/>
              <a:t>unhappiness</a:t>
            </a:r>
            <a:r>
              <a:rPr lang="ru-RU" sz="1400" dirty="0"/>
              <a:t>" -&gt; </a:t>
            </a:r>
            <a:r>
              <a:rPr lang="ru-RU" sz="1400" dirty="0" smtClean="0"/>
              <a:t>[«</a:t>
            </a:r>
            <a:r>
              <a:rPr lang="ru-RU" sz="1400" dirty="0" err="1" smtClean="0"/>
              <a:t>un</a:t>
            </a:r>
            <a:r>
              <a:rPr lang="ru-RU" sz="1400" dirty="0" smtClean="0"/>
              <a:t>», «</a:t>
            </a:r>
            <a:r>
              <a:rPr lang="ru-RU" sz="1400" dirty="0" err="1" smtClean="0"/>
              <a:t>happy</a:t>
            </a:r>
            <a:r>
              <a:rPr lang="ru-RU" sz="1400" dirty="0" smtClean="0"/>
              <a:t>», «</a:t>
            </a:r>
            <a:r>
              <a:rPr lang="ru-RU" sz="1400" dirty="0" err="1" smtClean="0"/>
              <a:t>ness</a:t>
            </a:r>
            <a:r>
              <a:rPr lang="ru-RU" sz="1400" dirty="0" smtClean="0"/>
              <a:t>»].</a:t>
            </a:r>
            <a:endParaRPr lang="ru-RU" sz="1400" dirty="0"/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/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dirty="0"/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dirty="0"/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dirty="0"/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 smtClean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 smtClean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 smtClean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6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72" y="4279469"/>
            <a:ext cx="8106906" cy="188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26986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Работа с текстовыми данными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700" dirty="0"/>
              <a:t>Шаг </a:t>
            </a:r>
            <a:r>
              <a:rPr lang="ru-RU" sz="1700" dirty="0" smtClean="0"/>
              <a:t>5</a:t>
            </a:r>
            <a:r>
              <a:rPr lang="ru-RU" sz="1700" dirty="0"/>
              <a:t>. </a:t>
            </a:r>
            <a:r>
              <a:rPr lang="en-US" sz="1700" dirty="0" smtClean="0">
                <a:solidFill>
                  <a:srgbClr val="C00000"/>
                </a:solidFill>
              </a:rPr>
              <a:t>!!!</a:t>
            </a:r>
            <a:r>
              <a:rPr lang="ru-RU" sz="1700" dirty="0" smtClean="0">
                <a:solidFill>
                  <a:srgbClr val="C00000"/>
                </a:solidFill>
              </a:rPr>
              <a:t>Выборка данных с помощью скользящего окна</a:t>
            </a:r>
            <a:r>
              <a:rPr lang="en-US" sz="1700" dirty="0" smtClean="0">
                <a:solidFill>
                  <a:srgbClr val="C00000"/>
                </a:solidFill>
              </a:rPr>
              <a:t>!!! (</a:t>
            </a:r>
            <a:r>
              <a:rPr lang="ru-RU" sz="1700" dirty="0" smtClean="0">
                <a:solidFill>
                  <a:srgbClr val="C00000"/>
                </a:solidFill>
              </a:rPr>
              <a:t>ЛОГИКА </a:t>
            </a:r>
            <a:r>
              <a:rPr lang="en-US" sz="1700" dirty="0" smtClean="0">
                <a:solidFill>
                  <a:srgbClr val="C00000"/>
                </a:solidFill>
              </a:rPr>
              <a:t>LLM)</a:t>
            </a:r>
            <a:endParaRPr lang="ru-RU" sz="1700" dirty="0" smtClean="0">
              <a:solidFill>
                <a:srgbClr val="C00000"/>
              </a:solidFill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 smtClean="0"/>
              <a:t>Цель</a:t>
            </a:r>
            <a:r>
              <a:rPr lang="ru-RU" sz="1400" dirty="0"/>
              <a:t>: Создать </a:t>
            </a:r>
            <a:r>
              <a:rPr lang="ru-RU" sz="1400" dirty="0" smtClean="0"/>
              <a:t>обучающие </a:t>
            </a:r>
            <a:r>
              <a:rPr lang="ru-RU" sz="1400" dirty="0"/>
              <a:t>пары (входная </a:t>
            </a:r>
            <a:r>
              <a:rPr lang="ru-RU" sz="1400" dirty="0" smtClean="0"/>
              <a:t>последовательность</a:t>
            </a:r>
            <a:r>
              <a:rPr lang="en-US" sz="1400" dirty="0" smtClean="0"/>
              <a:t> </a:t>
            </a:r>
            <a:r>
              <a:rPr lang="ru-RU" sz="1400" dirty="0" smtClean="0"/>
              <a:t>--</a:t>
            </a:r>
            <a:r>
              <a:rPr lang="en-US" sz="1400" dirty="0" smtClean="0"/>
              <a:t>&gt;</a:t>
            </a:r>
            <a:r>
              <a:rPr lang="ru-RU" sz="1400" dirty="0" smtClean="0"/>
              <a:t> </a:t>
            </a:r>
            <a:r>
              <a:rPr lang="ru-RU" sz="1400" dirty="0"/>
              <a:t>целевой </a:t>
            </a:r>
            <a:r>
              <a:rPr lang="ru-RU" sz="1400" dirty="0" err="1" smtClean="0"/>
              <a:t>токен</a:t>
            </a:r>
            <a:r>
              <a:rPr lang="ru-RU" sz="1400" dirty="0" smtClean="0"/>
              <a:t>). На этом шаге </a:t>
            </a:r>
            <a:r>
              <a:rPr lang="en-US" sz="1400" dirty="0" smtClean="0"/>
              <a:t>LLM</a:t>
            </a:r>
            <a:r>
              <a:rPr lang="ru-RU" sz="1400" dirty="0" smtClean="0"/>
              <a:t> </a:t>
            </a:r>
            <a:r>
              <a:rPr lang="ru-RU" sz="1400" dirty="0"/>
              <a:t>учится по входу предсказывать цель.</a:t>
            </a:r>
            <a:endParaRPr lang="ru-RU" sz="14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 smtClean="0"/>
              <a:t>Идея</a:t>
            </a:r>
            <a:r>
              <a:rPr lang="ru-RU" sz="1400" dirty="0" smtClean="0"/>
              <a:t>: Рассматриваем последовательность </a:t>
            </a:r>
            <a:r>
              <a:rPr lang="ru-RU" sz="1400" dirty="0" err="1"/>
              <a:t>токенов</a:t>
            </a:r>
            <a:r>
              <a:rPr lang="ru-RU" sz="1400" dirty="0"/>
              <a:t> (например, весь рассказ "</a:t>
            </a:r>
            <a:r>
              <a:rPr lang="ru-RU" sz="1400" dirty="0" err="1"/>
              <a:t>The</a:t>
            </a:r>
            <a:r>
              <a:rPr lang="ru-RU" sz="1400" dirty="0"/>
              <a:t> </a:t>
            </a:r>
            <a:r>
              <a:rPr lang="ru-RU" sz="1400" dirty="0" err="1"/>
              <a:t>Verdict</a:t>
            </a:r>
            <a:r>
              <a:rPr lang="ru-RU" sz="1400" dirty="0" smtClean="0"/>
              <a:t>"). </a:t>
            </a:r>
            <a:r>
              <a:rPr lang="ru-RU" sz="1400" dirty="0"/>
              <a:t>Затем </a:t>
            </a:r>
            <a:r>
              <a:rPr lang="ru-RU" sz="1400" dirty="0" smtClean="0"/>
              <a:t>делим </a:t>
            </a:r>
            <a:r>
              <a:rPr lang="ru-RU" sz="1400" dirty="0"/>
              <a:t>ее на фрагменты заданной длины (</a:t>
            </a:r>
            <a:r>
              <a:rPr lang="ru-RU" sz="1400" dirty="0" err="1"/>
              <a:t>context_length</a:t>
            </a:r>
            <a:r>
              <a:rPr lang="ru-RU" sz="1400" dirty="0"/>
              <a:t>). Для каждого </a:t>
            </a:r>
            <a:r>
              <a:rPr lang="ru-RU" sz="1400" dirty="0" smtClean="0"/>
              <a:t>фрагмента текста </a:t>
            </a:r>
            <a:r>
              <a:rPr lang="ru-RU" sz="1400" dirty="0" err="1" smtClean="0"/>
              <a:t>выделям</a:t>
            </a:r>
            <a:r>
              <a:rPr lang="ru-RU" sz="1400" dirty="0" smtClean="0"/>
              <a:t>:</a:t>
            </a:r>
            <a:endParaRPr lang="ru-RU" sz="1400" dirty="0"/>
          </a:p>
          <a:p>
            <a:pPr marL="0" indent="0" algn="ctr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/>
              <a:t>Вход</a:t>
            </a:r>
            <a:r>
              <a:rPr lang="ru-RU" sz="1400" dirty="0"/>
              <a:t> (</a:t>
            </a:r>
            <a:r>
              <a:rPr lang="ru-RU" sz="1400" dirty="0" err="1"/>
              <a:t>input</a:t>
            </a:r>
            <a:r>
              <a:rPr lang="ru-RU" sz="1400" dirty="0"/>
              <a:t>): Все </a:t>
            </a:r>
            <a:r>
              <a:rPr lang="ru-RU" sz="1400" dirty="0" err="1"/>
              <a:t>токены</a:t>
            </a:r>
            <a:r>
              <a:rPr lang="ru-RU" sz="1400" dirty="0"/>
              <a:t>, кроме последнего</a:t>
            </a:r>
            <a:r>
              <a:rPr lang="ru-RU" sz="1400" dirty="0" smtClean="0"/>
              <a:t>.</a:t>
            </a:r>
            <a:r>
              <a:rPr lang="en-US" sz="1400" dirty="0" smtClean="0"/>
              <a:t> </a:t>
            </a:r>
            <a:r>
              <a:rPr lang="ru-RU" sz="1400" b="1" dirty="0" smtClean="0"/>
              <a:t>Цель</a:t>
            </a:r>
            <a:r>
              <a:rPr lang="ru-RU" sz="1400" dirty="0" smtClean="0"/>
              <a:t> </a:t>
            </a:r>
            <a:r>
              <a:rPr lang="ru-RU" sz="1400" dirty="0"/>
              <a:t>(</a:t>
            </a:r>
            <a:r>
              <a:rPr lang="ru-RU" sz="1400" dirty="0" err="1"/>
              <a:t>target</a:t>
            </a:r>
            <a:r>
              <a:rPr lang="ru-RU" sz="1400" dirty="0"/>
              <a:t>): Последний </a:t>
            </a:r>
            <a:r>
              <a:rPr lang="ru-RU" sz="1400" dirty="0" err="1"/>
              <a:t>токен</a:t>
            </a:r>
            <a:r>
              <a:rPr lang="ru-RU" sz="1400" dirty="0"/>
              <a:t> в </a:t>
            </a:r>
            <a:r>
              <a:rPr lang="ru-RU" sz="1400" dirty="0" smtClean="0"/>
              <a:t>фрагменте.</a:t>
            </a:r>
            <a:endParaRPr lang="ru-RU" sz="140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 smtClean="0"/>
              <a:t>Пусть </a:t>
            </a:r>
            <a:r>
              <a:rPr lang="ru-RU" sz="1400" dirty="0"/>
              <a:t>T = [t0, t1, t2, t3, t4, t5] </a:t>
            </a:r>
            <a:r>
              <a:rPr lang="ru-RU" sz="1400" dirty="0" smtClean="0"/>
              <a:t>- закодированная </a:t>
            </a:r>
            <a:r>
              <a:rPr lang="ru-RU" sz="1400" dirty="0"/>
              <a:t>последовательность ID</a:t>
            </a:r>
            <a:r>
              <a:rPr lang="ru-RU" sz="1400" dirty="0" smtClean="0"/>
              <a:t>. Пусть </a:t>
            </a:r>
            <a:r>
              <a:rPr lang="ru-RU" sz="1400" dirty="0" err="1"/>
              <a:t>context_length</a:t>
            </a:r>
            <a:r>
              <a:rPr lang="ru-RU" sz="1400" dirty="0"/>
              <a:t> = 4.</a:t>
            </a:r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 smtClean="0"/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dirty="0"/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dirty="0"/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dirty="0"/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400" dirty="0" err="1"/>
              <a:t>input_batch</a:t>
            </a:r>
            <a:r>
              <a:rPr lang="en-US" sz="1400" dirty="0"/>
              <a:t>[</a:t>
            </a:r>
            <a:r>
              <a:rPr lang="en-US" sz="1400" dirty="0" err="1"/>
              <a:t>i</a:t>
            </a:r>
            <a:r>
              <a:rPr lang="en-US" sz="1400" dirty="0"/>
              <a:t>] = T[</a:t>
            </a:r>
            <a:r>
              <a:rPr lang="en-US" sz="1400" dirty="0" err="1"/>
              <a:t>i:i</a:t>
            </a:r>
            <a:r>
              <a:rPr lang="en-US" sz="1400" dirty="0"/>
              <a:t> + </a:t>
            </a:r>
            <a:r>
              <a:rPr lang="en-US" sz="1400" dirty="0" err="1"/>
              <a:t>context_length</a:t>
            </a:r>
            <a:r>
              <a:rPr lang="en-US" sz="1400" dirty="0"/>
              <a:t>]</a:t>
            </a:r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400" dirty="0" err="1"/>
              <a:t>target_batch</a:t>
            </a:r>
            <a:r>
              <a:rPr lang="en-US" sz="1400" dirty="0"/>
              <a:t>[</a:t>
            </a:r>
            <a:r>
              <a:rPr lang="en-US" sz="1400" dirty="0" err="1"/>
              <a:t>i</a:t>
            </a:r>
            <a:r>
              <a:rPr lang="en-US" sz="1400" dirty="0"/>
              <a:t>] = T[</a:t>
            </a:r>
            <a:r>
              <a:rPr lang="en-US" sz="1400" dirty="0" err="1"/>
              <a:t>i</a:t>
            </a:r>
            <a:r>
              <a:rPr lang="en-US" sz="1400" dirty="0"/>
              <a:t> + 1:i + </a:t>
            </a:r>
            <a:r>
              <a:rPr lang="en-US" sz="1400" dirty="0" err="1"/>
              <a:t>context_length</a:t>
            </a:r>
            <a:r>
              <a:rPr lang="en-US" sz="1400" dirty="0"/>
              <a:t> + 1]</a:t>
            </a:r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Целевая последовательность — это просто входная, сдвинутая влево на один </a:t>
            </a:r>
            <a:r>
              <a:rPr lang="ru-RU" sz="1400" dirty="0" err="1"/>
              <a:t>токен</a:t>
            </a:r>
            <a:r>
              <a:rPr lang="ru-RU" sz="1400" dirty="0"/>
              <a:t>.</a:t>
            </a:r>
            <a:endParaRPr lang="ru-RU" sz="1400" dirty="0" smtClean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 smtClean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 smtClean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7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564839"/>
              </p:ext>
            </p:extLst>
          </p:nvPr>
        </p:nvGraphicFramePr>
        <p:xfrm>
          <a:off x="323528" y="2924944"/>
          <a:ext cx="8424936" cy="1224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3488236083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3447279004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3312960344"/>
                    </a:ext>
                  </a:extLst>
                </a:gridCol>
              </a:tblGrid>
              <a:tr h="30603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Номер фрагмента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Вход (</a:t>
                      </a:r>
                      <a:r>
                        <a:rPr lang="en-US" sz="1400" dirty="0" smtClean="0"/>
                        <a:t>INPUT</a:t>
                      </a:r>
                      <a:r>
                        <a:rPr lang="ru-RU" sz="1400" dirty="0" smtClean="0"/>
                        <a:t>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Цель (</a:t>
                      </a:r>
                      <a:r>
                        <a:rPr lang="en-US" sz="1400" dirty="0" smtClean="0"/>
                        <a:t>TARGET</a:t>
                      </a:r>
                      <a:r>
                        <a:rPr lang="ru-RU" sz="1400" dirty="0" smtClean="0"/>
                        <a:t>)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036757"/>
                  </a:ext>
                </a:extLst>
              </a:tr>
              <a:tr h="30603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[t0, t1, t2, t3]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t4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048462"/>
                  </a:ext>
                </a:extLst>
              </a:tr>
              <a:tr h="30603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[t1, t2, t3, t4]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t5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749637"/>
                  </a:ext>
                </a:extLst>
              </a:tr>
              <a:tr h="30603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[t2, t3, t4, t5]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t6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364256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64" y="5031399"/>
            <a:ext cx="6163535" cy="13241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469" y="5520019"/>
            <a:ext cx="4725059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10544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Работа с текстовыми данными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700" dirty="0"/>
              <a:t>Шаг </a:t>
            </a:r>
            <a:r>
              <a:rPr lang="ru-RU" sz="1700" dirty="0" smtClean="0"/>
              <a:t>5</a:t>
            </a:r>
            <a:r>
              <a:rPr lang="ru-RU" sz="1700" dirty="0"/>
              <a:t>. </a:t>
            </a:r>
            <a:r>
              <a:rPr lang="en-US" sz="1700" dirty="0" smtClean="0">
                <a:solidFill>
                  <a:srgbClr val="C00000"/>
                </a:solidFill>
              </a:rPr>
              <a:t>!!!</a:t>
            </a:r>
            <a:r>
              <a:rPr lang="ru-RU" sz="1700" dirty="0" smtClean="0">
                <a:solidFill>
                  <a:srgbClr val="C00000"/>
                </a:solidFill>
              </a:rPr>
              <a:t>Выборка данных с помощью скользящего окна</a:t>
            </a:r>
            <a:r>
              <a:rPr lang="en-US" sz="1700" dirty="0" smtClean="0">
                <a:solidFill>
                  <a:srgbClr val="C00000"/>
                </a:solidFill>
              </a:rPr>
              <a:t>!!! (</a:t>
            </a:r>
            <a:r>
              <a:rPr lang="ru-RU" sz="1700" dirty="0" smtClean="0">
                <a:solidFill>
                  <a:srgbClr val="C00000"/>
                </a:solidFill>
              </a:rPr>
              <a:t>ЛОГИКА </a:t>
            </a:r>
            <a:r>
              <a:rPr lang="en-US" sz="1700" dirty="0" smtClean="0">
                <a:solidFill>
                  <a:srgbClr val="C00000"/>
                </a:solidFill>
              </a:rPr>
              <a:t>LLM)</a:t>
            </a:r>
            <a:endParaRPr lang="ru-RU" sz="1700" dirty="0" smtClean="0">
              <a:solidFill>
                <a:srgbClr val="C00000"/>
              </a:solidFill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 smtClean="0"/>
              <a:t>Числовой пример:</a:t>
            </a:r>
            <a:endParaRPr lang="en-US" sz="1400" dirty="0"/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Предположим, у нас есть следующий текст</a:t>
            </a:r>
            <a:r>
              <a:rPr lang="ru-RU" sz="1200" dirty="0" smtClean="0"/>
              <a:t>:	После </a:t>
            </a:r>
            <a:r>
              <a:rPr lang="ru-RU" sz="1200" dirty="0" err="1"/>
              <a:t>токенизации</a:t>
            </a:r>
            <a:r>
              <a:rPr lang="ru-RU" sz="1200" dirty="0"/>
              <a:t> </a:t>
            </a:r>
            <a:r>
              <a:rPr lang="ru-RU" sz="1200" dirty="0" smtClean="0"/>
              <a:t>:</a:t>
            </a:r>
            <a:endParaRPr lang="ru-RU" sz="1200" dirty="0"/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«</a:t>
            </a:r>
            <a:r>
              <a:rPr lang="ru-RU" sz="1200" dirty="0" err="1" smtClean="0"/>
              <a:t>Hello</a:t>
            </a:r>
            <a:r>
              <a:rPr lang="ru-RU" sz="1200" dirty="0" smtClean="0"/>
              <a:t> </a:t>
            </a:r>
            <a:r>
              <a:rPr lang="ru-RU" sz="1200" dirty="0" err="1"/>
              <a:t>world</a:t>
            </a:r>
            <a:r>
              <a:rPr lang="ru-RU" sz="1200" dirty="0"/>
              <a:t>. </a:t>
            </a:r>
            <a:r>
              <a:rPr lang="ru-RU" sz="1200" dirty="0" err="1"/>
              <a:t>This</a:t>
            </a:r>
            <a:r>
              <a:rPr lang="ru-RU" sz="1200" dirty="0"/>
              <a:t> </a:t>
            </a:r>
            <a:r>
              <a:rPr lang="ru-RU" sz="1200" dirty="0" err="1"/>
              <a:t>is</a:t>
            </a:r>
            <a:r>
              <a:rPr lang="ru-RU" sz="1200" dirty="0"/>
              <a:t> a </a:t>
            </a:r>
            <a:r>
              <a:rPr lang="ru-RU" sz="1200" dirty="0" err="1" smtClean="0"/>
              <a:t>test</a:t>
            </a:r>
            <a:r>
              <a:rPr lang="ru-RU" sz="1200" dirty="0" smtClean="0"/>
              <a:t>». 		</a:t>
            </a:r>
            <a:r>
              <a:rPr lang="ru-RU" sz="1200" dirty="0" err="1" smtClean="0"/>
              <a:t>tokens</a:t>
            </a:r>
            <a:r>
              <a:rPr lang="ru-RU" sz="1200" dirty="0" smtClean="0"/>
              <a:t> </a:t>
            </a:r>
            <a:r>
              <a:rPr lang="ru-RU" sz="1200" dirty="0"/>
              <a:t>= ['</a:t>
            </a:r>
            <a:r>
              <a:rPr lang="ru-RU" sz="1200" dirty="0" err="1"/>
              <a:t>Hello</a:t>
            </a:r>
            <a:r>
              <a:rPr lang="ru-RU" sz="1200" dirty="0"/>
              <a:t>', '</a:t>
            </a:r>
            <a:r>
              <a:rPr lang="ru-RU" sz="1200" dirty="0" err="1"/>
              <a:t>world</a:t>
            </a:r>
            <a:r>
              <a:rPr lang="ru-RU" sz="1200" dirty="0"/>
              <a:t>', '</a:t>
            </a:r>
            <a:r>
              <a:rPr lang="ru-RU" sz="1200" dirty="0" err="1"/>
              <a:t>This</a:t>
            </a:r>
            <a:r>
              <a:rPr lang="ru-RU" sz="1200" dirty="0"/>
              <a:t>', '</a:t>
            </a:r>
            <a:r>
              <a:rPr lang="ru-RU" sz="1200" dirty="0" err="1"/>
              <a:t>is</a:t>
            </a:r>
            <a:r>
              <a:rPr lang="ru-RU" sz="1200" dirty="0"/>
              <a:t>', 'a', '</a:t>
            </a:r>
            <a:r>
              <a:rPr lang="ru-RU" sz="1200" dirty="0" err="1"/>
              <a:t>test</a:t>
            </a:r>
            <a:r>
              <a:rPr lang="ru-RU" sz="1200" dirty="0"/>
              <a:t>']</a:t>
            </a:r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Преобразуем </a:t>
            </a:r>
            <a:r>
              <a:rPr lang="ru-RU" sz="1200" dirty="0" err="1"/>
              <a:t>токены</a:t>
            </a:r>
            <a:r>
              <a:rPr lang="ru-RU" sz="1200" dirty="0"/>
              <a:t> в ID (предположим, наш словарь их так закодировал):</a:t>
            </a:r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err="1"/>
              <a:t>token_ids</a:t>
            </a:r>
            <a:r>
              <a:rPr lang="ru-RU" sz="1200" dirty="0"/>
              <a:t> = [101, 102, 103, 104, 105, 106]</a:t>
            </a:r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/>
              <a:t>Зададим </a:t>
            </a:r>
            <a:r>
              <a:rPr lang="ru-RU" sz="1200" b="1" dirty="0" err="1"/>
              <a:t>context_length</a:t>
            </a:r>
            <a:r>
              <a:rPr lang="ru-RU" sz="1200" dirty="0"/>
              <a:t> = 4 </a:t>
            </a:r>
            <a:r>
              <a:rPr lang="ru-RU" sz="1200" dirty="0" smtClean="0"/>
              <a:t>- </a:t>
            </a:r>
            <a:r>
              <a:rPr lang="ru-RU" sz="1200" dirty="0"/>
              <a:t>длина входной последовательности</a:t>
            </a:r>
            <a:r>
              <a:rPr lang="ru-RU" sz="1200" dirty="0" smtClean="0"/>
              <a:t>. Смещение позиции </a:t>
            </a:r>
            <a:r>
              <a:rPr lang="ru-RU" sz="1200" dirty="0" err="1" smtClean="0"/>
              <a:t>stride</a:t>
            </a:r>
            <a:r>
              <a:rPr lang="ru-RU" sz="1200" dirty="0" smtClean="0"/>
              <a:t> </a:t>
            </a:r>
            <a:r>
              <a:rPr lang="ru-RU" sz="1200" dirty="0"/>
              <a:t>= 1 </a:t>
            </a:r>
            <a:r>
              <a:rPr lang="ru-RU" sz="1200" dirty="0" smtClean="0"/>
              <a:t>– сдвиг окна.</a:t>
            </a:r>
            <a:endParaRPr lang="ru-RU" sz="1200" dirty="0"/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/>
              <a:t>Создание пар:</a:t>
            </a:r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Первое окно</a:t>
            </a:r>
            <a:r>
              <a:rPr lang="ru-RU" sz="1200" dirty="0"/>
              <a:t>: Берем первые 4 ID: [101, 102, 103, 104] — это </a:t>
            </a:r>
            <a:r>
              <a:rPr lang="ru-RU" sz="1200" dirty="0" smtClean="0"/>
              <a:t>вход. Следующий </a:t>
            </a:r>
            <a:r>
              <a:rPr lang="ru-RU" sz="1200" dirty="0" err="1"/>
              <a:t>токен</a:t>
            </a:r>
            <a:r>
              <a:rPr lang="ru-RU" sz="1200" dirty="0"/>
              <a:t>: 105 — это цель.</a:t>
            </a:r>
          </a:p>
          <a:p>
            <a:pPr marL="0" indent="0" algn="ctr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/>
              <a:t>Пара 1: </a:t>
            </a:r>
            <a:r>
              <a:rPr lang="ru-RU" sz="1200" dirty="0" err="1"/>
              <a:t>input</a:t>
            </a:r>
            <a:r>
              <a:rPr lang="ru-RU" sz="1200" dirty="0"/>
              <a:t> = [101, 102, 103, 104], </a:t>
            </a:r>
            <a:r>
              <a:rPr lang="ru-RU" sz="1200" dirty="0" err="1"/>
              <a:t>target</a:t>
            </a:r>
            <a:r>
              <a:rPr lang="ru-RU" sz="1200" dirty="0"/>
              <a:t> = [105]</a:t>
            </a:r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Второе окно</a:t>
            </a:r>
            <a:r>
              <a:rPr lang="ru-RU" sz="1200" dirty="0" smtClean="0"/>
              <a:t>: Сдвигаем </a:t>
            </a:r>
            <a:r>
              <a:rPr lang="ru-RU" sz="1200" dirty="0"/>
              <a:t>окно на </a:t>
            </a:r>
            <a:r>
              <a:rPr lang="ru-RU" sz="1200" dirty="0" err="1"/>
              <a:t>stride</a:t>
            </a:r>
            <a:r>
              <a:rPr lang="ru-RU" sz="1200" dirty="0"/>
              <a:t>=1: [102, 103, 104, 105] — это вход</a:t>
            </a:r>
            <a:r>
              <a:rPr lang="ru-RU" sz="1200" dirty="0" smtClean="0"/>
              <a:t>. Следующий </a:t>
            </a:r>
            <a:r>
              <a:rPr lang="ru-RU" sz="1200" dirty="0" err="1"/>
              <a:t>токен</a:t>
            </a:r>
            <a:r>
              <a:rPr lang="ru-RU" sz="1200" dirty="0"/>
              <a:t>: 106 — это цель.</a:t>
            </a:r>
          </a:p>
          <a:p>
            <a:pPr marL="0" indent="0" algn="ctr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/>
              <a:t>Пара 2: </a:t>
            </a:r>
            <a:r>
              <a:rPr lang="ru-RU" sz="1200" dirty="0" err="1"/>
              <a:t>input</a:t>
            </a:r>
            <a:r>
              <a:rPr lang="ru-RU" sz="1200" dirty="0"/>
              <a:t> = [102, 103, 104, 105], </a:t>
            </a:r>
            <a:r>
              <a:rPr lang="ru-RU" sz="1200" dirty="0" err="1"/>
              <a:t>target</a:t>
            </a:r>
            <a:r>
              <a:rPr lang="ru-RU" sz="1200" dirty="0"/>
              <a:t> = [106]</a:t>
            </a:r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Третье окно</a:t>
            </a:r>
            <a:r>
              <a:rPr lang="ru-RU" sz="1200" dirty="0" smtClean="0"/>
              <a:t>: Сдвигаем </a:t>
            </a:r>
            <a:r>
              <a:rPr lang="ru-RU" sz="1200" dirty="0"/>
              <a:t>окно: [103, 104, 105, 106] — это вход</a:t>
            </a:r>
            <a:r>
              <a:rPr lang="ru-RU" sz="1200" dirty="0" smtClean="0"/>
              <a:t>. Следующий </a:t>
            </a:r>
            <a:r>
              <a:rPr lang="ru-RU" sz="1200" dirty="0" err="1"/>
              <a:t>токен</a:t>
            </a:r>
            <a:r>
              <a:rPr lang="ru-RU" sz="1200" dirty="0"/>
              <a:t>: 107 — это цель.</a:t>
            </a:r>
          </a:p>
          <a:p>
            <a:pPr marL="0" indent="0" algn="ctr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/>
              <a:t>Пара 3: </a:t>
            </a:r>
            <a:r>
              <a:rPr lang="ru-RU" sz="1200" dirty="0" err="1"/>
              <a:t>input</a:t>
            </a:r>
            <a:r>
              <a:rPr lang="ru-RU" sz="1200" dirty="0"/>
              <a:t> = [103, 104, 105, 106], </a:t>
            </a:r>
            <a:r>
              <a:rPr lang="ru-RU" sz="1200" dirty="0" err="1"/>
              <a:t>target</a:t>
            </a:r>
            <a:r>
              <a:rPr lang="ru-RU" sz="1200" dirty="0"/>
              <a:t> = [107]</a:t>
            </a:r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Результат</a:t>
            </a:r>
            <a:r>
              <a:rPr lang="ru-RU" sz="1200" dirty="0" smtClean="0"/>
              <a:t>: 3 </a:t>
            </a:r>
            <a:r>
              <a:rPr lang="ru-RU" sz="1200" dirty="0"/>
              <a:t>обучающие пары: ([101, 102, 103, 104], [105]), ([102, 103, 104, 105], [106]), ([103, 104, 105, 106], [107]).</a:t>
            </a:r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Эти </a:t>
            </a:r>
            <a:r>
              <a:rPr lang="ru-RU" sz="1200" dirty="0"/>
              <a:t>пары (</a:t>
            </a:r>
            <a:r>
              <a:rPr lang="ru-RU" sz="1200" dirty="0" err="1"/>
              <a:t>input</a:t>
            </a:r>
            <a:r>
              <a:rPr lang="ru-RU" sz="1200" dirty="0"/>
              <a:t>, </a:t>
            </a:r>
            <a:r>
              <a:rPr lang="ru-RU" sz="1200" dirty="0" err="1"/>
              <a:t>target</a:t>
            </a:r>
            <a:r>
              <a:rPr lang="ru-RU" sz="1200" dirty="0"/>
              <a:t>) </a:t>
            </a:r>
            <a:r>
              <a:rPr lang="ru-RU" sz="1200" dirty="0" smtClean="0"/>
              <a:t>сгруппируются </a:t>
            </a:r>
            <a:r>
              <a:rPr lang="ru-RU" sz="1200" dirty="0"/>
              <a:t>в </a:t>
            </a:r>
            <a:r>
              <a:rPr lang="ru-RU" sz="1200" dirty="0" err="1"/>
              <a:t>батчи</a:t>
            </a:r>
            <a:r>
              <a:rPr lang="ru-RU" sz="1200" dirty="0"/>
              <a:t>.</a:t>
            </a:r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/>
              <a:t>Например, если </a:t>
            </a:r>
            <a:r>
              <a:rPr lang="ru-RU" sz="1200" dirty="0" err="1"/>
              <a:t>batch_size</a:t>
            </a:r>
            <a:r>
              <a:rPr lang="ru-RU" sz="1200" dirty="0"/>
              <a:t>=2, то один </a:t>
            </a:r>
            <a:r>
              <a:rPr lang="ru-RU" sz="1200" dirty="0" err="1"/>
              <a:t>батч</a:t>
            </a:r>
            <a:r>
              <a:rPr lang="ru-RU" sz="1200" dirty="0"/>
              <a:t> может содержать:</a:t>
            </a:r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err="1"/>
              <a:t>input_batch</a:t>
            </a:r>
            <a:r>
              <a:rPr lang="ru-RU" sz="1200" dirty="0"/>
              <a:t> = [[101, 102, 103, 104], [102, 103, 104, 105]]</a:t>
            </a:r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err="1"/>
              <a:t>target_batch</a:t>
            </a:r>
            <a:r>
              <a:rPr lang="ru-RU" sz="1200" dirty="0"/>
              <a:t> = [[105], [106]]</a:t>
            </a:r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 smtClean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0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8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8697318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Работа с текстовыми данными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700" dirty="0"/>
              <a:t>Шаг </a:t>
            </a:r>
            <a:r>
              <a:rPr lang="ru-RU" sz="1700" dirty="0" smtClean="0"/>
              <a:t>6. </a:t>
            </a:r>
            <a:r>
              <a:rPr lang="ru-RU" sz="1700" dirty="0"/>
              <a:t>Создание векторного представления (Вложение </a:t>
            </a:r>
            <a:r>
              <a:rPr lang="ru-RU" sz="1700" dirty="0" smtClean="0"/>
              <a:t>слов - </a:t>
            </a:r>
            <a:r>
              <a:rPr lang="en-US" sz="1700" dirty="0"/>
              <a:t>embedding</a:t>
            </a:r>
            <a:r>
              <a:rPr lang="ru-RU" sz="1700" dirty="0" smtClean="0"/>
              <a:t>)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Что такое вложения</a:t>
            </a:r>
            <a:r>
              <a:rPr lang="en-US" sz="1200" dirty="0" smtClean="0"/>
              <a:t> (</a:t>
            </a:r>
            <a:r>
              <a:rPr lang="en-US" sz="1200" dirty="0"/>
              <a:t>embedding</a:t>
            </a:r>
            <a:r>
              <a:rPr lang="en-US" sz="1200" dirty="0" smtClean="0"/>
              <a:t>)</a:t>
            </a:r>
            <a:r>
              <a:rPr lang="ru-RU" sz="1200" dirty="0" smtClean="0"/>
              <a:t>:  Это </a:t>
            </a:r>
            <a:r>
              <a:rPr lang="ru-RU" sz="1200" dirty="0"/>
              <a:t>вектор чисел (например, длиной 768), который представляет смысл </a:t>
            </a:r>
            <a:r>
              <a:rPr lang="ru-RU" sz="1200" dirty="0" err="1"/>
              <a:t>токена</a:t>
            </a:r>
            <a:r>
              <a:rPr lang="ru-RU" sz="1200" dirty="0" smtClean="0"/>
              <a:t>.</a:t>
            </a:r>
            <a:r>
              <a:rPr lang="en-US" sz="1200" dirty="0" smtClean="0"/>
              <a:t> </a:t>
            </a:r>
            <a:r>
              <a:rPr lang="ru-RU" sz="1200" dirty="0"/>
              <a:t>Каждое слово представляется как точка в </a:t>
            </a:r>
            <a:r>
              <a:rPr lang="ru-RU" sz="1200" dirty="0" smtClean="0"/>
              <a:t>пространстве.  Близкие по смыслу слова это близкие точки. Это помогает понимать </a:t>
            </a:r>
            <a:r>
              <a:rPr lang="en-US" sz="1200" dirty="0" smtClean="0"/>
              <a:t>LLM</a:t>
            </a:r>
            <a:r>
              <a:rPr lang="ru-RU" sz="1200" dirty="0" smtClean="0"/>
              <a:t> похожие слова, например</a:t>
            </a:r>
            <a:r>
              <a:rPr lang="ru-RU" sz="1200" dirty="0"/>
              <a:t>, </a:t>
            </a:r>
            <a:r>
              <a:rPr lang="ru-RU" sz="1200" dirty="0" smtClean="0"/>
              <a:t>«орел» </a:t>
            </a:r>
            <a:r>
              <a:rPr lang="ru-RU" sz="1200" dirty="0"/>
              <a:t>и </a:t>
            </a:r>
            <a:r>
              <a:rPr lang="ru-RU" sz="1200" dirty="0" smtClean="0"/>
              <a:t>«утка» близко, а вот «Англия» далеко. Следовательно похожие слова будут иметь и похожие векторы.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Например, «Орел» </a:t>
            </a:r>
            <a:r>
              <a:rPr lang="ru-RU" sz="1200" dirty="0"/>
              <a:t>= [0.1, 0.2, 0.3], </a:t>
            </a:r>
            <a:r>
              <a:rPr lang="ru-RU" sz="1200" dirty="0" smtClean="0"/>
              <a:t>«Утка» </a:t>
            </a:r>
            <a:r>
              <a:rPr lang="ru-RU" sz="1200" dirty="0"/>
              <a:t>= [0.1, 0.2, 0.4] (близко</a:t>
            </a:r>
            <a:r>
              <a:rPr lang="ru-RU" sz="1200" dirty="0" smtClean="0"/>
              <a:t>). «Англия» </a:t>
            </a:r>
            <a:r>
              <a:rPr lang="ru-RU" sz="1200" dirty="0"/>
              <a:t>= [0.5, 0.6, 0.7] (далеко)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			Есть матрица вложений </a:t>
            </a:r>
            <a:r>
              <a:rPr lang="ru-RU" sz="1200" dirty="0" err="1" smtClean="0"/>
              <a:t>токенов</a:t>
            </a:r>
            <a:r>
              <a:rPr lang="ru-RU" sz="1200" dirty="0" smtClean="0"/>
              <a:t> (</a:t>
            </a:r>
            <a:r>
              <a:rPr lang="en-US" sz="1200" dirty="0"/>
              <a:t>Token Embedding </a:t>
            </a:r>
            <a:r>
              <a:rPr lang="en-US" sz="1200" dirty="0" smtClean="0"/>
              <a:t>Matrix</a:t>
            </a:r>
            <a:r>
              <a:rPr lang="ru-RU" sz="1200" dirty="0" smtClean="0"/>
              <a:t> </a:t>
            </a:r>
            <a:r>
              <a:rPr lang="en-US" sz="1200" dirty="0" smtClean="0"/>
              <a:t>V </a:t>
            </a:r>
            <a:r>
              <a:rPr lang="en-US" sz="1200" dirty="0" smtClean="0">
                <a:sym typeface="Symbol" panose="05050102010706020507" pitchFamily="18" charset="2"/>
              </a:rPr>
              <a:t> D,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 smtClean="0">
                <a:sym typeface="Symbol" panose="05050102010706020507" pitchFamily="18" charset="2"/>
              </a:rPr>
              <a:t>			V - </a:t>
            </a:r>
            <a:r>
              <a:rPr lang="ru-RU" sz="1200" dirty="0" smtClean="0">
                <a:sym typeface="Symbol" panose="05050102010706020507" pitchFamily="18" charset="2"/>
              </a:rPr>
              <a:t>размер </a:t>
            </a:r>
            <a:r>
              <a:rPr lang="ru-RU" sz="1200" dirty="0">
                <a:sym typeface="Symbol" panose="05050102010706020507" pitchFamily="18" charset="2"/>
              </a:rPr>
              <a:t>словаря (например, 50257</a:t>
            </a:r>
            <a:r>
              <a:rPr lang="ru-RU" sz="1200" dirty="0" smtClean="0">
                <a:sym typeface="Symbol" panose="05050102010706020507" pitchFamily="18" charset="2"/>
              </a:rPr>
              <a:t>); </a:t>
            </a:r>
            <a:r>
              <a:rPr lang="en-US" sz="1200" dirty="0" smtClean="0">
                <a:sym typeface="Symbol" panose="05050102010706020507" pitchFamily="18" charset="2"/>
              </a:rPr>
              <a:t>D - </a:t>
            </a:r>
            <a:r>
              <a:rPr lang="ru-RU" sz="1200" dirty="0">
                <a:sym typeface="Symbol" panose="05050102010706020507" pitchFamily="18" charset="2"/>
              </a:rPr>
              <a:t>размерность вектора </a:t>
            </a:r>
            <a:r>
              <a:rPr lang="ru-RU" sz="1200" dirty="0" smtClean="0">
                <a:sym typeface="Symbol" panose="05050102010706020507" pitchFamily="18" charset="2"/>
              </a:rPr>
              <a:t>(</a:t>
            </a:r>
            <a:r>
              <a:rPr lang="ru-RU" sz="1200" dirty="0">
                <a:sym typeface="Symbol" panose="05050102010706020507" pitchFamily="18" charset="2"/>
              </a:rPr>
              <a:t>например, 768</a:t>
            </a:r>
            <a:r>
              <a:rPr lang="ru-RU" sz="1200" dirty="0" smtClean="0">
                <a:sym typeface="Symbol" panose="05050102010706020507" pitchFamily="18" charset="2"/>
              </a:rPr>
              <a:t>).</a:t>
            </a:r>
            <a:endParaRPr lang="ru-RU" sz="1200" dirty="0">
              <a:sym typeface="Symbol" panose="05050102010706020507" pitchFamily="18" charset="2"/>
            </a:endParaRPr>
          </a:p>
          <a:p>
            <a:pPr marL="0" indent="0" algn="just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sym typeface="Symbol" panose="05050102010706020507" pitchFamily="18" charset="2"/>
              </a:rPr>
              <a:t>	</a:t>
            </a:r>
            <a:r>
              <a:rPr lang="ru-RU" sz="1200" dirty="0" smtClean="0">
                <a:sym typeface="Symbol" panose="05050102010706020507" pitchFamily="18" charset="2"/>
              </a:rPr>
              <a:t>		</a:t>
            </a:r>
            <a:r>
              <a:rPr lang="ru-RU" sz="1200" dirty="0" smtClean="0"/>
              <a:t>В </a:t>
            </a:r>
            <a:r>
              <a:rPr lang="ru-RU" sz="1200" dirty="0"/>
              <a:t>самых маленьких моделях GPT-2 (117 и 125 млн параметров) </a:t>
            </a:r>
            <a:r>
              <a:rPr lang="ru-RU" sz="1200" dirty="0" smtClean="0"/>
              <a:t>длина вектора 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	</a:t>
            </a:r>
            <a:r>
              <a:rPr lang="ru-RU" sz="1200" dirty="0" smtClean="0"/>
              <a:t>		вложения </a:t>
            </a:r>
            <a:r>
              <a:rPr lang="ru-RU" sz="1200" dirty="0"/>
              <a:t>составляет 768 </a:t>
            </a:r>
            <a:r>
              <a:rPr lang="ru-RU" sz="1200" dirty="0" smtClean="0"/>
              <a:t>элементов</a:t>
            </a:r>
            <a:r>
              <a:rPr lang="ru-RU" sz="1200" dirty="0"/>
              <a:t>. В самой большой </a:t>
            </a:r>
            <a:r>
              <a:rPr lang="ru-RU" sz="1200" dirty="0" smtClean="0"/>
              <a:t>модели GPT-3 </a:t>
            </a:r>
            <a:r>
              <a:rPr lang="ru-RU" sz="1200" dirty="0"/>
              <a:t>(175 </a:t>
            </a:r>
            <a:r>
              <a:rPr lang="ru-RU" sz="1200" dirty="0" smtClean="0"/>
              <a:t>млрд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	</a:t>
            </a:r>
            <a:r>
              <a:rPr lang="ru-RU" sz="1200" dirty="0" smtClean="0"/>
              <a:t>		параметров</a:t>
            </a:r>
            <a:r>
              <a:rPr lang="ru-RU" sz="1200" dirty="0"/>
              <a:t>) длина </a:t>
            </a:r>
            <a:r>
              <a:rPr lang="ru-RU" sz="1200" dirty="0" smtClean="0"/>
              <a:t>вектора - 12 </a:t>
            </a:r>
            <a:r>
              <a:rPr lang="ru-RU" sz="1200" dirty="0"/>
              <a:t>288 </a:t>
            </a:r>
            <a:r>
              <a:rPr lang="ru-RU" sz="1200" dirty="0" smtClean="0"/>
              <a:t>элементов.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	</a:t>
            </a:r>
            <a:r>
              <a:rPr lang="ru-RU" sz="1200" dirty="0" smtClean="0"/>
              <a:t>		Пример. </a:t>
            </a:r>
            <a:r>
              <a:rPr lang="en-US" sz="1200" dirty="0" err="1" smtClean="0"/>
              <a:t>Vocab_size</a:t>
            </a:r>
            <a:r>
              <a:rPr lang="en-US" sz="1200" dirty="0" smtClean="0"/>
              <a:t>=6, </a:t>
            </a:r>
            <a:r>
              <a:rPr lang="en-US" sz="1200" dirty="0" err="1" smtClean="0"/>
              <a:t>emb_dim</a:t>
            </a:r>
            <a:r>
              <a:rPr lang="en-US" sz="1200" dirty="0" smtClean="0"/>
              <a:t>=3</a:t>
            </a:r>
            <a:r>
              <a:rPr lang="ru-RU" sz="1200" dirty="0" smtClean="0"/>
              <a:t>. Создаем матрицу </a:t>
            </a:r>
            <a:r>
              <a:rPr lang="en-US" sz="1200" dirty="0" err="1" smtClean="0"/>
              <a:t>E_tok</a:t>
            </a:r>
            <a:r>
              <a:rPr lang="ru-RU" sz="1200" dirty="0" smtClean="0"/>
              <a:t> размером 6</a:t>
            </a:r>
            <a:r>
              <a:rPr lang="ru-RU" sz="1200" dirty="0" smtClean="0">
                <a:sym typeface="Symbol" panose="05050102010706020507" pitchFamily="18" charset="2"/>
              </a:rPr>
              <a:t>3.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sym typeface="Symbol" panose="05050102010706020507" pitchFamily="18" charset="2"/>
              </a:rPr>
              <a:t>	</a:t>
            </a:r>
            <a:r>
              <a:rPr lang="ru-RU" sz="1200" dirty="0" smtClean="0">
                <a:sym typeface="Symbol" panose="05050102010706020507" pitchFamily="18" charset="2"/>
              </a:rPr>
              <a:t>		Первая </a:t>
            </a:r>
            <a:r>
              <a:rPr lang="ru-RU" sz="1200" dirty="0">
                <a:sym typeface="Symbol" panose="05050102010706020507" pitchFamily="18" charset="2"/>
              </a:rPr>
              <a:t>строка (</a:t>
            </a:r>
            <a:r>
              <a:rPr lang="ru-RU" sz="1200" dirty="0" err="1">
                <a:sym typeface="Symbol" panose="05050102010706020507" pitchFamily="18" charset="2"/>
              </a:rPr>
              <a:t>E_tok</a:t>
            </a:r>
            <a:r>
              <a:rPr lang="ru-RU" sz="1200" dirty="0">
                <a:sym typeface="Symbol" panose="05050102010706020507" pitchFamily="18" charset="2"/>
              </a:rPr>
              <a:t>[0]) </a:t>
            </a:r>
            <a:r>
              <a:rPr lang="ru-RU" sz="1200" dirty="0" smtClean="0">
                <a:sym typeface="Symbol" panose="05050102010706020507" pitchFamily="18" charset="2"/>
              </a:rPr>
              <a:t>есть </a:t>
            </a:r>
            <a:r>
              <a:rPr lang="ru-RU" sz="1200" dirty="0">
                <a:sym typeface="Symbol" panose="05050102010706020507" pitchFamily="18" charset="2"/>
              </a:rPr>
              <a:t>вектор для </a:t>
            </a:r>
            <a:r>
              <a:rPr lang="ru-RU" sz="1200" dirty="0" err="1">
                <a:sym typeface="Symbol" panose="05050102010706020507" pitchFamily="18" charset="2"/>
              </a:rPr>
              <a:t>токена</a:t>
            </a:r>
            <a:r>
              <a:rPr lang="ru-RU" sz="1200" dirty="0">
                <a:sym typeface="Symbol" panose="05050102010706020507" pitchFamily="18" charset="2"/>
              </a:rPr>
              <a:t> с ID </a:t>
            </a:r>
            <a:r>
              <a:rPr lang="ru-RU" sz="1200" dirty="0" smtClean="0">
                <a:sym typeface="Symbol" panose="05050102010706020507" pitchFamily="18" charset="2"/>
              </a:rPr>
              <a:t>0 ("</a:t>
            </a:r>
            <a:r>
              <a:rPr lang="ru-RU" sz="1200" dirty="0" err="1">
                <a:sym typeface="Symbol" panose="05050102010706020507" pitchFamily="18" charset="2"/>
              </a:rPr>
              <a:t>Hello</a:t>
            </a:r>
            <a:r>
              <a:rPr lang="ru-RU" sz="1200" dirty="0" smtClean="0">
                <a:sym typeface="Symbol" panose="05050102010706020507" pitchFamily="18" charset="2"/>
              </a:rPr>
              <a:t>,").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>
              <a:sym typeface="Symbol" panose="05050102010706020507" pitchFamily="18" charset="2"/>
            </a:endParaRPr>
          </a:p>
          <a:p>
            <a:pPr marL="0" indent="0" algn="just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>
              <a:sym typeface="Symbol" panose="05050102010706020507" pitchFamily="18" charset="2"/>
            </a:endParaRPr>
          </a:p>
          <a:p>
            <a:pPr marL="0" indent="0" algn="just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b="1" dirty="0"/>
              <a:t>Ключевой момент</a:t>
            </a:r>
            <a:r>
              <a:rPr lang="ru-RU" sz="1200" dirty="0"/>
              <a:t>: Эти начальные векторы не </a:t>
            </a:r>
            <a:r>
              <a:rPr lang="ru-RU" sz="1200" dirty="0" smtClean="0"/>
              <a:t>несут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осмысленной </a:t>
            </a:r>
            <a:r>
              <a:rPr lang="ru-RU" sz="1200" dirty="0"/>
              <a:t>информации о "</a:t>
            </a:r>
            <a:r>
              <a:rPr lang="ru-RU" sz="1200" dirty="0" err="1"/>
              <a:t>Hello</a:t>
            </a:r>
            <a:r>
              <a:rPr lang="ru-RU" sz="1200" dirty="0"/>
              <a:t>". Они </a:t>
            </a:r>
            <a:r>
              <a:rPr lang="ru-RU" sz="1200" dirty="0" smtClean="0"/>
              <a:t>случайны.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Однако</a:t>
            </a:r>
            <a:r>
              <a:rPr lang="ru-RU" sz="1200" dirty="0"/>
              <a:t>, во время обучения (на миллионах </a:t>
            </a:r>
            <a:r>
              <a:rPr lang="ru-RU" sz="1200" dirty="0" smtClean="0"/>
              <a:t>строк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текста</a:t>
            </a:r>
            <a:r>
              <a:rPr lang="ru-RU" sz="1200" dirty="0"/>
              <a:t>), веса этой матрицы (и других слоев </a:t>
            </a:r>
            <a:r>
              <a:rPr lang="ru-RU" sz="1200" dirty="0" smtClean="0"/>
              <a:t>модели)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обновляются </a:t>
            </a:r>
            <a:r>
              <a:rPr lang="ru-RU" sz="1200" dirty="0"/>
              <a:t>с помощью градиентного </a:t>
            </a:r>
            <a:r>
              <a:rPr lang="ru-RU" sz="1200" dirty="0" smtClean="0"/>
              <a:t>спуска.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В </a:t>
            </a:r>
            <a:r>
              <a:rPr lang="ru-RU" sz="1200" dirty="0"/>
              <a:t>процессе обучения векторы для похожих </a:t>
            </a:r>
            <a:r>
              <a:rPr lang="ru-RU" sz="1200" dirty="0" smtClean="0"/>
              <a:t>слов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действительно </a:t>
            </a:r>
            <a:r>
              <a:rPr lang="ru-RU" sz="1200" dirty="0"/>
              <a:t>смещаются ближе друг к другу </a:t>
            </a:r>
            <a:r>
              <a:rPr lang="ru-RU" sz="1200" dirty="0" smtClean="0"/>
              <a:t>в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многомерном </a:t>
            </a:r>
            <a:r>
              <a:rPr lang="ru-RU" sz="1200" dirty="0"/>
              <a:t>пространстве, а для разных </a:t>
            </a:r>
            <a:r>
              <a:rPr lang="ru-RU" sz="1200" dirty="0" smtClean="0"/>
              <a:t>дальше</a:t>
            </a:r>
            <a:r>
              <a:rPr lang="ru-RU" sz="1200" dirty="0"/>
              <a:t>.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9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488927"/>
            <a:ext cx="2232248" cy="174548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534" y="3960049"/>
            <a:ext cx="4403691" cy="248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343496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Работа с текстовыми данными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700" dirty="0"/>
              <a:t>Шаг 7. Кодирование позиций слов (</a:t>
            </a:r>
            <a:r>
              <a:rPr lang="ru-RU" sz="1700" dirty="0" err="1"/>
              <a:t>Positional</a:t>
            </a:r>
            <a:r>
              <a:rPr lang="ru-RU" sz="1700" dirty="0"/>
              <a:t> </a:t>
            </a:r>
            <a:r>
              <a:rPr lang="ru-RU" sz="1700" dirty="0" err="1"/>
              <a:t>Encoding</a:t>
            </a:r>
            <a:r>
              <a:rPr lang="ru-RU" sz="1700" dirty="0" smtClean="0"/>
              <a:t>)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 smtClean="0"/>
              <a:t>Проблема</a:t>
            </a:r>
            <a:r>
              <a:rPr lang="ru-RU" sz="1400" dirty="0"/>
              <a:t>: После преобразования </a:t>
            </a:r>
            <a:r>
              <a:rPr lang="ru-RU" sz="1400" dirty="0" err="1"/>
              <a:t>токенов</a:t>
            </a:r>
            <a:r>
              <a:rPr lang="ru-RU" sz="1400" dirty="0"/>
              <a:t> в векторы (</a:t>
            </a:r>
            <a:r>
              <a:rPr lang="ru-RU" sz="1400" dirty="0" err="1"/>
              <a:t>эмбеддинги</a:t>
            </a:r>
            <a:r>
              <a:rPr lang="ru-RU" sz="1400" dirty="0"/>
              <a:t>) возникает важная проблема: один и тот же </a:t>
            </a:r>
            <a:r>
              <a:rPr lang="ru-RU" sz="1400" dirty="0" err="1"/>
              <a:t>токен</a:t>
            </a:r>
            <a:r>
              <a:rPr lang="ru-RU" sz="1400" dirty="0"/>
              <a:t> всегда получает один и тот же вектор, независимо от его позиции в предложении.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Например, слово "</a:t>
            </a:r>
            <a:r>
              <a:rPr lang="ru-RU" sz="1400" dirty="0" err="1"/>
              <a:t>world</a:t>
            </a:r>
            <a:r>
              <a:rPr lang="ru-RU" sz="1400" dirty="0"/>
              <a:t>" в паре [101, </a:t>
            </a:r>
            <a:r>
              <a:rPr lang="ru-RU" sz="1400" b="1" dirty="0">
                <a:solidFill>
                  <a:srgbClr val="C00000"/>
                </a:solidFill>
              </a:rPr>
              <a:t>102</a:t>
            </a:r>
            <a:r>
              <a:rPr lang="ru-RU" sz="1400" dirty="0"/>
              <a:t>, 103, 104] и в паре [</a:t>
            </a:r>
            <a:r>
              <a:rPr lang="ru-RU" sz="1400" b="1" dirty="0">
                <a:solidFill>
                  <a:srgbClr val="C00000"/>
                </a:solidFill>
              </a:rPr>
              <a:t>102</a:t>
            </a:r>
            <a:r>
              <a:rPr lang="ru-RU" sz="1400" dirty="0"/>
              <a:t>, 103, 104, 105] будет представлено одинаковым вектором, хотя его </a:t>
            </a:r>
            <a:r>
              <a:rPr lang="ru-RU" sz="1400" dirty="0" smtClean="0"/>
              <a:t>значение </a:t>
            </a:r>
            <a:r>
              <a:rPr lang="ru-RU" sz="1400" dirty="0"/>
              <a:t>в этих двух последовательностях могут быть разными</a:t>
            </a:r>
            <a:r>
              <a:rPr lang="ru-RU" sz="1400" dirty="0" smtClean="0"/>
              <a:t>.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 smtClean="0"/>
              <a:t>Решение</a:t>
            </a:r>
            <a:r>
              <a:rPr lang="ru-RU" sz="1400" dirty="0"/>
              <a:t>: Чтобы модель могла учитывать порядок слов, </a:t>
            </a:r>
            <a:r>
              <a:rPr lang="ru-RU" sz="1400" dirty="0" smtClean="0"/>
              <a:t>к </a:t>
            </a:r>
            <a:r>
              <a:rPr lang="ru-RU" sz="1400" dirty="0"/>
              <a:t>каждому </a:t>
            </a:r>
            <a:r>
              <a:rPr lang="ru-RU" sz="1400" dirty="0" err="1"/>
              <a:t>токену</a:t>
            </a:r>
            <a:r>
              <a:rPr lang="ru-RU" sz="1400" dirty="0"/>
              <a:t> </a:t>
            </a:r>
            <a:r>
              <a:rPr lang="ru-RU" sz="1400" dirty="0" smtClean="0"/>
              <a:t>добавляется уникальный </a:t>
            </a:r>
            <a:r>
              <a:rPr lang="ru-RU" sz="1400" dirty="0"/>
              <a:t>позиционный вектор</a:t>
            </a:r>
            <a:r>
              <a:rPr lang="ru-RU" sz="1400" dirty="0" smtClean="0"/>
              <a:t>. Для этого:</a:t>
            </a:r>
            <a:endParaRPr lang="ru-RU" sz="1400" dirty="0"/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 smtClean="0"/>
              <a:t>1. Создается </a:t>
            </a:r>
            <a:r>
              <a:rPr lang="ru-RU" sz="1400" dirty="0"/>
              <a:t>специальная матрица позиционных </a:t>
            </a:r>
            <a:r>
              <a:rPr lang="ru-RU" sz="1400" dirty="0" err="1"/>
              <a:t>эмбеддингов</a:t>
            </a:r>
            <a:r>
              <a:rPr lang="ru-RU" sz="1400" dirty="0"/>
              <a:t>.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 smtClean="0"/>
              <a:t>2. Каждая </a:t>
            </a:r>
            <a:r>
              <a:rPr lang="ru-RU" sz="1400" dirty="0"/>
              <a:t>строка этой матрицы соответствует определённой позиции в последовательности (0, 1, 2, 3, ...).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 smtClean="0"/>
              <a:t>3. Для </a:t>
            </a:r>
            <a:r>
              <a:rPr lang="ru-RU" sz="1400" dirty="0" err="1" smtClean="0"/>
              <a:t>токена</a:t>
            </a:r>
            <a:r>
              <a:rPr lang="ru-RU" sz="1400" dirty="0" smtClean="0"/>
              <a:t> </a:t>
            </a:r>
            <a:r>
              <a:rPr lang="ru-RU" sz="1400" dirty="0"/>
              <a:t>на позиции p извлекается p-</a:t>
            </a:r>
            <a:r>
              <a:rPr lang="ru-RU" sz="1400" dirty="0" err="1"/>
              <a:t>ый</a:t>
            </a:r>
            <a:r>
              <a:rPr lang="ru-RU" sz="1400" dirty="0"/>
              <a:t> позиционный </a:t>
            </a:r>
            <a:r>
              <a:rPr lang="ru-RU" sz="1400" dirty="0" smtClean="0"/>
              <a:t>вектор из матрица </a:t>
            </a:r>
            <a:r>
              <a:rPr lang="ru-RU" sz="1400" dirty="0" err="1" smtClean="0"/>
              <a:t>эмбеддингов</a:t>
            </a:r>
            <a:r>
              <a:rPr lang="ru-RU" sz="1400" dirty="0" smtClean="0"/>
              <a:t>.</a:t>
            </a:r>
            <a:endParaRPr lang="ru-RU" sz="1400" dirty="0"/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/>
              <a:t>Как это работает</a:t>
            </a:r>
            <a:r>
              <a:rPr lang="ru-RU" sz="1400" dirty="0"/>
              <a:t>: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 smtClean="0"/>
              <a:t>1. Финальное </a:t>
            </a:r>
            <a:r>
              <a:rPr lang="ru-RU" sz="1400" dirty="0"/>
              <a:t>векторное представление каждого </a:t>
            </a:r>
            <a:r>
              <a:rPr lang="ru-RU" sz="1400" dirty="0" err="1"/>
              <a:t>токена</a:t>
            </a:r>
            <a:r>
              <a:rPr lang="ru-RU" sz="1400" dirty="0"/>
              <a:t> получается последовательным сложением: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Финальный вектор = Вектор </a:t>
            </a:r>
            <a:r>
              <a:rPr lang="ru-RU" sz="1400" dirty="0" err="1"/>
              <a:t>токена</a:t>
            </a:r>
            <a:r>
              <a:rPr lang="ru-RU" sz="1400" dirty="0"/>
              <a:t> + Позиционный вектор.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 smtClean="0"/>
              <a:t>Результат</a:t>
            </a:r>
            <a:r>
              <a:rPr lang="ru-RU" sz="1400" dirty="0"/>
              <a:t>: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Благодаря этому сложению, один и тот же </a:t>
            </a:r>
            <a:r>
              <a:rPr lang="ru-RU" sz="1400" dirty="0" err="1"/>
              <a:t>токен</a:t>
            </a:r>
            <a:r>
              <a:rPr lang="ru-RU" sz="1400" dirty="0"/>
              <a:t> в разных позициях получает разные итоговые векторы.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Это позволяет модели корректно интерпретировать структуру и грамматику предложения, понимая, что значение слова зависит от его места в тексте.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10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811756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Работа с текстовыми данными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700" dirty="0" smtClean="0"/>
              <a:t>Шаги 6+7. </a:t>
            </a:r>
            <a:r>
              <a:rPr lang="ru-RU" sz="1700" dirty="0"/>
              <a:t>Создание векторного представления </a:t>
            </a:r>
            <a:r>
              <a:rPr lang="ru-RU" sz="1700" dirty="0" smtClean="0"/>
              <a:t>и позиционирование (Вложение слов - </a:t>
            </a:r>
            <a:r>
              <a:rPr lang="en-US" sz="1700" dirty="0"/>
              <a:t>embedding</a:t>
            </a:r>
            <a:r>
              <a:rPr lang="ru-RU" sz="1700" dirty="0" smtClean="0"/>
              <a:t>). Числовой пример: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/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11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16832"/>
            <a:ext cx="1962403" cy="12241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789040"/>
            <a:ext cx="2175367" cy="8321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084145"/>
            <a:ext cx="3553603" cy="70489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451095"/>
            <a:ext cx="4515480" cy="33342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26" y="4616596"/>
            <a:ext cx="1551286" cy="181280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844824"/>
            <a:ext cx="4979701" cy="27326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04"/>
          <a:stretch/>
        </p:blipFill>
        <p:spPr>
          <a:xfrm>
            <a:off x="1910683" y="4650518"/>
            <a:ext cx="2698021" cy="123553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53" b="35689"/>
          <a:stretch/>
        </p:blipFill>
        <p:spPr>
          <a:xfrm>
            <a:off x="4221668" y="5088082"/>
            <a:ext cx="2698021" cy="79208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68"/>
          <a:stretch/>
        </p:blipFill>
        <p:spPr>
          <a:xfrm>
            <a:off x="6338475" y="5068416"/>
            <a:ext cx="2698021" cy="109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822786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Программирование механизма внимания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700" dirty="0" smtClean="0"/>
              <a:t>Проблема моделирования длинных последовательностей.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Ограничения --</a:t>
            </a:r>
            <a:r>
              <a:rPr lang="en-US" sz="1200" dirty="0" smtClean="0"/>
              <a:t>&gt; </a:t>
            </a:r>
            <a:r>
              <a:rPr lang="ru-RU" sz="1200" dirty="0" smtClean="0"/>
              <a:t>прямой перевод				Эволюция подходов: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				</a:t>
            </a:r>
            <a:r>
              <a:rPr lang="ru-RU" sz="1200" b="1" dirty="0" smtClean="0"/>
              <a:t> Рекуррентные </a:t>
            </a:r>
            <a:r>
              <a:rPr lang="ru-RU" sz="1200" b="1" dirty="0"/>
              <a:t>нейронные сети (</a:t>
            </a:r>
            <a:r>
              <a:rPr lang="en-US" sz="1200" b="1" dirty="0" smtClean="0"/>
              <a:t>RNN)</a:t>
            </a:r>
            <a:endParaRPr lang="ru-RU" sz="1200" b="1" dirty="0" smtClean="0"/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				</a:t>
            </a:r>
            <a:r>
              <a:rPr lang="ru-RU" sz="1200" dirty="0" smtClean="0"/>
              <a:t>- Обрабатывали </a:t>
            </a:r>
            <a:r>
              <a:rPr lang="ru-RU" sz="1200" dirty="0"/>
              <a:t>последовательность по одному слову</a:t>
            </a:r>
            <a:r>
              <a:rPr lang="ru-RU" sz="1200" dirty="0" smtClean="0"/>
              <a:t>.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				</a:t>
            </a:r>
            <a:r>
              <a:rPr lang="ru-RU" sz="1200" dirty="0" smtClean="0"/>
              <a:t>- Сохраняли </a:t>
            </a:r>
            <a:r>
              <a:rPr lang="ru-RU" sz="1200" dirty="0"/>
              <a:t>"память" о предыдущих словах в скрытом состоянии</a:t>
            </a:r>
            <a:r>
              <a:rPr lang="ru-RU" sz="1200" dirty="0" smtClean="0"/>
              <a:t>.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/>
              <a:t>				</a:t>
            </a:r>
            <a:endParaRPr lang="ru-RU" sz="10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					</a:t>
            </a:r>
          </a:p>
          <a:p>
            <a:pPr marL="0" indent="287331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/>
          </a:p>
          <a:p>
            <a:pPr marL="0" indent="287331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				Ограничения:</a:t>
            </a:r>
          </a:p>
          <a:p>
            <a:pPr marL="0" indent="287331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				- Проблема </a:t>
            </a:r>
            <a:r>
              <a:rPr lang="ru-RU" sz="1200" dirty="0"/>
              <a:t>исчезающего градиента — сложность </a:t>
            </a:r>
            <a:r>
              <a:rPr lang="ru-RU" sz="1200" dirty="0" smtClean="0"/>
              <a:t>обучения</a:t>
            </a:r>
          </a:p>
          <a:p>
            <a:pPr marL="0" indent="287331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	</a:t>
            </a:r>
            <a:r>
              <a:rPr lang="ru-RU" sz="1200" dirty="0" smtClean="0"/>
              <a:t>			   на </a:t>
            </a:r>
            <a:r>
              <a:rPr lang="ru-RU" sz="1200" dirty="0"/>
              <a:t>длинных последовательностях.</a:t>
            </a:r>
          </a:p>
          <a:p>
            <a:pPr marL="0" indent="287331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				- Последовательная </a:t>
            </a:r>
            <a:r>
              <a:rPr lang="ru-RU" sz="1200" dirty="0"/>
              <a:t>обработка — нельзя распараллелить.</a:t>
            </a:r>
          </a:p>
          <a:p>
            <a:pPr marL="0" indent="287331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				- Ограниченная «память» </a:t>
            </a:r>
            <a:r>
              <a:rPr lang="ru-RU" sz="1200" dirty="0"/>
              <a:t>— забывали начало длинных предложений</a:t>
            </a:r>
            <a:r>
              <a:rPr lang="ru-RU" sz="1200" dirty="0" smtClean="0"/>
              <a:t>.</a:t>
            </a:r>
          </a:p>
          <a:p>
            <a:pPr marL="0" indent="287331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	</a:t>
            </a:r>
            <a:r>
              <a:rPr lang="ru-RU" sz="1200" dirty="0" smtClean="0"/>
              <a:t>			</a:t>
            </a:r>
          </a:p>
          <a:p>
            <a:pPr marL="0" indent="287331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				</a:t>
            </a:r>
            <a:endParaRPr lang="ru-RU" sz="1200" dirty="0" smtClean="0"/>
          </a:p>
          <a:p>
            <a:pPr marL="0" indent="287331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b="1" dirty="0"/>
          </a:p>
          <a:p>
            <a:pPr marL="0" indent="287331" algn="ctr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b="1" dirty="0" smtClean="0"/>
              <a:t>Архитектура </a:t>
            </a:r>
            <a:r>
              <a:rPr lang="en-US" sz="1200" b="1" dirty="0"/>
              <a:t>Encoder-Decoder (</a:t>
            </a:r>
            <a:r>
              <a:rPr lang="ru-RU" sz="1200" b="1" dirty="0"/>
              <a:t>на базе </a:t>
            </a:r>
            <a:r>
              <a:rPr lang="en-US" sz="1200" b="1" dirty="0"/>
              <a:t>RNN</a:t>
            </a:r>
            <a:r>
              <a:rPr lang="en-US" sz="1200" b="1" dirty="0" smtClean="0"/>
              <a:t>)</a:t>
            </a:r>
            <a:endParaRPr lang="ru-RU" sz="1200" b="1" dirty="0" smtClean="0"/>
          </a:p>
          <a:p>
            <a:pPr marL="0" indent="287331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b="1" dirty="0" err="1" smtClean="0"/>
              <a:t>Encoder</a:t>
            </a:r>
            <a:r>
              <a:rPr lang="ru-RU" sz="1200" dirty="0"/>
              <a:t>: Сжимает все входное предложение в единый </a:t>
            </a:r>
            <a:r>
              <a:rPr lang="ru-RU" sz="1200" dirty="0" smtClean="0"/>
              <a:t>вектор-текст.</a:t>
            </a:r>
          </a:p>
          <a:p>
            <a:pPr marL="0" indent="287331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b="1" dirty="0" err="1" smtClean="0"/>
              <a:t>Decoder</a:t>
            </a:r>
            <a:r>
              <a:rPr lang="ru-RU" sz="1200" dirty="0"/>
              <a:t>: Разворачивает вектор-контекст в выходную последовательность</a:t>
            </a:r>
            <a:r>
              <a:rPr lang="ru-RU" sz="1200" dirty="0" smtClean="0"/>
              <a:t>.</a:t>
            </a:r>
            <a:r>
              <a:rPr lang="ru-RU" sz="1200" dirty="0"/>
              <a:t>	</a:t>
            </a:r>
          </a:p>
          <a:p>
            <a:pPr marL="0" indent="287331" algn="ctr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b="1" dirty="0" smtClean="0"/>
              <a:t>Алгоритм</a:t>
            </a:r>
          </a:p>
          <a:p>
            <a:pPr marL="0" indent="287331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			</a:t>
            </a:r>
            <a:r>
              <a:rPr lang="en-US" sz="1200" dirty="0" smtClean="0"/>
              <a:t>Encoder</a:t>
            </a:r>
            <a:r>
              <a:rPr lang="en-US" sz="1200" dirty="0"/>
              <a:t>: </a:t>
            </a:r>
            <a:r>
              <a:rPr lang="ru-RU" sz="1200" dirty="0" smtClean="0"/>
              <a:t>	</a:t>
            </a:r>
            <a:r>
              <a:rPr lang="en-US" sz="1200" dirty="0" err="1" smtClean="0"/>
              <a:t>Kannst</a:t>
            </a:r>
            <a:r>
              <a:rPr lang="en-US" sz="1200" dirty="0" smtClean="0"/>
              <a:t> </a:t>
            </a:r>
            <a:r>
              <a:rPr lang="en-US" sz="1200" dirty="0"/>
              <a:t>du </a:t>
            </a:r>
            <a:r>
              <a:rPr lang="en-US" sz="1200" dirty="0" err="1"/>
              <a:t>mir</a:t>
            </a:r>
            <a:r>
              <a:rPr lang="en-US" sz="1200" dirty="0"/>
              <a:t> </a:t>
            </a:r>
            <a:r>
              <a:rPr lang="en-US" sz="1200" dirty="0" err="1"/>
              <a:t>helfen</a:t>
            </a:r>
            <a:r>
              <a:rPr lang="en-US" sz="1200" dirty="0"/>
              <a:t> ... → [</a:t>
            </a:r>
            <a:r>
              <a:rPr lang="ru-RU" sz="1200" dirty="0" smtClean="0"/>
              <a:t>ВЕКТОР-НТЕКСТ</a:t>
            </a:r>
            <a:r>
              <a:rPr lang="ru-RU" sz="1200" dirty="0"/>
              <a:t>]</a:t>
            </a:r>
          </a:p>
          <a:p>
            <a:pPr marL="0" indent="287331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			</a:t>
            </a:r>
            <a:r>
              <a:rPr lang="en-US" sz="1200" dirty="0" smtClean="0"/>
              <a:t>Decoder</a:t>
            </a:r>
            <a:r>
              <a:rPr lang="en-US" sz="1200" dirty="0"/>
              <a:t>: </a:t>
            </a:r>
            <a:r>
              <a:rPr lang="ru-RU" sz="1200" dirty="0" smtClean="0"/>
              <a:t>	</a:t>
            </a:r>
            <a:r>
              <a:rPr lang="en-US" sz="1200" dirty="0" smtClean="0"/>
              <a:t>[</a:t>
            </a:r>
            <a:r>
              <a:rPr lang="ru-RU" sz="1200" dirty="0" smtClean="0"/>
              <a:t>ВЕКТОР-НТЕКСТ</a:t>
            </a:r>
            <a:r>
              <a:rPr lang="ru-RU" sz="1200" dirty="0"/>
              <a:t>] → </a:t>
            </a:r>
            <a:r>
              <a:rPr lang="en-US" sz="1200" dirty="0"/>
              <a:t>Can you help me </a:t>
            </a:r>
            <a:r>
              <a:rPr lang="en-US" sz="1200" dirty="0" smtClean="0"/>
              <a:t>...</a:t>
            </a:r>
            <a:endParaRPr lang="ru-RU" sz="1200" dirty="0" smtClean="0"/>
          </a:p>
          <a:p>
            <a:pPr marL="0" indent="287331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Проблемы:</a:t>
            </a:r>
          </a:p>
          <a:p>
            <a:pPr marL="0" indent="287331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1</a:t>
            </a:r>
            <a:r>
              <a:rPr lang="ru-RU" sz="1200" dirty="0"/>
              <a:t>. Весь смысл предложения должен уместиться в один </a:t>
            </a:r>
            <a:r>
              <a:rPr lang="ru-RU" sz="1200" dirty="0" smtClean="0"/>
              <a:t>вектор.</a:t>
            </a:r>
          </a:p>
          <a:p>
            <a:pPr marL="0" indent="287331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2</a:t>
            </a:r>
            <a:r>
              <a:rPr lang="ru-RU" sz="1200" dirty="0"/>
              <a:t>. Потеря информации в длинных </a:t>
            </a:r>
            <a:r>
              <a:rPr lang="ru-RU" sz="1200" dirty="0" smtClean="0"/>
              <a:t>последовательностях.</a:t>
            </a:r>
          </a:p>
          <a:p>
            <a:pPr marL="0" indent="287331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3. </a:t>
            </a:r>
            <a:r>
              <a:rPr lang="ru-RU" sz="1200" dirty="0"/>
              <a:t>Сложность улавливания тонких </a:t>
            </a:r>
            <a:r>
              <a:rPr lang="ru-RU" sz="1200" dirty="0" smtClean="0"/>
              <a:t>зависимостей.</a:t>
            </a:r>
            <a:endParaRPr lang="ru-RU" sz="12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12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35" y="1700808"/>
            <a:ext cx="3739193" cy="252323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522" y="2276872"/>
            <a:ext cx="3817878" cy="519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94748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Программирование механизма внимания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700" dirty="0" smtClean="0"/>
              <a:t>Проблема моделирования длинных последовательностей.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b="1" dirty="0" err="1"/>
              <a:t>Трансформеры</a:t>
            </a:r>
            <a:r>
              <a:rPr lang="ru-RU" sz="1200" dirty="0"/>
              <a:t> </a:t>
            </a:r>
            <a:r>
              <a:rPr lang="ru-RU" sz="1200" dirty="0" smtClean="0"/>
              <a:t>--</a:t>
            </a:r>
            <a:r>
              <a:rPr lang="en-US" sz="1200" dirty="0" smtClean="0"/>
              <a:t>&gt;</a:t>
            </a:r>
            <a:r>
              <a:rPr lang="ru-RU" sz="1200" dirty="0" smtClean="0"/>
              <a:t> новый подход</a:t>
            </a:r>
            <a:endParaRPr lang="en-US" sz="1200" dirty="0" smtClean="0"/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b="1" dirty="0"/>
              <a:t>Ключевые </a:t>
            </a:r>
            <a:r>
              <a:rPr lang="ru-RU" sz="1200" b="1" dirty="0" smtClean="0"/>
              <a:t>особенности:</a:t>
            </a:r>
            <a:endParaRPr lang="en-US" sz="1200" b="1" dirty="0" smtClean="0"/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/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i="1" dirty="0" smtClean="0"/>
              <a:t>1. Механизм </a:t>
            </a:r>
            <a:r>
              <a:rPr lang="ru-RU" sz="1200" i="1" dirty="0"/>
              <a:t>внимания (</a:t>
            </a:r>
            <a:r>
              <a:rPr lang="en-US" sz="1200" i="1" dirty="0"/>
              <a:t>Attention</a:t>
            </a:r>
            <a:r>
              <a:rPr lang="en-US" sz="1200" i="1" dirty="0" smtClean="0"/>
              <a:t>)</a:t>
            </a:r>
            <a:endParaRPr lang="ru-RU" sz="1200" i="1" dirty="0" smtClean="0"/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- Каждое </a:t>
            </a:r>
            <a:r>
              <a:rPr lang="ru-RU" sz="1200" dirty="0"/>
              <a:t>слово может "смотреть" на все остальные слова одновременно</a:t>
            </a:r>
            <a:r>
              <a:rPr lang="ru-RU" sz="1200" dirty="0" smtClean="0"/>
              <a:t>.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- Прямые </a:t>
            </a:r>
            <a:r>
              <a:rPr lang="ru-RU" sz="1200" dirty="0"/>
              <a:t>связи между любыми словами, независимо от расстояния</a:t>
            </a:r>
            <a:r>
              <a:rPr lang="ru-RU" sz="1200" dirty="0" smtClean="0"/>
              <a:t>.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/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i="1" dirty="0"/>
              <a:t>2. Самостоятельное внимание (</a:t>
            </a:r>
            <a:r>
              <a:rPr lang="en-US" sz="1200" i="1" dirty="0"/>
              <a:t>Self-Attention)</a:t>
            </a:r>
            <a:endParaRPr lang="ru-RU" sz="1200" i="1" dirty="0" smtClean="0"/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«</a:t>
            </a:r>
            <a:r>
              <a:rPr lang="ru-RU" sz="1200" dirty="0" err="1" smtClean="0"/>
              <a:t>mir</a:t>
            </a:r>
            <a:r>
              <a:rPr lang="ru-RU" sz="1200" dirty="0" smtClean="0"/>
              <a:t>» </a:t>
            </a:r>
            <a:r>
              <a:rPr lang="ru-RU" sz="1200" dirty="0"/>
              <a:t>(мне) ← внимание → </a:t>
            </a:r>
            <a:r>
              <a:rPr lang="ru-RU" sz="1200" dirty="0" smtClean="0"/>
              <a:t> «</a:t>
            </a:r>
            <a:r>
              <a:rPr lang="ru-RU" sz="1200" dirty="0" err="1" smtClean="0"/>
              <a:t>helfen</a:t>
            </a:r>
            <a:r>
              <a:rPr lang="ru-RU" sz="1200" dirty="0" smtClean="0"/>
              <a:t>» </a:t>
            </a:r>
            <a:r>
              <a:rPr lang="ru-RU" sz="1200" dirty="0"/>
              <a:t>(помочь)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    ↓                          </a:t>
            </a:r>
            <a:r>
              <a:rPr lang="ru-RU" sz="1200" dirty="0" smtClean="0"/>
              <a:t>	          ↓</a:t>
            </a:r>
            <a:endParaRPr lang="ru-RU" sz="1200" dirty="0"/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«</a:t>
            </a:r>
            <a:r>
              <a:rPr lang="ru-RU" sz="1200" dirty="0" err="1" smtClean="0"/>
              <a:t>me</a:t>
            </a:r>
            <a:r>
              <a:rPr lang="ru-RU" sz="1200" dirty="0" smtClean="0"/>
              <a:t>» </a:t>
            </a:r>
            <a:r>
              <a:rPr lang="ru-RU" sz="1200" dirty="0"/>
              <a:t>должно стоять после </a:t>
            </a:r>
            <a:r>
              <a:rPr lang="ru-RU" sz="1200" dirty="0" smtClean="0"/>
              <a:t>→ «</a:t>
            </a:r>
            <a:r>
              <a:rPr lang="ru-RU" sz="1200" dirty="0" err="1" smtClean="0"/>
              <a:t>help</a:t>
            </a:r>
            <a:r>
              <a:rPr lang="ru-RU" sz="1200" dirty="0" smtClean="0"/>
              <a:t>» </a:t>
            </a:r>
            <a:r>
              <a:rPr lang="ru-RU" sz="1200" dirty="0"/>
              <a:t>в английском переводе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/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3. </a:t>
            </a:r>
            <a:r>
              <a:rPr lang="ru-RU" sz="1200" i="1" dirty="0"/>
              <a:t>Параллельная обработка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- Все </a:t>
            </a:r>
            <a:r>
              <a:rPr lang="ru-RU" sz="1200" dirty="0"/>
              <a:t>слова обрабатываются одновременно</a:t>
            </a:r>
            <a:r>
              <a:rPr lang="ru-RU" sz="1200" dirty="0" smtClean="0"/>
              <a:t>.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- Высокая скорость обучения и </a:t>
            </a:r>
            <a:r>
              <a:rPr lang="ru-RU" sz="1200" dirty="0" smtClean="0"/>
              <a:t>вывод информации</a:t>
            </a:r>
            <a:endParaRPr lang="en-US" sz="1200" dirty="0" smtClean="0"/>
          </a:p>
          <a:p>
            <a:pPr marL="0" indent="287331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/>
          </a:p>
          <a:p>
            <a:pPr marL="0" indent="287331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/>
          </a:p>
          <a:p>
            <a:pPr marL="0" indent="287331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/>
          </a:p>
          <a:p>
            <a:pPr marL="0" indent="287331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b="1" dirty="0" smtClean="0"/>
              <a:t>Преимущества</a:t>
            </a:r>
            <a:r>
              <a:rPr lang="ru-RU" sz="1200" dirty="0" smtClean="0"/>
              <a:t>:</a:t>
            </a:r>
          </a:p>
          <a:p>
            <a:pPr marL="0" indent="287331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1</a:t>
            </a:r>
            <a:r>
              <a:rPr lang="ru-RU" sz="1200" dirty="0"/>
              <a:t>. </a:t>
            </a:r>
            <a:r>
              <a:rPr lang="ru-RU" sz="1200" i="1" dirty="0"/>
              <a:t>Неограниченные зависимости</a:t>
            </a:r>
            <a:r>
              <a:rPr lang="ru-RU" sz="1200" dirty="0"/>
              <a:t> — любые два слова могут взаимодействовать напрямую</a:t>
            </a:r>
            <a:endParaRPr lang="ru-RU" sz="1200" dirty="0" smtClean="0"/>
          </a:p>
          <a:p>
            <a:pPr marL="0" indent="287331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2</a:t>
            </a:r>
            <a:r>
              <a:rPr lang="ru-RU" sz="1200" dirty="0"/>
              <a:t>. </a:t>
            </a:r>
            <a:r>
              <a:rPr lang="ru-RU" sz="1200" i="1" dirty="0" err="1"/>
              <a:t>Параллелизация</a:t>
            </a:r>
            <a:r>
              <a:rPr lang="ru-RU" sz="1200" dirty="0"/>
              <a:t> — ускорение обучения в 10-100 раз.</a:t>
            </a:r>
            <a:endParaRPr lang="ru-RU" sz="1200" dirty="0" smtClean="0"/>
          </a:p>
          <a:p>
            <a:pPr marL="0" indent="287331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3. </a:t>
            </a:r>
            <a:r>
              <a:rPr lang="ru-RU" sz="1200" i="1" dirty="0"/>
              <a:t>Масштабируемость</a:t>
            </a:r>
            <a:r>
              <a:rPr lang="ru-RU" sz="1200" dirty="0"/>
              <a:t> — эффективная работа с очень длинными последовательностями</a:t>
            </a:r>
            <a:r>
              <a:rPr lang="ru-RU" sz="1200" dirty="0" smtClean="0"/>
              <a:t>.</a:t>
            </a:r>
          </a:p>
          <a:p>
            <a:pPr marL="0" indent="287331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4</a:t>
            </a:r>
            <a:r>
              <a:rPr lang="ru-RU" sz="1200" dirty="0"/>
              <a:t>. </a:t>
            </a:r>
            <a:r>
              <a:rPr lang="ru-RU" sz="1200" i="1" dirty="0"/>
              <a:t>Высокое качество </a:t>
            </a:r>
            <a:r>
              <a:rPr lang="ru-RU" sz="1200" dirty="0"/>
              <a:t>— точное моделирование сложных грамматических </a:t>
            </a:r>
            <a:r>
              <a:rPr lang="ru-RU" sz="1200" dirty="0" smtClean="0"/>
              <a:t>конструкций</a:t>
            </a:r>
          </a:p>
          <a:p>
            <a:pPr marL="0" indent="287331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/>
          </a:p>
          <a:p>
            <a:pPr marL="0" indent="287331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Таким образом, </a:t>
            </a:r>
            <a:r>
              <a:rPr lang="ru-RU" sz="1200" dirty="0"/>
              <a:t>рекуррентные сети (RNN) и архитектура </a:t>
            </a:r>
            <a:r>
              <a:rPr lang="ru-RU" sz="1200" dirty="0" err="1" smtClean="0"/>
              <a:t>Encoder-Decoder</a:t>
            </a:r>
            <a:r>
              <a:rPr lang="ru-RU" sz="1200" dirty="0" smtClean="0"/>
              <a:t> сталкиваются </a:t>
            </a:r>
            <a:r>
              <a:rPr lang="ru-RU" sz="1200" dirty="0"/>
              <a:t>с ограничениями при работе с длинными последовательностями. </a:t>
            </a:r>
            <a:r>
              <a:rPr lang="ru-RU" sz="1200" dirty="0" err="1"/>
              <a:t>Трансформеры</a:t>
            </a:r>
            <a:r>
              <a:rPr lang="ru-RU" sz="1200" dirty="0"/>
              <a:t> </a:t>
            </a:r>
            <a:r>
              <a:rPr lang="ru-RU" sz="1200" dirty="0" smtClean="0"/>
              <a:t>решают эти </a:t>
            </a:r>
            <a:r>
              <a:rPr lang="ru-RU" sz="1200" dirty="0"/>
              <a:t>проблемы с помощью механизма внимания, обеспечив прямой доступ к любым словам и возможность параллельной обработки. Это стало ключом к созданию современных </a:t>
            </a:r>
            <a:r>
              <a:rPr lang="ru-RU" sz="1200" dirty="0" smtClean="0"/>
              <a:t>LLM.</a:t>
            </a:r>
            <a:endParaRPr lang="ru-RU" sz="12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13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874" y="3573016"/>
            <a:ext cx="4380550" cy="1296144"/>
          </a:xfrm>
          <a:prstGeom prst="rect">
            <a:avLst/>
          </a:prstGeom>
        </p:spPr>
      </p:pic>
      <p:sp>
        <p:nvSpPr>
          <p:cNvPr id="3" name="Стрелка вправо 2"/>
          <p:cNvSpPr/>
          <p:nvPr/>
        </p:nvSpPr>
        <p:spPr>
          <a:xfrm>
            <a:off x="1331640" y="4365104"/>
            <a:ext cx="2160240" cy="108000"/>
          </a:xfrm>
          <a:prstGeom prst="rightArrow">
            <a:avLst/>
          </a:prstGeom>
          <a:solidFill>
            <a:schemeClr val="bg1"/>
          </a:solidFill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732166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Программирование механизма внимания</a:t>
            </a:r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700" dirty="0" smtClean="0"/>
              <a:t>Реализация механизм </a:t>
            </a:r>
            <a:r>
              <a:rPr lang="ru-RU" sz="1700" dirty="0"/>
              <a:t>самовнимания без обучаемых </a:t>
            </a:r>
            <a:r>
              <a:rPr lang="ru-RU" sz="1700" dirty="0" smtClean="0"/>
              <a:t>весов (</a:t>
            </a:r>
            <a:r>
              <a:rPr lang="ru-RU" sz="1700" dirty="0" err="1" smtClean="0"/>
              <a:t>трансформер</a:t>
            </a:r>
            <a:r>
              <a:rPr lang="ru-RU" sz="1700" dirty="0" smtClean="0"/>
              <a:t>)</a:t>
            </a:r>
            <a:endParaRPr lang="ru-RU" sz="1700" dirty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Исходные данные</a:t>
            </a:r>
            <a:r>
              <a:rPr lang="ru-RU" sz="1200" dirty="0" smtClean="0"/>
              <a:t>: Последовательность </a:t>
            </a:r>
            <a:r>
              <a:rPr lang="ru-RU" sz="1200" dirty="0"/>
              <a:t>входных векторов</a:t>
            </a:r>
            <a:r>
              <a:rPr lang="ru-RU" sz="1200" dirty="0" smtClean="0"/>
              <a:t>:</a:t>
            </a:r>
            <a:endParaRPr lang="ru-RU" sz="1200" dirty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Запрос </a:t>
            </a:r>
            <a:r>
              <a:rPr lang="ru-RU" sz="1200" dirty="0"/>
              <a:t>(</a:t>
            </a:r>
            <a:r>
              <a:rPr lang="ru-RU" sz="1200" dirty="0" err="1"/>
              <a:t>query</a:t>
            </a:r>
            <a:r>
              <a:rPr lang="ru-RU" sz="1200" dirty="0" smtClean="0"/>
              <a:t>): x</a:t>
            </a:r>
            <a:r>
              <a:rPr lang="ru-RU" sz="1200" baseline="-25000" dirty="0" smtClean="0"/>
              <a:t>2</a:t>
            </a:r>
            <a:r>
              <a:rPr lang="ru-RU" sz="1200" dirty="0" smtClean="0"/>
              <a:t> </a:t>
            </a:r>
            <a:r>
              <a:rPr lang="ru-RU" sz="1200" dirty="0"/>
              <a:t>= [0.8, 0.1, 0.1</a:t>
            </a:r>
            <a:r>
              <a:rPr lang="ru-RU" sz="1200" dirty="0" smtClean="0"/>
              <a:t>].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b="1" dirty="0" smtClean="0"/>
              <a:t>Шаг </a:t>
            </a:r>
            <a:r>
              <a:rPr lang="ru-RU" sz="1200" b="1" dirty="0"/>
              <a:t>1. </a:t>
            </a:r>
            <a:r>
              <a:rPr lang="ru-RU" sz="1200" dirty="0"/>
              <a:t>Вычисление показателей внимания (</a:t>
            </a:r>
            <a:r>
              <a:rPr lang="ru-RU" sz="1200" dirty="0" err="1"/>
              <a:t>Attention</a:t>
            </a:r>
            <a:r>
              <a:rPr lang="ru-RU" sz="1200" dirty="0"/>
              <a:t> </a:t>
            </a:r>
            <a:r>
              <a:rPr lang="ru-RU" sz="1200" dirty="0" err="1"/>
              <a:t>Scores</a:t>
            </a:r>
            <a:r>
              <a:rPr lang="ru-RU" sz="1200" dirty="0" smtClean="0"/>
              <a:t>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Цель этого шага </a:t>
            </a:r>
            <a:r>
              <a:rPr lang="ru-RU" sz="1200" dirty="0" smtClean="0"/>
              <a:t>определить</a:t>
            </a:r>
            <a:r>
              <a:rPr lang="ru-RU" sz="1200" dirty="0"/>
              <a:t>, насколько каждый </a:t>
            </a:r>
            <a:r>
              <a:rPr lang="ru-RU" sz="1200" dirty="0" err="1"/>
              <a:t>токен</a:t>
            </a:r>
            <a:r>
              <a:rPr lang="ru-RU" sz="1200" dirty="0"/>
              <a:t> в последовательности </a:t>
            </a:r>
            <a:r>
              <a:rPr lang="ru-RU" sz="1200" dirty="0" err="1" smtClean="0"/>
              <a:t>x</a:t>
            </a:r>
            <a:r>
              <a:rPr lang="ru-RU" sz="1200" baseline="-25000" dirty="0" err="1" smtClean="0"/>
              <a:t>j</a:t>
            </a:r>
            <a:r>
              <a:rPr lang="ru-RU" sz="1200" dirty="0" smtClean="0"/>
              <a:t> </a:t>
            </a:r>
            <a:r>
              <a:rPr lang="ru-RU" sz="1200" dirty="0"/>
              <a:t>(где j = 1, ..., </a:t>
            </a:r>
            <a:r>
              <a:rPr lang="en-US" sz="1200" dirty="0" smtClean="0"/>
              <a:t>d=6</a:t>
            </a:r>
            <a:r>
              <a:rPr lang="ru-RU" sz="1200" dirty="0" smtClean="0"/>
              <a:t>) </a:t>
            </a:r>
            <a:r>
              <a:rPr lang="ru-RU" sz="1200" dirty="0" err="1"/>
              <a:t>релевантен</a:t>
            </a:r>
            <a:r>
              <a:rPr lang="ru-RU" sz="1200" dirty="0"/>
              <a:t> </a:t>
            </a:r>
            <a:r>
              <a:rPr lang="ru-RU" sz="1200" dirty="0" smtClean="0"/>
              <a:t>запросу </a:t>
            </a:r>
            <a:r>
              <a:rPr lang="ru-RU" sz="1200" dirty="0" err="1" smtClean="0"/>
              <a:t>x</a:t>
            </a:r>
            <a:r>
              <a:rPr lang="ru-RU" sz="1200" baseline="-25000" dirty="0" err="1" smtClean="0"/>
              <a:t>i</a:t>
            </a:r>
            <a:r>
              <a:rPr lang="ru-RU" sz="1200" dirty="0" smtClean="0"/>
              <a:t> </a:t>
            </a:r>
            <a:r>
              <a:rPr lang="ru-RU" sz="1200" dirty="0"/>
              <a:t>(в нашем случае i=2</a:t>
            </a:r>
            <a:r>
              <a:rPr lang="ru-RU" sz="1200" dirty="0" smtClean="0"/>
              <a:t>). Для этого используется </a:t>
            </a:r>
            <a:r>
              <a:rPr lang="ru-RU" sz="1200" dirty="0"/>
              <a:t>скалярное произведение как </a:t>
            </a:r>
            <a:r>
              <a:rPr lang="ru-RU" sz="1200" dirty="0" smtClean="0"/>
              <a:t>мера схожести, и определяется как скалярное </a:t>
            </a:r>
            <a:r>
              <a:rPr lang="ru-RU" sz="1200" dirty="0"/>
              <a:t>произведение двух векторов a и </a:t>
            </a:r>
            <a:r>
              <a:rPr lang="ru-RU" sz="1200" dirty="0" smtClean="0"/>
              <a:t>b по формуле: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Для </a:t>
            </a:r>
            <a:r>
              <a:rPr lang="ru-RU" sz="1200" dirty="0" smtClean="0"/>
              <a:t>запроса x</a:t>
            </a:r>
            <a:r>
              <a:rPr lang="ru-RU" sz="1200" baseline="-25000" dirty="0" smtClean="0"/>
              <a:t>2</a:t>
            </a:r>
            <a:r>
              <a:rPr lang="ru-RU" sz="1200" dirty="0"/>
              <a:t>, мы вычисляем все </a:t>
            </a:r>
            <a:r>
              <a:rPr lang="ru-RU" sz="1200" dirty="0" smtClean="0"/>
              <a:t>e</a:t>
            </a:r>
            <a:r>
              <a:rPr lang="ru-RU" sz="1200" baseline="-25000" dirty="0" smtClean="0"/>
              <a:t>2j</a:t>
            </a:r>
            <a:r>
              <a:rPr lang="ru-RU" sz="1200" dirty="0"/>
              <a:t>, как </a:t>
            </a:r>
            <a:r>
              <a:rPr lang="ru-RU" sz="1200" dirty="0" err="1"/>
              <a:t>e</a:t>
            </a:r>
            <a:r>
              <a:rPr lang="ru-RU" sz="1200" baseline="-25000" dirty="0" err="1"/>
              <a:t>ij</a:t>
            </a:r>
            <a:r>
              <a:rPr lang="ru-RU" sz="1200" dirty="0"/>
              <a:t>=</a:t>
            </a:r>
            <a:r>
              <a:rPr lang="ru-RU" sz="1200" dirty="0" err="1"/>
              <a:t>x</a:t>
            </a:r>
            <a:r>
              <a:rPr lang="ru-RU" sz="1200" baseline="-25000" dirty="0" err="1"/>
              <a:t>i</a:t>
            </a:r>
            <a:r>
              <a:rPr lang="ru-RU" sz="1200" dirty="0" err="1"/>
              <a:t>⋅</a:t>
            </a:r>
            <a:r>
              <a:rPr lang="ru-RU" sz="1200" dirty="0" err="1" smtClean="0"/>
              <a:t>x</a:t>
            </a:r>
            <a:r>
              <a:rPr lang="ru-RU" sz="1200" baseline="-25000" dirty="0" err="1" smtClean="0"/>
              <a:t>j</a:t>
            </a:r>
            <a:r>
              <a:rPr lang="ru-RU" sz="1200" dirty="0" smtClean="0"/>
              <a:t>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Результат </a:t>
            </a:r>
            <a:r>
              <a:rPr lang="ru-RU" sz="1200" dirty="0"/>
              <a:t>(вектор показателей</a:t>
            </a:r>
            <a:r>
              <a:rPr lang="ru-RU" sz="1200" dirty="0" smtClean="0"/>
              <a:t>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/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 smtClean="0"/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14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0" b="1"/>
          <a:stretch/>
        </p:blipFill>
        <p:spPr>
          <a:xfrm>
            <a:off x="4499992" y="1484784"/>
            <a:ext cx="2038918" cy="10801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81394" y="2913913"/>
            <a:ext cx="2476846" cy="64779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164" y="3684015"/>
            <a:ext cx="3883664" cy="178663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167" y="5812586"/>
            <a:ext cx="6096169" cy="37323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957" y="3658023"/>
            <a:ext cx="3021006" cy="189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166058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Программирование механизма внимания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b="1" dirty="0" smtClean="0"/>
              <a:t>Шаг </a:t>
            </a:r>
            <a:r>
              <a:rPr lang="en-US" sz="1200" b="1" dirty="0" smtClean="0"/>
              <a:t>2</a:t>
            </a:r>
            <a:r>
              <a:rPr lang="ru-RU" sz="1200" b="1" dirty="0"/>
              <a:t>. </a:t>
            </a:r>
            <a:r>
              <a:rPr lang="ru-RU" sz="1200" dirty="0"/>
              <a:t>Нормализация показателей внимания </a:t>
            </a:r>
            <a:r>
              <a:rPr lang="en-US" sz="1200" dirty="0" smtClean="0"/>
              <a:t>(</a:t>
            </a:r>
            <a:r>
              <a:rPr lang="ru-RU" sz="1200" dirty="0" smtClean="0"/>
              <a:t>Функция </a:t>
            </a:r>
            <a:r>
              <a:rPr lang="ru-RU" sz="1200" dirty="0" err="1" smtClean="0"/>
              <a:t>Softmax</a:t>
            </a:r>
            <a:r>
              <a:rPr lang="ru-RU" sz="1200" dirty="0" smtClean="0"/>
              <a:t>)</a:t>
            </a:r>
            <a:endParaRPr lang="ru-RU" sz="1200" dirty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Цель</a:t>
            </a:r>
            <a:r>
              <a:rPr lang="ru-RU" sz="1200" dirty="0"/>
              <a:t>: Преобразовать </a:t>
            </a:r>
            <a:r>
              <a:rPr lang="ru-RU" sz="1200" dirty="0" smtClean="0"/>
              <a:t>показатели </a:t>
            </a:r>
            <a:r>
              <a:rPr lang="ru-RU" sz="1200" dirty="0"/>
              <a:t>внимания (</a:t>
            </a:r>
            <a:r>
              <a:rPr lang="ru-RU" sz="1200" dirty="0" err="1"/>
              <a:t>attention</a:t>
            </a:r>
            <a:r>
              <a:rPr lang="ru-RU" sz="1200" dirty="0"/>
              <a:t> </a:t>
            </a:r>
            <a:r>
              <a:rPr lang="ru-RU" sz="1200" dirty="0" err="1"/>
              <a:t>scores</a:t>
            </a:r>
            <a:r>
              <a:rPr lang="ru-RU" sz="1200" dirty="0"/>
              <a:t>) в веса внимания (</a:t>
            </a:r>
            <a:r>
              <a:rPr lang="ru-RU" sz="1200" dirty="0" err="1"/>
              <a:t>attention</a:t>
            </a:r>
            <a:r>
              <a:rPr lang="ru-RU" sz="1200" dirty="0"/>
              <a:t> </a:t>
            </a:r>
            <a:r>
              <a:rPr lang="ru-RU" sz="1200" dirty="0" err="1"/>
              <a:t>weights</a:t>
            </a:r>
            <a:r>
              <a:rPr lang="ru-RU" sz="1200" dirty="0"/>
              <a:t>), которые интерпретируются как вероятности </a:t>
            </a:r>
            <a:r>
              <a:rPr lang="ru-RU" sz="1200" dirty="0" smtClean="0"/>
              <a:t>и их </a:t>
            </a:r>
            <a:r>
              <a:rPr lang="ru-RU" sz="1200" dirty="0"/>
              <a:t>сумма </a:t>
            </a:r>
            <a:r>
              <a:rPr lang="ru-RU" sz="1200" dirty="0" smtClean="0"/>
              <a:t>должно быть равна.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1. Исходные </a:t>
            </a:r>
            <a:r>
              <a:rPr lang="ru-RU" sz="1200" dirty="0"/>
              <a:t>показатели внимания (из Шага 1</a:t>
            </a:r>
            <a:r>
              <a:rPr lang="ru-RU" sz="1200" dirty="0" smtClean="0"/>
              <a:t>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	</a:t>
            </a:r>
            <a:r>
              <a:rPr lang="en-US" sz="1200" dirty="0"/>
              <a:t>scores=[0.19,0.66,0.35,0.43,0.74,0.27]</a:t>
            </a:r>
            <a:endParaRPr lang="ru-RU" sz="1200" dirty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2. </a:t>
            </a:r>
            <a:r>
              <a:rPr lang="ru-RU" sz="1200" dirty="0" smtClean="0"/>
              <a:t>Применение функции </a:t>
            </a:r>
            <a:r>
              <a:rPr lang="en-US" sz="1200" dirty="0" err="1" smtClean="0"/>
              <a:t>Softmax</a:t>
            </a:r>
            <a:r>
              <a:rPr lang="ru-RU" sz="1200" dirty="0" smtClean="0"/>
              <a:t>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Функция </a:t>
            </a:r>
            <a:r>
              <a:rPr lang="ru-RU" sz="1200" dirty="0" err="1"/>
              <a:t>Softmax</a:t>
            </a:r>
            <a:r>
              <a:rPr lang="ru-RU" sz="1200" dirty="0"/>
              <a:t> для каждого элемента i вектора вычисляется по формуле</a:t>
            </a:r>
            <a:r>
              <a:rPr lang="ru-RU" sz="1200" dirty="0" smtClean="0"/>
              <a:t>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3. Вычисления.	Сумма экспонент:		</a:t>
            </a:r>
            <a:r>
              <a:rPr lang="ru-RU" sz="1200" dirty="0"/>
              <a:t> </a:t>
            </a:r>
            <a:r>
              <a:rPr lang="ru-RU" sz="1200" dirty="0" smtClean="0"/>
              <a:t>       Итоговый </a:t>
            </a:r>
            <a:r>
              <a:rPr lang="ru-RU" sz="1200" dirty="0"/>
              <a:t>результат (вектор весов внимания): </a:t>
            </a:r>
            <a:r>
              <a:rPr lang="ru-RU" sz="1200" dirty="0" smtClean="0"/>
              <a:t>	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                                    б)∑=1.209+1.935+1.419+1.537+2.096+1.310=9.506        </a:t>
            </a:r>
            <a:r>
              <a:rPr lang="en-US" sz="1200" dirty="0" err="1" smtClean="0"/>
              <a:t>attn_weights</a:t>
            </a:r>
            <a:r>
              <a:rPr lang="en-US" sz="1200" dirty="0"/>
              <a:t>=[0.1272,</a:t>
            </a:r>
            <a:r>
              <a:rPr lang="ru-RU" sz="1200" dirty="0"/>
              <a:t> </a:t>
            </a:r>
            <a:r>
              <a:rPr lang="en-US" sz="1200" dirty="0"/>
              <a:t>0.2035,</a:t>
            </a:r>
            <a:r>
              <a:rPr lang="ru-RU" sz="1200" dirty="0"/>
              <a:t> </a:t>
            </a:r>
            <a:r>
              <a:rPr lang="en-US" sz="1200" dirty="0"/>
              <a:t>0.1493,</a:t>
            </a:r>
            <a:r>
              <a:rPr lang="ru-RU" sz="1200" dirty="0"/>
              <a:t> </a:t>
            </a:r>
            <a:r>
              <a:rPr lang="en-US" sz="1200" dirty="0"/>
              <a:t>0.1617,</a:t>
            </a:r>
            <a:r>
              <a:rPr lang="ru-RU" sz="1200" dirty="0"/>
              <a:t> </a:t>
            </a:r>
            <a:r>
              <a:rPr lang="en-US" sz="1200" dirty="0"/>
              <a:t>0.2205,</a:t>
            </a:r>
            <a:r>
              <a:rPr lang="ru-RU" sz="1200" dirty="0"/>
              <a:t> </a:t>
            </a:r>
            <a:r>
              <a:rPr lang="en-US" sz="1200" dirty="0"/>
              <a:t>0.1378]</a:t>
            </a:r>
            <a:endParaRPr lang="ru-RU" sz="1200" dirty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а)			     		        Проверка:</a:t>
            </a:r>
            <a:endParaRPr lang="ru-RU" sz="1200" dirty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	            в)	</a:t>
            </a:r>
            <a:r>
              <a:rPr lang="ru-RU" sz="1200" dirty="0"/>
              <a:t>		</a:t>
            </a:r>
            <a:r>
              <a:rPr lang="ru-RU" sz="1200" dirty="0" smtClean="0"/>
              <a:t>     	    0.1272+0.2035+0.1493+0.1617+0.2205+0.1378=</a:t>
            </a:r>
            <a:r>
              <a:rPr lang="ru-RU" sz="1200" b="1" dirty="0" smtClean="0"/>
              <a:t>1.0000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	</a:t>
            </a:r>
            <a:r>
              <a:rPr lang="ru-RU" sz="1200" dirty="0" smtClean="0"/>
              <a:t>		</a:t>
            </a:r>
            <a:endParaRPr lang="ru-RU" sz="1200" dirty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/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 smtClean="0"/>
          </a:p>
          <a:p>
            <a:pPr marL="0" indent="0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dirty="0"/>
              <a:t>		</a:t>
            </a: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1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5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270" y="2060848"/>
            <a:ext cx="2038635" cy="60968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61" y="2893881"/>
            <a:ext cx="1191411" cy="197833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879" y="3078697"/>
            <a:ext cx="1895740" cy="257210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826" y="3408715"/>
            <a:ext cx="4790399" cy="171983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826" y="5301208"/>
            <a:ext cx="4790399" cy="110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62966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Программирование механизма внимания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Шаг 3. </a:t>
            </a:r>
            <a:r>
              <a:rPr lang="ru-RU" sz="1200" dirty="0"/>
              <a:t>Вычисление контекстного вектора (</a:t>
            </a:r>
            <a:r>
              <a:rPr lang="ru-RU" sz="1200" dirty="0" err="1"/>
              <a:t>Context</a:t>
            </a:r>
            <a:r>
              <a:rPr lang="ru-RU" sz="1200" dirty="0"/>
              <a:t> </a:t>
            </a:r>
            <a:r>
              <a:rPr lang="ru-RU" sz="1200" dirty="0" err="1"/>
              <a:t>Vector</a:t>
            </a:r>
            <a:r>
              <a:rPr lang="ru-RU" sz="1200" dirty="0"/>
              <a:t>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Цель</a:t>
            </a:r>
            <a:r>
              <a:rPr lang="ru-RU" sz="1200" dirty="0"/>
              <a:t>: </a:t>
            </a:r>
            <a:r>
              <a:rPr lang="ru-RU" sz="1200" dirty="0" smtClean="0"/>
              <a:t>Вычисление контекстного вектора, который </a:t>
            </a:r>
            <a:r>
              <a:rPr lang="ru-RU" sz="1200" dirty="0"/>
              <a:t>является взвешенной суммой всех входных векторов последовательности. Чем выше вес </a:t>
            </a:r>
            <a:r>
              <a:rPr lang="ru-RU" sz="1200" dirty="0" smtClean="0"/>
              <a:t>α</a:t>
            </a:r>
            <a:r>
              <a:rPr lang="ru-RU" sz="1200" baseline="-25000" dirty="0" err="1" smtClean="0"/>
              <a:t>ij</a:t>
            </a:r>
            <a:r>
              <a:rPr lang="ru-RU" sz="1200" dirty="0"/>
              <a:t>, тем больше вклад </a:t>
            </a:r>
            <a:r>
              <a:rPr lang="ru-RU" sz="1200" dirty="0" err="1"/>
              <a:t>токена</a:t>
            </a:r>
            <a:r>
              <a:rPr lang="ru-RU" sz="1200" dirty="0"/>
              <a:t> </a:t>
            </a:r>
            <a:r>
              <a:rPr lang="ru-RU" sz="1200" dirty="0" err="1" smtClean="0"/>
              <a:t>x</a:t>
            </a:r>
            <a:r>
              <a:rPr lang="ru-RU" sz="1200" baseline="-25000" dirty="0" err="1" smtClean="0"/>
              <a:t>j</a:t>
            </a:r>
            <a:r>
              <a:rPr lang="ru-RU" sz="1200" dirty="0" smtClean="0"/>
              <a:t> </a:t>
            </a:r>
            <a:r>
              <a:rPr lang="ru-RU" sz="1200" dirty="0"/>
              <a:t>в финальное представление </a:t>
            </a:r>
            <a:r>
              <a:rPr lang="ru-RU" sz="1200" dirty="0" err="1" smtClean="0"/>
              <a:t>z</a:t>
            </a:r>
            <a:r>
              <a:rPr lang="ru-RU" sz="1200" baseline="-25000" dirty="0" err="1" smtClean="0"/>
              <a:t>i</a:t>
            </a:r>
            <a:r>
              <a:rPr lang="ru-RU" sz="1200" dirty="0" smtClean="0"/>
              <a:t>.</a:t>
            </a:r>
            <a:endParaRPr lang="ru-RU" sz="140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/>
              <a:t>Контекстный вектор вычисляется по формуле</a:t>
            </a:r>
            <a:r>
              <a:rPr lang="ru-RU" sz="1200" dirty="0" smtClean="0"/>
              <a:t>:</a:t>
            </a:r>
            <a:endParaRPr lang="ru-RU" sz="120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/>
              <a:t>Для нашего запроса </a:t>
            </a:r>
            <a:r>
              <a:rPr lang="ru-RU" sz="1200" dirty="0" smtClean="0"/>
              <a:t>x</a:t>
            </a:r>
            <a:r>
              <a:rPr lang="ru-RU" sz="1200" baseline="-25000" dirty="0" smtClean="0"/>
              <a:t>2</a:t>
            </a:r>
            <a:r>
              <a:rPr lang="ru-RU" sz="1200" dirty="0" smtClean="0"/>
              <a:t> </a:t>
            </a:r>
            <a:r>
              <a:rPr lang="ru-RU" sz="1200" dirty="0"/>
              <a:t>(i=2) это выглядит так</a:t>
            </a:r>
            <a:r>
              <a:rPr lang="ru-RU" sz="1200" dirty="0" smtClean="0"/>
              <a:t>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/>
              <a:t>Подставим значения</a:t>
            </a:r>
            <a:r>
              <a:rPr lang="ru-RU" sz="1200" dirty="0" smtClean="0"/>
              <a:t>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 smtClean="0"/>
              <a:t>z</a:t>
            </a:r>
            <a:r>
              <a:rPr lang="en-US" sz="1200" baseline="-25000" dirty="0" smtClean="0"/>
              <a:t>2</a:t>
            </a:r>
            <a:r>
              <a:rPr lang="en-US" sz="1200" dirty="0" smtClean="0"/>
              <a:t>=(</a:t>
            </a:r>
            <a:r>
              <a:rPr lang="en-US" sz="1200" dirty="0"/>
              <a:t>0.1272⋅[0.1,0.9,0.2])+(0.2035⋅[0.8,0.1,0.1])+(0.1493⋅[0.3,0.2,0.9])+(0.1617⋅[0.4,0.8,0.3])+(0.2205⋅[0.9,0.1,0.1])+(0.1378⋅[0.2,0.3,0.8</a:t>
            </a:r>
            <a:r>
              <a:rPr lang="en-US" sz="1200" dirty="0" smtClean="0"/>
              <a:t>])</a:t>
            </a:r>
            <a:endParaRPr lang="ru-RU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/>
              <a:t>Первая размерность (</a:t>
            </a:r>
            <a:r>
              <a:rPr lang="en-US" sz="1200" dirty="0"/>
              <a:t>d=0</a:t>
            </a:r>
            <a:r>
              <a:rPr lang="en-US" sz="1200" dirty="0" smtClean="0"/>
              <a:t>):</a:t>
            </a:r>
            <a:endParaRPr lang="ru-RU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 smtClean="0"/>
              <a:t>z</a:t>
            </a:r>
            <a:r>
              <a:rPr lang="en-US" sz="1200" baseline="-25000" dirty="0" smtClean="0"/>
              <a:t>2,0</a:t>
            </a:r>
            <a:r>
              <a:rPr lang="en-US" sz="1200" dirty="0" smtClean="0"/>
              <a:t>=(</a:t>
            </a:r>
            <a:r>
              <a:rPr lang="en-US" sz="1200" dirty="0"/>
              <a:t>0.1272⋅0.1)+(0.2035⋅0.8)+(0.1493⋅0.3)+(0.1617⋅0.4)+(0.2205⋅0.9)+(0.1378⋅0.2)≈0.5110</a:t>
            </a:r>
            <a:endParaRPr lang="ru-RU" sz="120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/>
              <a:t>Вторая размерность </a:t>
            </a:r>
            <a:r>
              <a:rPr lang="ru-RU" sz="1200" dirty="0" smtClean="0"/>
              <a:t>(</a:t>
            </a:r>
            <a:r>
              <a:rPr lang="en-US" sz="1200" dirty="0" smtClean="0"/>
              <a:t>d=</a:t>
            </a:r>
            <a:r>
              <a:rPr lang="ru-RU" sz="1200" dirty="0" smtClean="0"/>
              <a:t>1</a:t>
            </a:r>
            <a:r>
              <a:rPr lang="en-US" sz="1200" dirty="0" smtClean="0"/>
              <a:t>):</a:t>
            </a:r>
            <a:endParaRPr lang="ru-RU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 smtClean="0"/>
              <a:t>z</a:t>
            </a:r>
            <a:r>
              <a:rPr lang="en-US" sz="1200" baseline="-25000" dirty="0" smtClean="0"/>
              <a:t>2,1</a:t>
            </a:r>
            <a:r>
              <a:rPr lang="en-US" sz="1200" dirty="0" smtClean="0"/>
              <a:t>=(</a:t>
            </a:r>
            <a:r>
              <a:rPr lang="en-US" sz="1200" dirty="0"/>
              <a:t>0.1272⋅0.9)+(0.2035⋅0.1)+(0.1493⋅0.2)+(0.1617⋅0.8)+(0.2205⋅0.1)+(0.1378⋅0.3)≈0.3574</a:t>
            </a:r>
            <a:endParaRPr lang="ru-RU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Третья </a:t>
            </a:r>
            <a:r>
              <a:rPr lang="ru-RU" sz="1200" dirty="0"/>
              <a:t>размерность (</a:t>
            </a:r>
            <a:r>
              <a:rPr lang="en-US" sz="1200" dirty="0" smtClean="0"/>
              <a:t>d=</a:t>
            </a:r>
            <a:r>
              <a:rPr lang="ru-RU" sz="1200" dirty="0" smtClean="0"/>
              <a:t>2</a:t>
            </a:r>
            <a:r>
              <a:rPr lang="en-US" sz="1200" dirty="0" smtClean="0"/>
              <a:t>):</a:t>
            </a:r>
            <a:endParaRPr lang="ru-RU" sz="120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 smtClean="0"/>
              <a:t>z</a:t>
            </a:r>
            <a:r>
              <a:rPr lang="en-US" sz="1200" baseline="-25000" dirty="0" smtClean="0"/>
              <a:t>2,2</a:t>
            </a:r>
            <a:r>
              <a:rPr lang="en-US" sz="1200" dirty="0" smtClean="0"/>
              <a:t>=(</a:t>
            </a:r>
            <a:r>
              <a:rPr lang="en-US" sz="1200" dirty="0"/>
              <a:t>0.1272⋅0.2)+(0.2035⋅0.1)+(0.1493⋅0.9)+(0.1617⋅0.3)+(0.2205⋅0.1)+(0.1378⋅0.8)≈</a:t>
            </a:r>
            <a:r>
              <a:rPr lang="en-US" sz="1200" dirty="0" smtClean="0"/>
              <a:t>0.3609</a:t>
            </a:r>
            <a:endParaRPr lang="ru-RU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/>
              <a:t>Итоговый результат (контекстный вектор для "</a:t>
            </a:r>
            <a:r>
              <a:rPr lang="ru-RU" sz="1200" dirty="0" err="1"/>
              <a:t>world</a:t>
            </a:r>
            <a:r>
              <a:rPr lang="ru-RU" sz="1200" dirty="0" smtClean="0"/>
              <a:t>."):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 smtClean="0"/>
              <a:t>z</a:t>
            </a:r>
            <a:r>
              <a:rPr lang="en-US" sz="1200" baseline="-25000" dirty="0" smtClean="0"/>
              <a:t>2</a:t>
            </a:r>
            <a:r>
              <a:rPr lang="en-US" sz="1200" dirty="0" smtClean="0"/>
              <a:t>=[</a:t>
            </a:r>
            <a:r>
              <a:rPr lang="en-US" sz="1200" dirty="0"/>
              <a:t>0.5110</a:t>
            </a:r>
            <a:r>
              <a:rPr lang="en-US" sz="1200" dirty="0" smtClean="0"/>
              <a:t>,</a:t>
            </a:r>
            <a:r>
              <a:rPr lang="ru-RU" sz="1200" dirty="0" smtClean="0"/>
              <a:t> </a:t>
            </a:r>
            <a:r>
              <a:rPr lang="en-US" sz="1200" dirty="0" smtClean="0"/>
              <a:t>0.3574,</a:t>
            </a:r>
            <a:r>
              <a:rPr lang="ru-RU" sz="1200" dirty="0" smtClean="0"/>
              <a:t> </a:t>
            </a:r>
            <a:r>
              <a:rPr lang="en-US" sz="1200" dirty="0" smtClean="0"/>
              <a:t>0.3609</a:t>
            </a:r>
            <a:r>
              <a:rPr lang="en-US" sz="1200" dirty="0"/>
              <a:t>]</a:t>
            </a:r>
            <a:endParaRPr lang="ru-RU" sz="1200" dirty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Контекстный </a:t>
            </a:r>
            <a:r>
              <a:rPr lang="ru-RU" sz="1200" dirty="0"/>
              <a:t>вектор </a:t>
            </a:r>
            <a:r>
              <a:rPr lang="ru-RU" sz="1200" dirty="0" smtClean="0"/>
              <a:t>z</a:t>
            </a:r>
            <a:r>
              <a:rPr lang="ru-RU" sz="1200" baseline="-25000" dirty="0" smtClean="0"/>
              <a:t>2</a:t>
            </a:r>
            <a:r>
              <a:rPr lang="ru-RU" sz="1200" dirty="0" smtClean="0"/>
              <a:t> это </a:t>
            </a:r>
            <a:r>
              <a:rPr lang="ru-RU" sz="1200" dirty="0"/>
              <a:t>новое, контекстуально </a:t>
            </a:r>
            <a:r>
              <a:rPr lang="ru-RU" sz="1200" dirty="0" smtClean="0"/>
              <a:t>обогащённое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представление </a:t>
            </a:r>
            <a:r>
              <a:rPr lang="ru-RU" sz="1200" dirty="0"/>
              <a:t>слова "</a:t>
            </a:r>
            <a:r>
              <a:rPr lang="ru-RU" sz="1200" dirty="0" err="1" smtClean="0"/>
              <a:t>world</a:t>
            </a:r>
            <a:r>
              <a:rPr lang="ru-RU" sz="1200" dirty="0" smtClean="0"/>
              <a:t>". Содержит </a:t>
            </a:r>
            <a:r>
              <a:rPr lang="ru-RU" sz="1200" dirty="0"/>
              <a:t>в себе </a:t>
            </a:r>
            <a:r>
              <a:rPr lang="ru-RU" sz="1200" dirty="0" smtClean="0"/>
              <a:t>неявную информацию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о </a:t>
            </a:r>
            <a:r>
              <a:rPr lang="ru-RU" sz="1200" dirty="0"/>
              <a:t>всех других словах в предложении, взвешенную по их </a:t>
            </a:r>
            <a:r>
              <a:rPr lang="ru-RU" sz="1200" dirty="0" smtClean="0"/>
              <a:t>релевантности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запросу</a:t>
            </a:r>
            <a:r>
              <a:rPr lang="ru-RU" sz="1200" dirty="0"/>
              <a:t>. Именно такие векторы (</a:t>
            </a:r>
            <a:r>
              <a:rPr lang="ru-RU" sz="1200" dirty="0" smtClean="0"/>
              <a:t>z</a:t>
            </a:r>
            <a:r>
              <a:rPr lang="ru-RU" sz="1200" baseline="-25000" dirty="0" smtClean="0"/>
              <a:t>1</a:t>
            </a:r>
            <a:r>
              <a:rPr lang="ru-RU" sz="1200" dirty="0"/>
              <a:t>, </a:t>
            </a:r>
            <a:r>
              <a:rPr lang="ru-RU" sz="1200" dirty="0" smtClean="0"/>
              <a:t>z</a:t>
            </a:r>
            <a:r>
              <a:rPr lang="ru-RU" sz="1200" baseline="-25000" dirty="0" smtClean="0"/>
              <a:t>2</a:t>
            </a:r>
            <a:r>
              <a:rPr lang="ru-RU" sz="1200" dirty="0"/>
              <a:t>, ..., </a:t>
            </a:r>
            <a:r>
              <a:rPr lang="ru-RU" sz="1200" dirty="0" err="1" smtClean="0"/>
              <a:t>z</a:t>
            </a:r>
            <a:r>
              <a:rPr lang="ru-RU" sz="1200" baseline="-25000" dirty="0" err="1" smtClean="0"/>
              <a:t>T</a:t>
            </a:r>
            <a:r>
              <a:rPr lang="ru-RU" sz="1200" dirty="0"/>
              <a:t>) и подаются на </a:t>
            </a:r>
            <a:r>
              <a:rPr lang="ru-RU" sz="1200" dirty="0" smtClean="0"/>
              <a:t>вход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следующему </a:t>
            </a:r>
            <a:r>
              <a:rPr lang="ru-RU" sz="1200" dirty="0"/>
              <a:t>слою нейронной сети.</a:t>
            </a:r>
            <a:endParaRPr lang="ru-RU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1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6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772816"/>
            <a:ext cx="1247949" cy="6763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449185"/>
            <a:ext cx="4553585" cy="30484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188" y="4627362"/>
            <a:ext cx="3353268" cy="16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76213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Программирование механизма внимания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Шаг </a:t>
            </a:r>
            <a:r>
              <a:rPr lang="ru-RU" sz="1200" b="1" dirty="0"/>
              <a:t>4. Вычисление матрицы </a:t>
            </a:r>
            <a:r>
              <a:rPr lang="ru-RU" sz="1200" b="1" dirty="0" smtClean="0"/>
              <a:t>показателей </a:t>
            </a:r>
            <a:r>
              <a:rPr lang="ru-RU" sz="1200" b="1" dirty="0"/>
              <a:t>внимания </a:t>
            </a:r>
            <a:r>
              <a:rPr lang="ru-RU" sz="1200" b="1" dirty="0" smtClean="0"/>
              <a:t>для всех весов (</a:t>
            </a:r>
            <a:r>
              <a:rPr lang="ru-RU" sz="1200" b="1" dirty="0" err="1" smtClean="0"/>
              <a:t>Attention</a:t>
            </a:r>
            <a:r>
              <a:rPr lang="ru-RU" sz="1200" b="1" dirty="0" smtClean="0"/>
              <a:t> </a:t>
            </a:r>
            <a:r>
              <a:rPr lang="ru-RU" sz="1200" b="1" dirty="0" err="1"/>
              <a:t>Scores</a:t>
            </a:r>
            <a:r>
              <a:rPr lang="ru-RU" sz="1200" b="1" dirty="0"/>
              <a:t>)</a:t>
            </a:r>
            <a:endParaRPr lang="ru-RU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Цель</a:t>
            </a:r>
            <a:r>
              <a:rPr lang="ru-RU" sz="1200" dirty="0"/>
              <a:t>: Вычислить меру схожести (скалярное произведение) между каждой парой </a:t>
            </a:r>
            <a:r>
              <a:rPr lang="ru-RU" sz="1200" dirty="0" err="1"/>
              <a:t>токенов</a:t>
            </a:r>
            <a:r>
              <a:rPr lang="ru-RU" sz="1200" dirty="0" smtClean="0"/>
              <a:t>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i="1" spc="-10" dirty="0"/>
              <a:t>Математическая </a:t>
            </a:r>
            <a:r>
              <a:rPr lang="ru-RU" sz="1200" i="1" spc="-10" dirty="0" smtClean="0"/>
              <a:t>формула</a:t>
            </a:r>
            <a:r>
              <a:rPr lang="ru-RU" sz="1200" spc="-10" dirty="0" smtClean="0"/>
              <a:t> для скалярного произведения </a:t>
            </a:r>
            <a:r>
              <a:rPr lang="ru-RU" sz="1200" spc="-10" dirty="0"/>
              <a:t>(</a:t>
            </a:r>
            <a:r>
              <a:rPr lang="ru-RU" sz="1200" spc="-10" dirty="0" err="1"/>
              <a:t>dot</a:t>
            </a:r>
            <a:r>
              <a:rPr lang="ru-RU" sz="1200" spc="-10" dirty="0"/>
              <a:t> </a:t>
            </a:r>
            <a:r>
              <a:rPr lang="ru-RU" sz="1200" spc="-10" dirty="0" err="1"/>
              <a:t>product</a:t>
            </a:r>
            <a:r>
              <a:rPr lang="ru-RU" sz="1200" spc="-10" dirty="0"/>
              <a:t>) двух векторов a и b (размерности d) определяется как</a:t>
            </a:r>
            <a:r>
              <a:rPr lang="ru-RU" sz="1200" spc="-10" dirty="0" smtClean="0"/>
              <a:t>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Для вычисления показателей внимания </a:t>
            </a:r>
            <a:r>
              <a:rPr lang="ru-RU" sz="1200" dirty="0"/>
              <a:t>создаём матрицу </a:t>
            </a:r>
            <a:r>
              <a:rPr lang="ru-RU" sz="1200" dirty="0" err="1"/>
              <a:t>attn_scores</a:t>
            </a:r>
            <a:r>
              <a:rPr lang="ru-RU" sz="1200" dirty="0"/>
              <a:t> размером (T, T), где T=6 — количество </a:t>
            </a:r>
            <a:r>
              <a:rPr lang="ru-RU" sz="1200" dirty="0" err="1"/>
              <a:t>токенов</a:t>
            </a:r>
            <a:r>
              <a:rPr lang="ru-RU" sz="1200" dirty="0"/>
              <a:t>. Элемент </a:t>
            </a:r>
            <a:r>
              <a:rPr lang="ru-RU" sz="1200" dirty="0" err="1"/>
              <a:t>attn_scores</a:t>
            </a:r>
            <a:r>
              <a:rPr lang="ru-RU" sz="1200" dirty="0"/>
              <a:t>[i, j] вычисляется как: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			</a:t>
            </a:r>
            <a:r>
              <a:rPr lang="ru-RU" sz="1200" i="1" dirty="0" err="1" smtClean="0"/>
              <a:t>attn_scores</a:t>
            </a:r>
            <a:r>
              <a:rPr lang="ru-RU" sz="1200" dirty="0" smtClean="0"/>
              <a:t>[</a:t>
            </a:r>
            <a:r>
              <a:rPr lang="ru-RU" sz="1200" dirty="0" err="1" smtClean="0"/>
              <a:t>i,j</a:t>
            </a:r>
            <a:r>
              <a:rPr lang="ru-RU" sz="1200" dirty="0"/>
              <a:t>]=</a:t>
            </a:r>
            <a:r>
              <a:rPr lang="ru-RU" sz="1200" i="1" dirty="0" err="1"/>
              <a:t>x</a:t>
            </a:r>
            <a:r>
              <a:rPr lang="ru-RU" sz="1200" baseline="-25000" dirty="0" err="1"/>
              <a:t>i</a:t>
            </a:r>
            <a:r>
              <a:rPr lang="ru-RU" sz="1200" dirty="0" err="1"/>
              <a:t>⋅</a:t>
            </a:r>
            <a:r>
              <a:rPr lang="ru-RU" sz="1200" i="1" dirty="0" err="1"/>
              <a:t>x</a:t>
            </a:r>
            <a:r>
              <a:rPr lang="ru-RU" sz="1200" baseline="-25000" dirty="0" err="1"/>
              <a:t>j</a:t>
            </a:r>
            <a:endParaRPr lang="ru-RU" sz="1200" baseline="-2500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​Для упрощения расчета вместо </a:t>
            </a:r>
            <a:r>
              <a:rPr lang="ru-RU" sz="1200" dirty="0"/>
              <a:t>вложенных циклов, </a:t>
            </a:r>
            <a:r>
              <a:rPr lang="ru-RU" sz="1200" dirty="0" smtClean="0"/>
              <a:t>используется </a:t>
            </a:r>
            <a:r>
              <a:rPr lang="ru-RU" sz="1200" dirty="0"/>
              <a:t>матричное умножение: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			</a:t>
            </a:r>
            <a:r>
              <a:rPr lang="ru-RU" sz="1200" i="1" dirty="0" err="1" smtClean="0"/>
              <a:t>attn_scores</a:t>
            </a:r>
            <a:r>
              <a:rPr lang="ru-RU" sz="1200" dirty="0" smtClean="0"/>
              <a:t>=X</a:t>
            </a:r>
            <a:r>
              <a:rPr lang="ru-RU" sz="1200" dirty="0"/>
              <a:t>⋅X</a:t>
            </a:r>
            <a:r>
              <a:rPr lang="ru-RU" sz="1200" baseline="30000" dirty="0"/>
              <a:t>T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/>
              <a:t>где X </a:t>
            </a:r>
            <a:r>
              <a:rPr lang="ru-RU" sz="1200" dirty="0" smtClean="0"/>
              <a:t>— исходная </a:t>
            </a:r>
            <a:r>
              <a:rPr lang="ru-RU" sz="1200" dirty="0"/>
              <a:t>матрица (6, 3), а </a:t>
            </a:r>
            <a:r>
              <a:rPr lang="ru-RU" sz="1200" dirty="0" smtClean="0"/>
              <a:t>X</a:t>
            </a:r>
            <a:r>
              <a:rPr lang="ru-RU" sz="1200" baseline="30000" dirty="0" smtClean="0"/>
              <a:t>T</a:t>
            </a:r>
            <a:r>
              <a:rPr lang="ru-RU" sz="1200" dirty="0" smtClean="0"/>
              <a:t> </a:t>
            </a:r>
            <a:r>
              <a:rPr lang="ru-RU" sz="1200" dirty="0"/>
              <a:t>— её транспонированная матрица (3, 6). Результат — матрица (6, 6).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Исходная матрица		Транспонирования матрица	Результат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Слово 1 ("</a:t>
            </a:r>
            <a:r>
              <a:rPr lang="en-US" sz="1000" dirty="0">
                <a:latin typeface="Consolas" panose="020B0609020204030204" pitchFamily="49" charset="0"/>
              </a:rPr>
              <a:t>Hello"):  </a:t>
            </a:r>
            <a:r>
              <a:rPr lang="en-US" sz="1000" dirty="0" smtClean="0">
                <a:latin typeface="Consolas" panose="020B0609020204030204" pitchFamily="49" charset="0"/>
              </a:rPr>
              <a:t>[</a:t>
            </a:r>
            <a:r>
              <a:rPr lang="en-US" sz="1000" dirty="0">
                <a:latin typeface="Consolas" panose="020B0609020204030204" pitchFamily="49" charset="0"/>
              </a:rPr>
              <a:t>0.1, 0.9, 0.2</a:t>
            </a:r>
            <a:r>
              <a:rPr lang="en-US" sz="1000" dirty="0" smtClean="0">
                <a:latin typeface="Consolas" panose="020B0609020204030204" pitchFamily="49" charset="0"/>
              </a:rPr>
              <a:t>]</a:t>
            </a:r>
            <a:r>
              <a:rPr lang="ru-RU" sz="1000" dirty="0" smtClean="0">
                <a:latin typeface="Consolas" panose="020B0609020204030204" pitchFamily="49" charset="0"/>
              </a:rPr>
              <a:t>	</a:t>
            </a:r>
            <a:r>
              <a:rPr lang="en-US" sz="1000" dirty="0" smtClean="0">
                <a:latin typeface="Consolas" panose="020B0609020204030204" pitchFamily="49" charset="0"/>
              </a:rPr>
              <a:t>[0,1</a:t>
            </a:r>
            <a:r>
              <a:rPr lang="ru-RU" sz="1000" dirty="0" smtClean="0">
                <a:latin typeface="Consolas" panose="020B0609020204030204" pitchFamily="49" charset="0"/>
              </a:rPr>
              <a:t>  </a:t>
            </a:r>
            <a:r>
              <a:rPr lang="en-US" sz="1000" dirty="0" smtClean="0">
                <a:latin typeface="Consolas" panose="020B0609020204030204" pitchFamily="49" charset="0"/>
              </a:rPr>
              <a:t>0,8</a:t>
            </a:r>
            <a:r>
              <a:rPr lang="ru-RU" sz="1000" dirty="0" smtClean="0">
                <a:latin typeface="Consolas" panose="020B0609020204030204" pitchFamily="49" charset="0"/>
              </a:rPr>
              <a:t>  </a:t>
            </a:r>
            <a:r>
              <a:rPr lang="en-US" sz="1000" dirty="0" smtClean="0">
                <a:latin typeface="Consolas" panose="020B0609020204030204" pitchFamily="49" charset="0"/>
              </a:rPr>
              <a:t>0,3</a:t>
            </a:r>
            <a:r>
              <a:rPr lang="ru-RU" sz="1000" dirty="0" smtClean="0">
                <a:latin typeface="Consolas" panose="020B0609020204030204" pitchFamily="49" charset="0"/>
              </a:rPr>
              <a:t>  </a:t>
            </a:r>
            <a:r>
              <a:rPr lang="en-US" sz="1000" dirty="0" smtClean="0">
                <a:latin typeface="Consolas" panose="020B0609020204030204" pitchFamily="49" charset="0"/>
              </a:rPr>
              <a:t>0,4</a:t>
            </a:r>
            <a:r>
              <a:rPr lang="ru-RU" sz="1000" dirty="0" smtClean="0">
                <a:latin typeface="Consolas" panose="020B0609020204030204" pitchFamily="49" charset="0"/>
              </a:rPr>
              <a:t>  </a:t>
            </a:r>
            <a:r>
              <a:rPr lang="en-US" sz="1000" dirty="0" smtClean="0">
                <a:latin typeface="Consolas" panose="020B0609020204030204" pitchFamily="49" charset="0"/>
              </a:rPr>
              <a:t>0,9</a:t>
            </a:r>
            <a:r>
              <a:rPr lang="ru-RU" sz="1000" dirty="0" smtClean="0">
                <a:latin typeface="Consolas" panose="020B0609020204030204" pitchFamily="49" charset="0"/>
              </a:rPr>
              <a:t>  </a:t>
            </a:r>
            <a:r>
              <a:rPr lang="en-US" sz="1000" dirty="0" smtClean="0">
                <a:latin typeface="Consolas" panose="020B0609020204030204" pitchFamily="49" charset="0"/>
              </a:rPr>
              <a:t>0,2]          Hello </a:t>
            </a:r>
            <a:r>
              <a:rPr lang="en-US" sz="1000" dirty="0">
                <a:latin typeface="Consolas" panose="020B0609020204030204" pitchFamily="49" charset="0"/>
              </a:rPr>
              <a:t>World This is   a   test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Слово 2 ("</a:t>
            </a:r>
            <a:r>
              <a:rPr lang="en-US" sz="1000" dirty="0">
                <a:latin typeface="Consolas" panose="020B0609020204030204" pitchFamily="49" charset="0"/>
              </a:rPr>
              <a:t>world"):  [0.8, 0.1, 0.1</a:t>
            </a:r>
            <a:r>
              <a:rPr lang="en-US" sz="1000" dirty="0" smtClean="0">
                <a:latin typeface="Consolas" panose="020B0609020204030204" pitchFamily="49" charset="0"/>
              </a:rPr>
              <a:t>]</a:t>
            </a:r>
            <a:r>
              <a:rPr lang="ru-RU" sz="1000" dirty="0" smtClean="0">
                <a:latin typeface="Consolas" panose="020B0609020204030204" pitchFamily="49" charset="0"/>
              </a:rPr>
              <a:t>	</a:t>
            </a:r>
            <a:r>
              <a:rPr lang="en-US" sz="1000" dirty="0">
                <a:latin typeface="Consolas" panose="020B0609020204030204" pitchFamily="49" charset="0"/>
              </a:rPr>
              <a:t>[</a:t>
            </a:r>
            <a:r>
              <a:rPr lang="en-US" sz="1000" dirty="0" smtClean="0">
                <a:latin typeface="Consolas" panose="020B0609020204030204" pitchFamily="49" charset="0"/>
              </a:rPr>
              <a:t>0,9</a:t>
            </a:r>
            <a:r>
              <a:rPr lang="ru-RU" sz="1000" dirty="0" smtClean="0">
                <a:latin typeface="Consolas" panose="020B0609020204030204" pitchFamily="49" charset="0"/>
              </a:rPr>
              <a:t>  </a:t>
            </a:r>
            <a:r>
              <a:rPr lang="en-US" sz="1000" dirty="0" smtClean="0">
                <a:latin typeface="Consolas" panose="020B0609020204030204" pitchFamily="49" charset="0"/>
              </a:rPr>
              <a:t>0,1</a:t>
            </a:r>
            <a:r>
              <a:rPr lang="ru-RU" sz="1000" dirty="0" smtClean="0">
                <a:latin typeface="Consolas" panose="020B0609020204030204" pitchFamily="49" charset="0"/>
              </a:rPr>
              <a:t>  </a:t>
            </a:r>
            <a:r>
              <a:rPr lang="en-US" sz="1000" dirty="0" smtClean="0">
                <a:latin typeface="Consolas" panose="020B0609020204030204" pitchFamily="49" charset="0"/>
              </a:rPr>
              <a:t>0,2</a:t>
            </a:r>
            <a:r>
              <a:rPr lang="ru-RU" sz="1000" dirty="0" smtClean="0">
                <a:latin typeface="Consolas" panose="020B0609020204030204" pitchFamily="49" charset="0"/>
              </a:rPr>
              <a:t>  </a:t>
            </a:r>
            <a:r>
              <a:rPr lang="en-US" sz="1000" dirty="0" smtClean="0">
                <a:latin typeface="Consolas" panose="020B0609020204030204" pitchFamily="49" charset="0"/>
              </a:rPr>
              <a:t>0,8</a:t>
            </a:r>
            <a:r>
              <a:rPr lang="ru-RU" sz="1000" dirty="0" smtClean="0">
                <a:latin typeface="Consolas" panose="020B0609020204030204" pitchFamily="49" charset="0"/>
              </a:rPr>
              <a:t>  </a:t>
            </a:r>
            <a:r>
              <a:rPr lang="en-US" sz="1000" dirty="0" smtClean="0">
                <a:latin typeface="Consolas" panose="020B0609020204030204" pitchFamily="49" charset="0"/>
              </a:rPr>
              <a:t>0,1</a:t>
            </a:r>
            <a:r>
              <a:rPr lang="ru-RU" sz="1000" dirty="0" smtClean="0">
                <a:latin typeface="Consolas" panose="020B0609020204030204" pitchFamily="49" charset="0"/>
              </a:rPr>
              <a:t>  </a:t>
            </a:r>
            <a:r>
              <a:rPr lang="en-US" sz="1000" dirty="0" smtClean="0">
                <a:latin typeface="Consolas" panose="020B0609020204030204" pitchFamily="49" charset="0"/>
              </a:rPr>
              <a:t>0,3] </a:t>
            </a:r>
            <a:r>
              <a:rPr lang="nb-NO" sz="1000" dirty="0" smtClean="0">
                <a:latin typeface="Consolas" panose="020B0609020204030204" pitchFamily="49" charset="0"/>
              </a:rPr>
              <a:t>   Hello  </a:t>
            </a:r>
            <a:r>
              <a:rPr lang="nb-NO" sz="10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0.86</a:t>
            </a:r>
            <a:r>
              <a:rPr lang="nb-NO" sz="1000" dirty="0" smtClean="0">
                <a:latin typeface="Consolas" panose="020B0609020204030204" pitchFamily="49" charset="0"/>
              </a:rPr>
              <a:t> </a:t>
            </a:r>
            <a:r>
              <a:rPr lang="nb-NO" sz="1000" dirty="0">
                <a:latin typeface="Consolas" panose="020B0609020204030204" pitchFamily="49" charset="0"/>
              </a:rPr>
              <a:t>0.19 0.39 0.82 0.20 0.45</a:t>
            </a: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Слово 3 ("</a:t>
            </a:r>
            <a:r>
              <a:rPr lang="en-US" sz="1000" dirty="0">
                <a:latin typeface="Consolas" panose="020B0609020204030204" pitchFamily="49" charset="0"/>
              </a:rPr>
              <a:t>This"):   </a:t>
            </a:r>
            <a:r>
              <a:rPr lang="en-US" sz="1000" dirty="0" smtClean="0">
                <a:latin typeface="Consolas" panose="020B0609020204030204" pitchFamily="49" charset="0"/>
              </a:rPr>
              <a:t>[</a:t>
            </a:r>
            <a:r>
              <a:rPr lang="en-US" sz="1000" dirty="0">
                <a:latin typeface="Consolas" panose="020B0609020204030204" pitchFamily="49" charset="0"/>
              </a:rPr>
              <a:t>0.3, 0.2, 0.9</a:t>
            </a:r>
            <a:r>
              <a:rPr lang="en-US" sz="1000" dirty="0" smtClean="0">
                <a:latin typeface="Consolas" panose="020B0609020204030204" pitchFamily="49" charset="0"/>
              </a:rPr>
              <a:t>]</a:t>
            </a:r>
            <a:r>
              <a:rPr lang="ru-RU" sz="1000" dirty="0" smtClean="0">
                <a:latin typeface="Consolas" panose="020B0609020204030204" pitchFamily="49" charset="0"/>
              </a:rPr>
              <a:t>	</a:t>
            </a:r>
            <a:r>
              <a:rPr lang="en-US" sz="1000" dirty="0" smtClean="0">
                <a:latin typeface="Consolas" panose="020B0609020204030204" pitchFamily="49" charset="0"/>
              </a:rPr>
              <a:t>[0,2</a:t>
            </a:r>
            <a:r>
              <a:rPr lang="ru-RU" sz="1000" dirty="0" smtClean="0">
                <a:latin typeface="Consolas" panose="020B0609020204030204" pitchFamily="49" charset="0"/>
              </a:rPr>
              <a:t>  </a:t>
            </a:r>
            <a:r>
              <a:rPr lang="en-US" sz="1000" dirty="0" smtClean="0">
                <a:latin typeface="Consolas" panose="020B0609020204030204" pitchFamily="49" charset="0"/>
              </a:rPr>
              <a:t>0,1</a:t>
            </a:r>
            <a:r>
              <a:rPr lang="ru-RU" sz="1000" dirty="0" smtClean="0">
                <a:latin typeface="Consolas" panose="020B0609020204030204" pitchFamily="49" charset="0"/>
              </a:rPr>
              <a:t>  </a:t>
            </a:r>
            <a:r>
              <a:rPr lang="en-US" sz="1000" dirty="0" smtClean="0">
                <a:latin typeface="Consolas" panose="020B0609020204030204" pitchFamily="49" charset="0"/>
              </a:rPr>
              <a:t>0,9</a:t>
            </a:r>
            <a:r>
              <a:rPr lang="ru-RU" sz="1000" dirty="0" smtClean="0">
                <a:latin typeface="Consolas" panose="020B0609020204030204" pitchFamily="49" charset="0"/>
              </a:rPr>
              <a:t>  </a:t>
            </a:r>
            <a:r>
              <a:rPr lang="en-US" sz="1000" dirty="0" smtClean="0">
                <a:latin typeface="Consolas" panose="020B0609020204030204" pitchFamily="49" charset="0"/>
              </a:rPr>
              <a:t>0,3</a:t>
            </a:r>
            <a:r>
              <a:rPr lang="ru-RU" sz="1000" dirty="0" smtClean="0">
                <a:latin typeface="Consolas" panose="020B0609020204030204" pitchFamily="49" charset="0"/>
              </a:rPr>
              <a:t>  </a:t>
            </a:r>
            <a:r>
              <a:rPr lang="en-US" sz="1000" dirty="0" smtClean="0">
                <a:latin typeface="Consolas" panose="020B0609020204030204" pitchFamily="49" charset="0"/>
              </a:rPr>
              <a:t>0,1</a:t>
            </a:r>
            <a:r>
              <a:rPr lang="ru-RU" sz="1000" dirty="0" smtClean="0">
                <a:latin typeface="Consolas" panose="020B0609020204030204" pitchFamily="49" charset="0"/>
              </a:rPr>
              <a:t>  </a:t>
            </a:r>
            <a:r>
              <a:rPr lang="en-US" sz="1000" dirty="0">
                <a:latin typeface="Consolas" panose="020B0609020204030204" pitchFamily="49" charset="0"/>
              </a:rPr>
              <a:t>0,8</a:t>
            </a:r>
            <a:r>
              <a:rPr lang="en-US" sz="1000" dirty="0" smtClean="0">
                <a:latin typeface="Consolas" panose="020B0609020204030204" pitchFamily="49" charset="0"/>
              </a:rPr>
              <a:t>]    World  </a:t>
            </a:r>
            <a:r>
              <a:rPr lang="en-US" sz="1000" b="1" dirty="0" smtClean="0">
                <a:solidFill>
                  <a:srgbClr val="C00000"/>
                </a:solidFill>
                <a:latin typeface="Consolas" panose="020B0609020204030204" pitchFamily="49" charset="0"/>
              </a:rPr>
              <a:t>0.19</a:t>
            </a:r>
            <a:r>
              <a:rPr lang="en-US" sz="1000" dirty="0" smtClean="0">
                <a:latin typeface="Consolas" panose="020B0609020204030204" pitchFamily="49" charset="0"/>
              </a:rPr>
              <a:t> </a:t>
            </a:r>
            <a:r>
              <a:rPr lang="en-US" sz="1000" dirty="0">
                <a:latin typeface="Consolas" panose="020B0609020204030204" pitchFamily="49" charset="0"/>
              </a:rPr>
              <a:t>0.66 0.35 0.43 0.74 0.27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Слово 4 ("</a:t>
            </a:r>
            <a:r>
              <a:rPr lang="en-US" sz="1000" dirty="0">
                <a:latin typeface="Consolas" panose="020B0609020204030204" pitchFamily="49" charset="0"/>
              </a:rPr>
              <a:t>is"):     </a:t>
            </a:r>
            <a:r>
              <a:rPr lang="en-US" sz="1000" dirty="0" smtClean="0">
                <a:latin typeface="Consolas" panose="020B0609020204030204" pitchFamily="49" charset="0"/>
              </a:rPr>
              <a:t>[</a:t>
            </a:r>
            <a:r>
              <a:rPr lang="en-US" sz="1000" dirty="0">
                <a:latin typeface="Consolas" panose="020B0609020204030204" pitchFamily="49" charset="0"/>
              </a:rPr>
              <a:t>0.4, 0.8, 0.3]			</a:t>
            </a:r>
            <a:r>
              <a:rPr lang="en-US" sz="1000" dirty="0" smtClean="0">
                <a:latin typeface="Consolas" panose="020B0609020204030204" pitchFamily="49" charset="0"/>
              </a:rPr>
              <a:t>        This   </a:t>
            </a:r>
            <a:r>
              <a:rPr lang="en-US" sz="1000" b="1" dirty="0" smtClean="0">
                <a:solidFill>
                  <a:srgbClr val="7030A0"/>
                </a:solidFill>
                <a:latin typeface="Consolas" panose="020B0609020204030204" pitchFamily="49" charset="0"/>
              </a:rPr>
              <a:t>0.39</a:t>
            </a:r>
            <a:r>
              <a:rPr lang="en-US" sz="1000" dirty="0" smtClean="0">
                <a:latin typeface="Consolas" panose="020B0609020204030204" pitchFamily="49" charset="0"/>
              </a:rPr>
              <a:t> </a:t>
            </a:r>
            <a:r>
              <a:rPr lang="en-US" sz="1000" dirty="0">
                <a:latin typeface="Consolas" panose="020B0609020204030204" pitchFamily="49" charset="0"/>
              </a:rPr>
              <a:t>0.35 0.94 0.55 0.38 0.84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Слово 5 ("</a:t>
            </a:r>
            <a:r>
              <a:rPr lang="en-US" sz="1000" dirty="0">
                <a:latin typeface="Consolas" panose="020B0609020204030204" pitchFamily="49" charset="0"/>
              </a:rPr>
              <a:t>a"):      </a:t>
            </a:r>
            <a:r>
              <a:rPr lang="en-US" sz="1000" dirty="0" smtClean="0">
                <a:latin typeface="Consolas" panose="020B0609020204030204" pitchFamily="49" charset="0"/>
              </a:rPr>
              <a:t>[</a:t>
            </a:r>
            <a:r>
              <a:rPr lang="en-US" sz="1000" dirty="0">
                <a:latin typeface="Consolas" panose="020B0609020204030204" pitchFamily="49" charset="0"/>
              </a:rPr>
              <a:t>0.9, 0.1, 0.1</a:t>
            </a:r>
            <a:r>
              <a:rPr lang="en-US" sz="1000" dirty="0" smtClean="0">
                <a:latin typeface="Consolas" panose="020B0609020204030204" pitchFamily="49" charset="0"/>
              </a:rPr>
              <a:t>]			</a:t>
            </a:r>
            <a:r>
              <a:rPr lang="en-US" sz="1000" dirty="0">
                <a:latin typeface="Consolas" panose="020B0609020204030204" pitchFamily="49" charset="0"/>
              </a:rPr>
              <a:t> </a:t>
            </a:r>
            <a:r>
              <a:rPr lang="en-US" sz="1000" dirty="0" smtClean="0">
                <a:latin typeface="Consolas" panose="020B0609020204030204" pitchFamily="49" charset="0"/>
              </a:rPr>
              <a:t>       </a:t>
            </a:r>
            <a:r>
              <a:rPr lang="nl-NL" sz="1000" dirty="0" smtClean="0">
                <a:latin typeface="Consolas" panose="020B0609020204030204" pitchFamily="49" charset="0"/>
              </a:rPr>
              <a:t>is     </a:t>
            </a:r>
            <a:r>
              <a:rPr lang="nl-NL" sz="1000" dirty="0">
                <a:latin typeface="Consolas" panose="020B0609020204030204" pitchFamily="49" charset="0"/>
              </a:rPr>
              <a:t>0.82 0.43 0.55 0.89 0.47 0.56</a:t>
            </a: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Слово 6 ("</a:t>
            </a:r>
            <a:r>
              <a:rPr lang="en-US" sz="1000" dirty="0">
                <a:latin typeface="Consolas" panose="020B0609020204030204" pitchFamily="49" charset="0"/>
              </a:rPr>
              <a:t>test"):   </a:t>
            </a:r>
            <a:r>
              <a:rPr lang="en-US" sz="1000" dirty="0" smtClean="0">
                <a:latin typeface="Consolas" panose="020B0609020204030204" pitchFamily="49" charset="0"/>
              </a:rPr>
              <a:t>[</a:t>
            </a:r>
            <a:r>
              <a:rPr lang="en-US" sz="1000" dirty="0">
                <a:latin typeface="Consolas" panose="020B0609020204030204" pitchFamily="49" charset="0"/>
              </a:rPr>
              <a:t>0.2, 0.3, 0.8</a:t>
            </a:r>
            <a:r>
              <a:rPr lang="en-US" sz="1000" dirty="0" smtClean="0">
                <a:latin typeface="Consolas" panose="020B0609020204030204" pitchFamily="49" charset="0"/>
              </a:rPr>
              <a:t>]			       </a:t>
            </a:r>
            <a:r>
              <a:rPr lang="pt-BR" sz="1000" dirty="0" smtClean="0">
                <a:latin typeface="Consolas" panose="020B0609020204030204" pitchFamily="49" charset="0"/>
              </a:rPr>
              <a:t> a      0.20 </a:t>
            </a:r>
            <a:r>
              <a:rPr lang="pt-BR" sz="1000" dirty="0">
                <a:latin typeface="Consolas" panose="020B0609020204030204" pitchFamily="49" charset="0"/>
              </a:rPr>
              <a:t>0.74 0.38 0.47 0.83 0.29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144000" algn="just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144000" algn="just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Примеры</a:t>
            </a:r>
            <a:r>
              <a:rPr lang="en-US" sz="1000" dirty="0" smtClean="0">
                <a:latin typeface="Consolas" panose="020B0609020204030204" pitchFamily="49" charset="0"/>
              </a:rPr>
              <a:t>:</a:t>
            </a:r>
            <a:r>
              <a:rPr lang="en-US" sz="1000" dirty="0">
                <a:latin typeface="Consolas" panose="020B0609020204030204" pitchFamily="49" charset="0"/>
              </a:rPr>
              <a:t>		</a:t>
            </a:r>
            <a:r>
              <a:rPr lang="ru-RU" sz="1000" dirty="0" smtClean="0">
                <a:latin typeface="Consolas" panose="020B0609020204030204" pitchFamily="49" charset="0"/>
              </a:rPr>
              <a:t>		</a:t>
            </a:r>
            <a:r>
              <a:rPr lang="en-US" sz="1000" dirty="0">
                <a:latin typeface="Consolas" panose="020B0609020204030204" pitchFamily="49" charset="0"/>
              </a:rPr>
              <a:t>	</a:t>
            </a:r>
            <a:r>
              <a:rPr lang="en-US" sz="1000" dirty="0" smtClean="0">
                <a:latin typeface="Consolas" panose="020B0609020204030204" pitchFamily="49" charset="0"/>
              </a:rPr>
              <a:t>        text   0.45 </a:t>
            </a:r>
            <a:r>
              <a:rPr lang="en-US" sz="1000" dirty="0">
                <a:latin typeface="Consolas" panose="020B0609020204030204" pitchFamily="49" charset="0"/>
              </a:rPr>
              <a:t>0.27 0.84 0.56 0.29 </a:t>
            </a:r>
            <a:r>
              <a:rPr lang="en-US" sz="1000" dirty="0" smtClean="0">
                <a:latin typeface="Consolas" panose="020B0609020204030204" pitchFamily="49" charset="0"/>
              </a:rPr>
              <a:t>0.77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Слово </a:t>
            </a:r>
            <a:r>
              <a:rPr lang="ru-RU" sz="1000" dirty="0">
                <a:latin typeface="Consolas" panose="020B0609020204030204" pitchFamily="49" charset="0"/>
              </a:rPr>
              <a:t>1 ("</a:t>
            </a:r>
            <a:r>
              <a:rPr lang="ru-RU" sz="1000" dirty="0" err="1">
                <a:latin typeface="Consolas" panose="020B0609020204030204" pitchFamily="49" charset="0"/>
              </a:rPr>
              <a:t>Hello</a:t>
            </a:r>
            <a:r>
              <a:rPr lang="ru-RU" sz="1000" dirty="0">
                <a:latin typeface="Consolas" panose="020B0609020204030204" pitchFamily="49" charset="0"/>
              </a:rPr>
              <a:t>") со Словом 1 ("</a:t>
            </a:r>
            <a:r>
              <a:rPr lang="ru-RU" sz="1000" dirty="0" err="1">
                <a:latin typeface="Consolas" panose="020B0609020204030204" pitchFamily="49" charset="0"/>
              </a:rPr>
              <a:t>Hello</a:t>
            </a:r>
            <a:r>
              <a:rPr lang="ru-RU" sz="1000" dirty="0" smtClean="0">
                <a:latin typeface="Consolas" panose="020B0609020204030204" pitchFamily="49" charset="0"/>
              </a:rPr>
              <a:t>")	("</a:t>
            </a:r>
            <a:r>
              <a:rPr lang="ru-RU" sz="1000" dirty="0" err="1">
                <a:latin typeface="Consolas" panose="020B0609020204030204" pitchFamily="49" charset="0"/>
              </a:rPr>
              <a:t>Hello</a:t>
            </a:r>
            <a:r>
              <a:rPr lang="ru-RU" sz="1000" dirty="0">
                <a:latin typeface="Consolas" panose="020B0609020204030204" pitchFamily="49" charset="0"/>
              </a:rPr>
              <a:t>") со Словом 2 ("</a:t>
            </a:r>
            <a:r>
              <a:rPr lang="ru-RU" sz="1000" dirty="0" err="1">
                <a:latin typeface="Consolas" panose="020B0609020204030204" pitchFamily="49" charset="0"/>
              </a:rPr>
              <a:t>world</a:t>
            </a:r>
            <a:r>
              <a:rPr lang="ru-RU" sz="1000" dirty="0">
                <a:latin typeface="Consolas" panose="020B0609020204030204" pitchFamily="49" charset="0"/>
              </a:rPr>
              <a:t>")	 ("</a:t>
            </a:r>
            <a:r>
              <a:rPr lang="ru-RU" sz="1000" dirty="0" err="1">
                <a:latin typeface="Consolas" panose="020B0609020204030204" pitchFamily="49" charset="0"/>
              </a:rPr>
              <a:t>Hello</a:t>
            </a:r>
            <a:r>
              <a:rPr lang="ru-RU" sz="1000" dirty="0">
                <a:latin typeface="Consolas" panose="020B0609020204030204" pitchFamily="49" charset="0"/>
              </a:rPr>
              <a:t>") со Словом 3 ("</a:t>
            </a:r>
            <a:r>
              <a:rPr lang="ru-RU" sz="1000" dirty="0" err="1">
                <a:latin typeface="Consolas" panose="020B0609020204030204" pitchFamily="49" charset="0"/>
              </a:rPr>
              <a:t>This</a:t>
            </a:r>
            <a:r>
              <a:rPr lang="ru-RU" sz="1000" dirty="0" smtClean="0">
                <a:latin typeface="Consolas" panose="020B0609020204030204" pitchFamily="49" charset="0"/>
              </a:rPr>
              <a:t>")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0.1 × 0.1 = </a:t>
            </a:r>
            <a:r>
              <a:rPr lang="en-US" sz="1000" dirty="0" smtClean="0">
                <a:latin typeface="Consolas" panose="020B0609020204030204" pitchFamily="49" charset="0"/>
              </a:rPr>
              <a:t>0.01</a:t>
            </a:r>
            <a:r>
              <a:rPr lang="ru-RU" sz="1000" dirty="0">
                <a:latin typeface="Consolas" panose="020B0609020204030204" pitchFamily="49" charset="0"/>
              </a:rPr>
              <a:t>		</a:t>
            </a:r>
            <a:r>
              <a:rPr lang="en-US" sz="1000" dirty="0">
                <a:latin typeface="Consolas" panose="020B0609020204030204" pitchFamily="49" charset="0"/>
              </a:rPr>
              <a:t> </a:t>
            </a:r>
            <a:r>
              <a:rPr lang="ru-RU" sz="1000" dirty="0" smtClean="0">
                <a:latin typeface="Consolas" panose="020B0609020204030204" pitchFamily="49" charset="0"/>
              </a:rPr>
              <a:t>0.1 </a:t>
            </a:r>
            <a:r>
              <a:rPr lang="ru-RU" sz="1000" dirty="0">
                <a:latin typeface="Consolas" panose="020B0609020204030204" pitchFamily="49" charset="0"/>
              </a:rPr>
              <a:t>× 0.8 = 0.08		 0.1 × 0.3 = </a:t>
            </a:r>
            <a:r>
              <a:rPr lang="ru-RU" sz="1000" dirty="0" smtClean="0">
                <a:latin typeface="Consolas" panose="020B0609020204030204" pitchFamily="49" charset="0"/>
              </a:rPr>
              <a:t>0.03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0.9 × 0.9 = </a:t>
            </a:r>
            <a:r>
              <a:rPr lang="en-US" sz="1000" dirty="0" smtClean="0">
                <a:latin typeface="Consolas" panose="020B0609020204030204" pitchFamily="49" charset="0"/>
              </a:rPr>
              <a:t>0.81</a:t>
            </a:r>
            <a:r>
              <a:rPr lang="ru-RU" sz="1000" dirty="0">
                <a:latin typeface="Consolas" panose="020B0609020204030204" pitchFamily="49" charset="0"/>
              </a:rPr>
              <a:t>		 0.9 × 0.1 = 0.09		 0.9 × 0.2 = </a:t>
            </a:r>
            <a:r>
              <a:rPr lang="ru-RU" sz="1000" dirty="0" smtClean="0">
                <a:latin typeface="Consolas" panose="020B0609020204030204" pitchFamily="49" charset="0"/>
              </a:rPr>
              <a:t>0.18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0.2 × 0.2 = </a:t>
            </a:r>
            <a:r>
              <a:rPr lang="en-US" sz="1000" dirty="0" smtClean="0">
                <a:latin typeface="Consolas" panose="020B0609020204030204" pitchFamily="49" charset="0"/>
              </a:rPr>
              <a:t>0.04</a:t>
            </a:r>
            <a:r>
              <a:rPr lang="ru-RU" sz="1000" dirty="0">
                <a:latin typeface="Consolas" panose="020B0609020204030204" pitchFamily="49" charset="0"/>
              </a:rPr>
              <a:t>		 0.2 × 0.1 = 0.02		 0.2 × 0.9 = </a:t>
            </a:r>
            <a:r>
              <a:rPr lang="ru-RU" sz="1000" dirty="0" smtClean="0">
                <a:latin typeface="Consolas" panose="020B0609020204030204" pitchFamily="49" charset="0"/>
              </a:rPr>
              <a:t>0.18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Сумма: 0.01 + 0.81 + 0.04 = </a:t>
            </a:r>
            <a:r>
              <a:rPr lang="ru-RU" sz="1000" b="1" dirty="0">
                <a:solidFill>
                  <a:srgbClr val="FF0000"/>
                </a:solidFill>
                <a:latin typeface="Consolas" panose="020B0609020204030204" pitchFamily="49" charset="0"/>
              </a:rPr>
              <a:t>0.86</a:t>
            </a:r>
            <a:r>
              <a:rPr lang="ru-RU" sz="1000" dirty="0">
                <a:latin typeface="Consolas" panose="020B0609020204030204" pitchFamily="49" charset="0"/>
              </a:rPr>
              <a:t>	 Сумма: 0.08 + 0.09 + 0.02 = </a:t>
            </a:r>
            <a:r>
              <a:rPr lang="ru-RU" sz="1000" b="1" dirty="0" smtClean="0">
                <a:solidFill>
                  <a:srgbClr val="C00000"/>
                </a:solidFill>
                <a:latin typeface="Consolas" panose="020B0609020204030204" pitchFamily="49" charset="0"/>
              </a:rPr>
              <a:t>0.19</a:t>
            </a:r>
            <a:r>
              <a:rPr lang="ru-RU" sz="1000" dirty="0">
                <a:latin typeface="Consolas" panose="020B0609020204030204" pitchFamily="49" charset="0"/>
              </a:rPr>
              <a:t>	 Сумма: 0.03 + 0.18 + 0.18 = </a:t>
            </a:r>
            <a:r>
              <a:rPr lang="ru-RU" sz="1000" b="1" dirty="0">
                <a:solidFill>
                  <a:srgbClr val="7030A0"/>
                </a:solidFill>
                <a:latin typeface="Consolas" panose="020B0609020204030204" pitchFamily="49" charset="0"/>
              </a:rPr>
              <a:t>0.39</a:t>
            </a:r>
            <a:endParaRPr lang="en-US" sz="1000" b="1" dirty="0">
              <a:solidFill>
                <a:srgbClr val="7030A0"/>
              </a:solidFill>
              <a:latin typeface="Consolas" panose="020B0609020204030204" pitchFamily="49" charset="0"/>
            </a:endParaRPr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40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17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795060"/>
            <a:ext cx="1296144" cy="48181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4627920"/>
            <a:ext cx="2534004" cy="45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3169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Программирование механизма внимания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Шаг </a:t>
            </a:r>
            <a:r>
              <a:rPr lang="en-US" sz="1200" b="1" dirty="0" smtClean="0"/>
              <a:t>5</a:t>
            </a:r>
            <a:r>
              <a:rPr lang="ru-RU" sz="1200" b="1" dirty="0"/>
              <a:t>. Нормализация </a:t>
            </a:r>
            <a:r>
              <a:rPr lang="ru-RU" sz="1200" b="1" dirty="0" smtClean="0"/>
              <a:t>весов </a:t>
            </a:r>
            <a:r>
              <a:rPr lang="ru-RU" sz="1200" b="1" dirty="0"/>
              <a:t>внимания (</a:t>
            </a:r>
            <a:r>
              <a:rPr lang="ru-RU" sz="1200" b="1" dirty="0" err="1"/>
              <a:t>Attention</a:t>
            </a:r>
            <a:r>
              <a:rPr lang="ru-RU" sz="1200" b="1" dirty="0"/>
              <a:t> </a:t>
            </a:r>
            <a:r>
              <a:rPr lang="ru-RU" sz="1200" b="1" dirty="0" err="1"/>
              <a:t>Weights</a:t>
            </a:r>
            <a:r>
              <a:rPr lang="ru-RU" sz="1200" b="1" dirty="0"/>
              <a:t>)</a:t>
            </a:r>
            <a:endParaRPr lang="ru-RU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/>
              <a:t>Цель: Преобразовать "сырые" показатели внимания в вероятности, чтобы их сумма в каждой строке равнялась 1.</a:t>
            </a:r>
            <a:endParaRPr lang="ru-RU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i="1" spc="-10" dirty="0"/>
              <a:t>Математическая </a:t>
            </a:r>
            <a:r>
              <a:rPr lang="ru-RU" sz="1200" i="1" spc="-10" dirty="0" smtClean="0"/>
              <a:t>формула </a:t>
            </a:r>
            <a:r>
              <a:rPr lang="ru-RU" sz="1200" spc="-10" dirty="0"/>
              <a:t>основана </a:t>
            </a:r>
            <a:r>
              <a:rPr lang="ru-RU" sz="1200" spc="-10" dirty="0" smtClean="0"/>
              <a:t>на применении функции </a:t>
            </a:r>
            <a:r>
              <a:rPr lang="ru-RU" sz="1200" b="1" spc="-10" dirty="0" err="1"/>
              <a:t>softmax</a:t>
            </a:r>
            <a:r>
              <a:rPr lang="ru-RU" sz="1200" spc="-10" dirty="0"/>
              <a:t> по строкам матрицы </a:t>
            </a:r>
            <a:r>
              <a:rPr lang="ru-RU" sz="1200" i="1" spc="-10" dirty="0" err="1" smtClean="0"/>
              <a:t>attn_scores</a:t>
            </a:r>
            <a:r>
              <a:rPr lang="en-US" sz="1200" spc="-10" dirty="0" smtClean="0"/>
              <a:t>[</a:t>
            </a:r>
            <a:r>
              <a:rPr lang="en-US" sz="1200" i="1" spc="-10" dirty="0" err="1" smtClean="0"/>
              <a:t>i</a:t>
            </a:r>
            <a:r>
              <a:rPr lang="en-US" sz="1200" spc="-10" dirty="0" smtClean="0"/>
              <a:t>. </a:t>
            </a:r>
            <a:r>
              <a:rPr lang="en-US" sz="1200" i="1" spc="-10" dirty="0"/>
              <a:t>j</a:t>
            </a:r>
            <a:r>
              <a:rPr lang="en-US" sz="1200" spc="-10" dirty="0" smtClean="0"/>
              <a:t>]</a:t>
            </a:r>
            <a:endParaRPr lang="ru-RU" sz="1200" i="1" spc="-1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spc="-1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spc="-1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spc="-10" dirty="0"/>
              <a:t>Исходная строка показателей: </a:t>
            </a:r>
            <a:r>
              <a:rPr lang="ru-RU" sz="1000" spc="-10" dirty="0">
                <a:latin typeface="Consolas" panose="020B0609020204030204" pitchFamily="49" charset="0"/>
              </a:rPr>
              <a:t>[0.1900, 0.6600, 0.3500, 0.4300, 0.7400, 0.2700]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spc="-10" dirty="0" smtClean="0">
                <a:latin typeface="Consolas" panose="020B0609020204030204" pitchFamily="49" charset="0"/>
              </a:rPr>
              <a:t>1</a:t>
            </a:r>
            <a:r>
              <a:rPr lang="ru-RU" sz="1000" spc="-10" dirty="0" smtClean="0">
                <a:latin typeface="Consolas" panose="020B0609020204030204" pitchFamily="49" charset="0"/>
              </a:rPr>
              <a:t>. Вычисляем </a:t>
            </a:r>
            <a:r>
              <a:rPr lang="ru-RU" sz="1000" spc="-10" dirty="0">
                <a:latin typeface="Consolas" panose="020B0609020204030204" pitchFamily="49" charset="0"/>
              </a:rPr>
              <a:t>экспоненты: 		 Суммируем экспоненты:		 </a:t>
            </a:r>
            <a:r>
              <a:rPr lang="ru-RU" sz="1000" spc="-10" dirty="0" smtClean="0">
                <a:latin typeface="Consolas" panose="020B0609020204030204" pitchFamily="49" charset="0"/>
              </a:rPr>
              <a:t>	Нормализуем </a:t>
            </a:r>
            <a:r>
              <a:rPr lang="ru-RU" sz="1000" spc="-10" dirty="0">
                <a:latin typeface="Consolas" panose="020B0609020204030204" pitchFamily="49" charset="0"/>
              </a:rPr>
              <a:t>каждый элемент: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spc="-10" dirty="0" err="1">
                <a:latin typeface="Consolas" panose="020B0609020204030204" pitchFamily="49" charset="0"/>
              </a:rPr>
              <a:t>exp</a:t>
            </a:r>
            <a:r>
              <a:rPr lang="en-US" sz="1000" spc="-10" dirty="0">
                <a:latin typeface="Consolas" panose="020B0609020204030204" pitchFamily="49" charset="0"/>
              </a:rPr>
              <a:t>(0.1900) ≈ </a:t>
            </a:r>
            <a:r>
              <a:rPr lang="en-US" sz="1000" spc="-10" dirty="0" smtClean="0">
                <a:latin typeface="Consolas" panose="020B0609020204030204" pitchFamily="49" charset="0"/>
              </a:rPr>
              <a:t>1.2092</a:t>
            </a:r>
            <a:r>
              <a:rPr lang="ru-RU" sz="1000" spc="-10" dirty="0" smtClean="0">
                <a:latin typeface="Consolas" panose="020B0609020204030204" pitchFamily="49" charset="0"/>
              </a:rPr>
              <a:t>	</a:t>
            </a:r>
            <a:r>
              <a:rPr lang="en-US" sz="1000" spc="-10" dirty="0">
                <a:latin typeface="Consolas" panose="020B0609020204030204" pitchFamily="49" charset="0"/>
              </a:rPr>
              <a:t> </a:t>
            </a:r>
            <a:r>
              <a:rPr lang="en-US" sz="1000" spc="-10" dirty="0" smtClean="0">
                <a:latin typeface="Consolas" panose="020B0609020204030204" pitchFamily="49" charset="0"/>
              </a:rPr>
              <a:t>sum=1.2092+1.9348+1.4191+1.5373+2.0960+1.3100=9.5064</a:t>
            </a:r>
            <a:r>
              <a:rPr lang="ru-RU" sz="1000" spc="-10" dirty="0">
                <a:latin typeface="Consolas" panose="020B0609020204030204" pitchFamily="49" charset="0"/>
              </a:rPr>
              <a:t> 	</a:t>
            </a:r>
            <a:r>
              <a:rPr lang="ru-RU" sz="1000" spc="-10" dirty="0" smtClean="0">
                <a:latin typeface="Consolas" panose="020B0609020204030204" pitchFamily="49" charset="0"/>
              </a:rPr>
              <a:t>1.2092 </a:t>
            </a:r>
            <a:r>
              <a:rPr lang="ru-RU" sz="1000" spc="-10" dirty="0">
                <a:latin typeface="Consolas" panose="020B0609020204030204" pitchFamily="49" charset="0"/>
              </a:rPr>
              <a:t>/ 9.5064 ≈ 0.1272</a:t>
            </a:r>
            <a:endParaRPr lang="en-US" sz="1000" spc="-1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spc="-10" dirty="0" err="1">
                <a:latin typeface="Consolas" panose="020B0609020204030204" pitchFamily="49" charset="0"/>
              </a:rPr>
              <a:t>exp</a:t>
            </a:r>
            <a:r>
              <a:rPr lang="en-US" sz="1000" spc="-10" dirty="0">
                <a:latin typeface="Consolas" panose="020B0609020204030204" pitchFamily="49" charset="0"/>
              </a:rPr>
              <a:t>(0.6600) ≈ </a:t>
            </a:r>
            <a:r>
              <a:rPr lang="en-US" sz="1000" spc="-10" dirty="0" smtClean="0">
                <a:latin typeface="Consolas" panose="020B0609020204030204" pitchFamily="49" charset="0"/>
              </a:rPr>
              <a:t>1.9348</a:t>
            </a:r>
            <a:r>
              <a:rPr lang="ru-RU" sz="1000" spc="-10" dirty="0">
                <a:latin typeface="Consolas" panose="020B0609020204030204" pitchFamily="49" charset="0"/>
              </a:rPr>
              <a:t>						</a:t>
            </a:r>
            <a:r>
              <a:rPr lang="ru-RU" sz="1000" spc="-10" dirty="0" smtClean="0">
                <a:latin typeface="Consolas" panose="020B0609020204030204" pitchFamily="49" charset="0"/>
              </a:rPr>
              <a:t>1.9348 </a:t>
            </a:r>
            <a:r>
              <a:rPr lang="ru-RU" sz="1000" spc="-10" dirty="0">
                <a:latin typeface="Consolas" panose="020B0609020204030204" pitchFamily="49" charset="0"/>
              </a:rPr>
              <a:t>/ 9.5064 ≈ 0.2035</a:t>
            </a:r>
            <a:endParaRPr lang="en-US" sz="1000" spc="-1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spc="-10" dirty="0" err="1">
                <a:latin typeface="Consolas" panose="020B0609020204030204" pitchFamily="49" charset="0"/>
              </a:rPr>
              <a:t>exp</a:t>
            </a:r>
            <a:r>
              <a:rPr lang="en-US" sz="1000" spc="-10" dirty="0">
                <a:latin typeface="Consolas" panose="020B0609020204030204" pitchFamily="49" charset="0"/>
              </a:rPr>
              <a:t>(0.3500) ≈ </a:t>
            </a:r>
            <a:r>
              <a:rPr lang="en-US" sz="1000" spc="-10" dirty="0" smtClean="0">
                <a:latin typeface="Consolas" panose="020B0609020204030204" pitchFamily="49" charset="0"/>
              </a:rPr>
              <a:t>1.4191</a:t>
            </a:r>
            <a:r>
              <a:rPr lang="ru-RU" sz="1000" spc="-10" dirty="0">
                <a:latin typeface="Consolas" panose="020B0609020204030204" pitchFamily="49" charset="0"/>
              </a:rPr>
              <a:t>						</a:t>
            </a:r>
            <a:r>
              <a:rPr lang="ru-RU" sz="1000" spc="-10" dirty="0" smtClean="0">
                <a:latin typeface="Consolas" panose="020B0609020204030204" pitchFamily="49" charset="0"/>
              </a:rPr>
              <a:t>1.4191 </a:t>
            </a:r>
            <a:r>
              <a:rPr lang="ru-RU" sz="1000" spc="-10" dirty="0">
                <a:latin typeface="Consolas" panose="020B0609020204030204" pitchFamily="49" charset="0"/>
              </a:rPr>
              <a:t>/ 9.5064 ≈ 0.1493</a:t>
            </a:r>
            <a:endParaRPr lang="en-US" sz="1000" spc="-1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spc="-10" dirty="0" err="1">
                <a:latin typeface="Consolas" panose="020B0609020204030204" pitchFamily="49" charset="0"/>
              </a:rPr>
              <a:t>exp</a:t>
            </a:r>
            <a:r>
              <a:rPr lang="en-US" sz="1000" spc="-10" dirty="0">
                <a:latin typeface="Consolas" panose="020B0609020204030204" pitchFamily="49" charset="0"/>
              </a:rPr>
              <a:t>(0.4300) ≈ </a:t>
            </a:r>
            <a:r>
              <a:rPr lang="en-US" sz="1000" spc="-10" dirty="0" smtClean="0">
                <a:latin typeface="Consolas" panose="020B0609020204030204" pitchFamily="49" charset="0"/>
              </a:rPr>
              <a:t>1.5373</a:t>
            </a:r>
            <a:r>
              <a:rPr lang="ru-RU" sz="1000" spc="-10" dirty="0">
                <a:latin typeface="Consolas" panose="020B0609020204030204" pitchFamily="49" charset="0"/>
              </a:rPr>
              <a:t>						</a:t>
            </a:r>
            <a:r>
              <a:rPr lang="ru-RU" sz="1000" spc="-10" dirty="0" smtClean="0">
                <a:latin typeface="Consolas" panose="020B0609020204030204" pitchFamily="49" charset="0"/>
              </a:rPr>
              <a:t>1.5373 </a:t>
            </a:r>
            <a:r>
              <a:rPr lang="ru-RU" sz="1000" spc="-10" dirty="0">
                <a:latin typeface="Consolas" panose="020B0609020204030204" pitchFamily="49" charset="0"/>
              </a:rPr>
              <a:t>/ 9.5064 ≈ 0.1617</a:t>
            </a:r>
            <a:endParaRPr lang="en-US" sz="1000" spc="-1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spc="-10" dirty="0" err="1">
                <a:latin typeface="Consolas" panose="020B0609020204030204" pitchFamily="49" charset="0"/>
              </a:rPr>
              <a:t>exp</a:t>
            </a:r>
            <a:r>
              <a:rPr lang="en-US" sz="1000" spc="-10" dirty="0">
                <a:latin typeface="Consolas" panose="020B0609020204030204" pitchFamily="49" charset="0"/>
              </a:rPr>
              <a:t>(0.7400) ≈ </a:t>
            </a:r>
            <a:r>
              <a:rPr lang="en-US" sz="1000" spc="-10" dirty="0" smtClean="0">
                <a:latin typeface="Consolas" panose="020B0609020204030204" pitchFamily="49" charset="0"/>
              </a:rPr>
              <a:t>2.0960</a:t>
            </a:r>
            <a:r>
              <a:rPr lang="ru-RU" sz="1000" spc="-10" dirty="0">
                <a:latin typeface="Consolas" panose="020B0609020204030204" pitchFamily="49" charset="0"/>
              </a:rPr>
              <a:t>						</a:t>
            </a:r>
            <a:r>
              <a:rPr lang="ru-RU" sz="1000" spc="-10" dirty="0" smtClean="0">
                <a:latin typeface="Consolas" panose="020B0609020204030204" pitchFamily="49" charset="0"/>
              </a:rPr>
              <a:t>2.0960 </a:t>
            </a:r>
            <a:r>
              <a:rPr lang="ru-RU" sz="1000" spc="-10" dirty="0">
                <a:latin typeface="Consolas" panose="020B0609020204030204" pitchFamily="49" charset="0"/>
              </a:rPr>
              <a:t>/ 9.5064 ≈ 0.2205</a:t>
            </a:r>
            <a:endParaRPr lang="en-US" sz="1000" spc="-1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spc="-10" dirty="0" err="1">
                <a:latin typeface="Consolas" panose="020B0609020204030204" pitchFamily="49" charset="0"/>
              </a:rPr>
              <a:t>exp</a:t>
            </a:r>
            <a:r>
              <a:rPr lang="en-US" sz="1000" spc="-10" dirty="0">
                <a:latin typeface="Consolas" panose="020B0609020204030204" pitchFamily="49" charset="0"/>
              </a:rPr>
              <a:t>(0.2700) ≈ </a:t>
            </a:r>
            <a:r>
              <a:rPr lang="en-US" sz="1000" spc="-10" dirty="0" smtClean="0">
                <a:latin typeface="Consolas" panose="020B0609020204030204" pitchFamily="49" charset="0"/>
              </a:rPr>
              <a:t>1.3100</a:t>
            </a:r>
            <a:r>
              <a:rPr lang="ru-RU" sz="1000" spc="-10" dirty="0">
                <a:latin typeface="Consolas" panose="020B0609020204030204" pitchFamily="49" charset="0"/>
              </a:rPr>
              <a:t>						</a:t>
            </a:r>
            <a:r>
              <a:rPr lang="ru-RU" sz="1000" spc="-10" dirty="0" smtClean="0">
                <a:latin typeface="Consolas" panose="020B0609020204030204" pitchFamily="49" charset="0"/>
              </a:rPr>
              <a:t>1.3100 </a:t>
            </a:r>
            <a:r>
              <a:rPr lang="ru-RU" sz="1000" spc="-10" dirty="0">
                <a:latin typeface="Consolas" panose="020B0609020204030204" pitchFamily="49" charset="0"/>
              </a:rPr>
              <a:t>/ 9.5064 ≈ </a:t>
            </a:r>
            <a:r>
              <a:rPr lang="ru-RU" sz="1000" spc="-10" dirty="0" smtClean="0">
                <a:latin typeface="Consolas" panose="020B0609020204030204" pitchFamily="49" charset="0"/>
              </a:rPr>
              <a:t>0.1378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spc="-10" dirty="0">
                <a:latin typeface="Consolas" panose="020B0609020204030204" pitchFamily="49" charset="0"/>
              </a:rPr>
              <a:t>Результат </a:t>
            </a:r>
            <a:r>
              <a:rPr lang="ru-RU" sz="1000" spc="-10" dirty="0" smtClean="0">
                <a:latin typeface="Consolas" panose="020B0609020204030204" pitchFamily="49" charset="0"/>
              </a:rPr>
              <a:t> </a:t>
            </a:r>
            <a:r>
              <a:rPr lang="ru-RU" sz="1000" spc="-10" dirty="0">
                <a:latin typeface="Consolas" panose="020B0609020204030204" pitchFamily="49" charset="0"/>
              </a:rPr>
              <a:t>вторая строка матрицы </a:t>
            </a:r>
            <a:r>
              <a:rPr lang="ru-RU" sz="1000" i="1" spc="-10" dirty="0" err="1">
                <a:latin typeface="Consolas" panose="020B0609020204030204" pitchFamily="49" charset="0"/>
              </a:rPr>
              <a:t>attn_weights</a:t>
            </a:r>
            <a:r>
              <a:rPr lang="ru-RU" sz="1000" spc="-10" dirty="0">
                <a:latin typeface="Consolas" panose="020B0609020204030204" pitchFamily="49" charset="0"/>
              </a:rPr>
              <a:t>: [</a:t>
            </a:r>
            <a:r>
              <a:rPr lang="ru-RU" sz="1000" spc="-10" dirty="0">
                <a:solidFill>
                  <a:srgbClr val="FF0000"/>
                </a:solidFill>
                <a:latin typeface="Consolas" panose="020B0609020204030204" pitchFamily="49" charset="0"/>
              </a:rPr>
              <a:t>0.1272, 0.2035, 0.1493, 0.1617, 0.2205, 0.1378</a:t>
            </a:r>
            <a:r>
              <a:rPr lang="ru-RU" sz="1000" spc="-10" dirty="0" smtClean="0">
                <a:latin typeface="Consolas" panose="020B0609020204030204" pitchFamily="49" charset="0"/>
              </a:rPr>
              <a:t>]. Такой </a:t>
            </a:r>
            <a:r>
              <a:rPr lang="ru-RU" sz="1000" spc="-10" dirty="0">
                <a:latin typeface="Consolas" panose="020B0609020204030204" pitchFamily="49" charset="0"/>
              </a:rPr>
              <a:t>же процесс происходит для всех остальных строк</a:t>
            </a:r>
            <a:r>
              <a:rPr lang="ru-RU" sz="1000" spc="-10" dirty="0" smtClean="0">
                <a:latin typeface="Consolas" panose="020B0609020204030204" pitchFamily="49" charset="0"/>
              </a:rPr>
              <a:t>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spc="-10" dirty="0" smtClean="0"/>
          </a:p>
          <a:p>
            <a:pPr marL="0" indent="287331" algn="just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400" dirty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1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8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614" y="1844824"/>
            <a:ext cx="2861490" cy="43628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158" y="4449434"/>
            <a:ext cx="4534533" cy="184810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843808" y="5373488"/>
            <a:ext cx="3816424" cy="21575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45419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Программирование механизма внимания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Шаг </a:t>
            </a:r>
            <a:r>
              <a:rPr lang="ru-RU" sz="1200" b="1" dirty="0"/>
              <a:t>6. Вычисление всех контекстных векторов</a:t>
            </a:r>
            <a:endParaRPr lang="ru-RU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/>
              <a:t>Цель</a:t>
            </a:r>
            <a:r>
              <a:rPr lang="ru-RU" sz="1200" dirty="0" smtClean="0"/>
              <a:t>: Для </a:t>
            </a:r>
            <a:r>
              <a:rPr lang="ru-RU" sz="1200" dirty="0"/>
              <a:t>каждого </a:t>
            </a:r>
            <a:r>
              <a:rPr lang="ru-RU" sz="1200" dirty="0" err="1"/>
              <a:t>токена</a:t>
            </a:r>
            <a:r>
              <a:rPr lang="ru-RU" sz="1200" dirty="0"/>
              <a:t> вычислить его </a:t>
            </a:r>
            <a:r>
              <a:rPr lang="ru-RU" sz="1200" dirty="0" smtClean="0"/>
              <a:t>новое представление </a:t>
            </a:r>
            <a:r>
              <a:rPr lang="ru-RU" sz="1200" dirty="0"/>
              <a:t>как взвешенную сумму всех </a:t>
            </a:r>
            <a:r>
              <a:rPr lang="ru-RU" sz="1200" dirty="0" err="1"/>
              <a:t>токенов</a:t>
            </a:r>
            <a:r>
              <a:rPr lang="ru-RU" sz="1200" dirty="0"/>
              <a:t>.</a:t>
            </a:r>
            <a:endParaRPr lang="ru-RU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spc="-10" dirty="0"/>
              <a:t>Контекстный вектор для </a:t>
            </a:r>
            <a:r>
              <a:rPr lang="ru-RU" sz="1200" spc="-10" dirty="0" err="1"/>
              <a:t>токена</a:t>
            </a:r>
            <a:r>
              <a:rPr lang="ru-RU" sz="1200" spc="-10" dirty="0"/>
              <a:t> i (</a:t>
            </a:r>
            <a:r>
              <a:rPr lang="ru-RU" sz="1200" spc="-10" dirty="0" err="1"/>
              <a:t>zi</a:t>
            </a:r>
            <a:r>
              <a:rPr lang="ru-RU" sz="1200" spc="-10" dirty="0"/>
              <a:t>) вычисляется как: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spc="-1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spc="-10" dirty="0"/>
              <a:t>Это можно сделать для всех </a:t>
            </a:r>
            <a:r>
              <a:rPr lang="ru-RU" sz="1200" spc="-10" dirty="0" err="1"/>
              <a:t>токенов</a:t>
            </a:r>
            <a:r>
              <a:rPr lang="ru-RU" sz="1200" spc="-10" dirty="0"/>
              <a:t> одновременно, используя матричное умножение: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spc="-1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spc="-10" dirty="0"/>
              <a:t>где Z — итоговая матрица контекстных векторов (6, 3</a:t>
            </a:r>
            <a:r>
              <a:rPr lang="ru-RU" sz="1200" spc="-10" dirty="0" smtClean="0"/>
              <a:t>).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spc="-10" dirty="0"/>
              <a:t>Подробный расчёт для второго контекстного вектора </a:t>
            </a:r>
            <a:r>
              <a:rPr lang="ru-RU" sz="1200" spc="-10" dirty="0" smtClean="0"/>
              <a:t>слова «</a:t>
            </a:r>
            <a:r>
              <a:rPr lang="en-US" sz="1200" spc="-10" dirty="0" smtClean="0"/>
              <a:t>world</a:t>
            </a:r>
            <a:r>
              <a:rPr lang="ru-RU" sz="1200" spc="-10" dirty="0" smtClean="0"/>
              <a:t>»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spc="-10" dirty="0">
                <a:latin typeface="Consolas" panose="020B0609020204030204" pitchFamily="49" charset="0"/>
              </a:rPr>
              <a:t>Первое число нового </a:t>
            </a:r>
            <a:r>
              <a:rPr lang="ru-RU" sz="1000" spc="-10" dirty="0" smtClean="0">
                <a:latin typeface="Consolas" panose="020B0609020204030204" pitchFamily="49" charset="0"/>
              </a:rPr>
              <a:t>вектора:               Второе </a:t>
            </a:r>
            <a:r>
              <a:rPr lang="ru-RU" sz="1000" spc="-10" dirty="0">
                <a:latin typeface="Consolas" panose="020B0609020204030204" pitchFamily="49" charset="0"/>
              </a:rPr>
              <a:t>число нового вектора:	</a:t>
            </a:r>
            <a:r>
              <a:rPr lang="ru-RU" sz="1000" spc="-10" dirty="0" smtClean="0">
                <a:latin typeface="Consolas" panose="020B0609020204030204" pitchFamily="49" charset="0"/>
              </a:rPr>
              <a:t>     </a:t>
            </a:r>
            <a:r>
              <a:rPr lang="ru-RU" sz="1000" spc="-10" dirty="0">
                <a:latin typeface="Consolas" panose="020B0609020204030204" pitchFamily="49" charset="0"/>
              </a:rPr>
              <a:t>Третье число нового вектора: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spc="-10" dirty="0">
                <a:latin typeface="Consolas" panose="020B0609020204030204" pitchFamily="49" charset="0"/>
              </a:rPr>
              <a:t>12.72% от [0.1] = 0.1272 × 0.1 = 0.01272 </a:t>
            </a:r>
            <a:r>
              <a:rPr lang="en-US" sz="1000" spc="-10" dirty="0" smtClean="0">
                <a:latin typeface="Consolas" panose="020B0609020204030204" pitchFamily="49" charset="0"/>
              </a:rPr>
              <a:t> </a:t>
            </a:r>
            <a:r>
              <a:rPr lang="ru-RU" sz="1000" spc="-10" dirty="0" smtClean="0">
                <a:latin typeface="Consolas" panose="020B0609020204030204" pitchFamily="49" charset="0"/>
              </a:rPr>
              <a:t> 12.72</a:t>
            </a:r>
            <a:r>
              <a:rPr lang="ru-RU" sz="1000" spc="-10" dirty="0">
                <a:latin typeface="Consolas" panose="020B0609020204030204" pitchFamily="49" charset="0"/>
              </a:rPr>
              <a:t>% от [0.9] = 0.1272 × 0.9 = 0.11448  12.72% от [0.2] = 0.1272 × 0.2 = 0.02544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spc="-10" dirty="0">
                <a:latin typeface="Consolas" panose="020B0609020204030204" pitchFamily="49" charset="0"/>
              </a:rPr>
              <a:t>20.35% от [0.8] = 0.2035 × 0.8 = 0.16280   20.35% от [0.1] = 0.2035 × 0.1 = 0.02035  20.35% от [0.1] = 0.2035 × 0.1 = 0.02035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spc="-10" dirty="0">
                <a:latin typeface="Consolas" panose="020B0609020204030204" pitchFamily="49" charset="0"/>
              </a:rPr>
              <a:t>14.93% от [0.3] = 0.1493 × 0.3 = 0.04479   14.93% от [0.2] = 0.1493 × 0.2 = 0.02986  14.93% от [0.9] = 0.1493 × 0.9 = 0.13437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spc="-10" dirty="0">
                <a:latin typeface="Consolas" panose="020B0609020204030204" pitchFamily="49" charset="0"/>
              </a:rPr>
              <a:t>16.17% от [0.4] = 0.1617 × 0.4 = 0.06468   16.17% от [0.8] = 0.1617 × 0.8 = 0.12936  16.17% от [0.3] = 0.1617 × 0.3 = 0.04851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spc="-10" dirty="0">
                <a:latin typeface="Consolas" panose="020B0609020204030204" pitchFamily="49" charset="0"/>
              </a:rPr>
              <a:t>22.05% от [0.9] = 0.2205 × 0.9 = 0.19845   22.05% от [0.1] = 0.2205 × 0.1 = 0.02205  22.05% от [0.1] = 0.2205 × 0.1 = 0.02205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spc="-10" dirty="0">
                <a:latin typeface="Consolas" panose="020B0609020204030204" pitchFamily="49" charset="0"/>
              </a:rPr>
              <a:t>13.78% от [0.2] = 0.1378 × 0.2 = 0.02756   13.78% от [0.3] = 0.1378 × 0.3 = 0.04134  13.78% от [0.8] = 0.1378 × 0.8 = 0.11024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spc="-10" dirty="0">
                <a:latin typeface="Consolas" panose="020B0609020204030204" pitchFamily="49" charset="0"/>
              </a:rPr>
              <a:t>Сумма: </a:t>
            </a:r>
            <a:r>
              <a:rPr lang="ru-RU" sz="1000" b="1" spc="-10" dirty="0">
                <a:solidFill>
                  <a:srgbClr val="FF0000"/>
                </a:solidFill>
                <a:latin typeface="Consolas" panose="020B0609020204030204" pitchFamily="49" charset="0"/>
              </a:rPr>
              <a:t>0.5110</a:t>
            </a:r>
            <a:r>
              <a:rPr lang="ru-RU" sz="1000" spc="-10" dirty="0">
                <a:latin typeface="Consolas" panose="020B0609020204030204" pitchFamily="49" charset="0"/>
              </a:rPr>
              <a:t>			</a:t>
            </a:r>
            <a:r>
              <a:rPr lang="ru-RU" sz="1000" spc="-10" dirty="0" smtClean="0">
                <a:latin typeface="Consolas" panose="020B0609020204030204" pitchFamily="49" charset="0"/>
              </a:rPr>
              <a:t>   </a:t>
            </a:r>
            <a:r>
              <a:rPr lang="ru-RU" sz="1000" spc="-10" dirty="0">
                <a:latin typeface="Consolas" panose="020B0609020204030204" pitchFamily="49" charset="0"/>
              </a:rPr>
              <a:t>Сумма: </a:t>
            </a:r>
            <a:r>
              <a:rPr lang="ru-RU" sz="1000" b="1" spc="-1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0.3574</a:t>
            </a:r>
            <a:r>
              <a:rPr lang="ru-RU" sz="1000" spc="-10" dirty="0">
                <a:latin typeface="Consolas" panose="020B0609020204030204" pitchFamily="49" charset="0"/>
              </a:rPr>
              <a:t>		     Сумма: </a:t>
            </a:r>
            <a:r>
              <a:rPr lang="ru-RU" sz="1000" b="1" spc="-10" dirty="0">
                <a:solidFill>
                  <a:srgbClr val="FF0000"/>
                </a:solidFill>
                <a:latin typeface="Consolas" panose="020B0609020204030204" pitchFamily="49" charset="0"/>
              </a:rPr>
              <a:t>0.3609</a:t>
            </a: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1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9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556792"/>
            <a:ext cx="1944216" cy="5152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286352"/>
            <a:ext cx="1676916" cy="26395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661" y="4236283"/>
            <a:ext cx="3219899" cy="1876687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470205" y="5174626"/>
            <a:ext cx="2181915" cy="19859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22708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Программирование механизма внимания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Пошаговое вычисление весовых коэффициентов внимания (с обучаемыми весами)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Шаг 1. Вычисление контекстных векторов запроса </a:t>
            </a:r>
            <a:r>
              <a:rPr lang="en-US" sz="1200" b="1" dirty="0" err="1"/>
              <a:t>W_query</a:t>
            </a:r>
            <a:r>
              <a:rPr lang="ru-RU" sz="1200" b="1" dirty="0" smtClean="0"/>
              <a:t>, ключа </a:t>
            </a:r>
            <a:r>
              <a:rPr lang="en-US" sz="1200" b="1" dirty="0" err="1" smtClean="0"/>
              <a:t>W_key</a:t>
            </a:r>
            <a:r>
              <a:rPr lang="ru-RU" sz="1200" b="1" dirty="0" smtClean="0"/>
              <a:t> и значения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W_value</a:t>
            </a:r>
            <a:endParaRPr lang="ru-RU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/>
              <a:t>Цель: </a:t>
            </a:r>
            <a:r>
              <a:rPr lang="ru-RU" sz="1200" dirty="0" smtClean="0"/>
              <a:t>Для обучения весов использовать векторы запроса </a:t>
            </a:r>
            <a:r>
              <a:rPr lang="ru-RU" sz="1200" dirty="0" err="1" smtClean="0"/>
              <a:t>W</a:t>
            </a:r>
            <a:r>
              <a:rPr lang="ru-RU" sz="1200" baseline="-25000" dirty="0" err="1" smtClean="0"/>
              <a:t>query</a:t>
            </a:r>
            <a:r>
              <a:rPr lang="ru-RU" sz="1200" dirty="0" smtClean="0"/>
              <a:t>, </a:t>
            </a:r>
            <a:r>
              <a:rPr lang="ru-RU" sz="1200" dirty="0"/>
              <a:t>ключа </a:t>
            </a:r>
            <a:r>
              <a:rPr lang="ru-RU" sz="1200" dirty="0" err="1" smtClean="0"/>
              <a:t>W</a:t>
            </a:r>
            <a:r>
              <a:rPr lang="ru-RU" sz="1200" baseline="-25000" dirty="0" err="1" smtClean="0"/>
              <a:t>key</a:t>
            </a:r>
            <a:r>
              <a:rPr lang="ru-RU" sz="1200" dirty="0" smtClean="0"/>
              <a:t>  и значения </a:t>
            </a:r>
            <a:r>
              <a:rPr lang="ru-RU" sz="1200" dirty="0" err="1" smtClean="0"/>
              <a:t>W</a:t>
            </a:r>
            <a:r>
              <a:rPr lang="ru-RU" sz="1200" baseline="-25000" dirty="0" err="1" smtClean="0"/>
              <a:t>value</a:t>
            </a:r>
            <a:r>
              <a:rPr lang="ru-RU" sz="1200" dirty="0" smtClean="0"/>
              <a:t>, </a:t>
            </a:r>
            <a:r>
              <a:rPr lang="ru-RU" sz="1200" dirty="0"/>
              <a:t>и </a:t>
            </a:r>
            <a:r>
              <a:rPr lang="ru-RU" sz="1200" dirty="0" smtClean="0"/>
              <a:t>на основе этих запросов вычислить контекстный </a:t>
            </a:r>
            <a:r>
              <a:rPr lang="ru-RU" sz="1200" dirty="0"/>
              <a:t>вектор </a:t>
            </a:r>
            <a:r>
              <a:rPr lang="ru-RU" sz="1200" b="1" i="1" dirty="0" smtClean="0"/>
              <a:t>z</a:t>
            </a:r>
            <a:r>
              <a:rPr lang="ru-RU" sz="1200" dirty="0" smtClean="0"/>
              <a:t>. Причем матрицы </a:t>
            </a:r>
            <a:r>
              <a:rPr lang="ru-RU" sz="1200" dirty="0" err="1" smtClean="0"/>
              <a:t>W</a:t>
            </a:r>
            <a:r>
              <a:rPr lang="ru-RU" sz="1200" baseline="-25000" dirty="0" err="1" smtClean="0"/>
              <a:t>query</a:t>
            </a:r>
            <a:r>
              <a:rPr lang="ru-RU" sz="1200" dirty="0" smtClean="0"/>
              <a:t>, </a:t>
            </a:r>
            <a:r>
              <a:rPr lang="ru-RU" sz="1200" dirty="0" err="1" smtClean="0"/>
              <a:t>W</a:t>
            </a:r>
            <a:r>
              <a:rPr lang="ru-RU" sz="1200" baseline="-25000" dirty="0" err="1" smtClean="0"/>
              <a:t>key</a:t>
            </a:r>
            <a:r>
              <a:rPr lang="ru-RU" sz="1200" dirty="0" smtClean="0"/>
              <a:t> и </a:t>
            </a:r>
            <a:r>
              <a:rPr lang="ru-RU" sz="1200" dirty="0" err="1" smtClean="0"/>
              <a:t>W</a:t>
            </a:r>
            <a:r>
              <a:rPr lang="ru-RU" sz="1200" baseline="-25000" dirty="0" err="1" smtClean="0"/>
              <a:t>value</a:t>
            </a:r>
            <a:r>
              <a:rPr lang="ru-RU" sz="1200" baseline="-25000" dirty="0" smtClean="0"/>
              <a:t>  </a:t>
            </a:r>
            <a:r>
              <a:rPr lang="ru-RU" sz="1200" dirty="0" smtClean="0"/>
              <a:t>являются обучаемыми весовыми матрицами.</a:t>
            </a:r>
            <a:endParaRPr lang="en-US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Числовой пример вычисления контекстных векторов. Весовые матрицы вычисляются </a:t>
            </a:r>
            <a:r>
              <a:rPr lang="ru-RU" sz="1200" dirty="0" err="1" smtClean="0"/>
              <a:t>рандомно</a:t>
            </a:r>
            <a:r>
              <a:rPr lang="ru-RU" sz="1200" dirty="0" smtClean="0"/>
              <a:t>, в процессе обучения изменяют сво</a:t>
            </a:r>
            <a:r>
              <a:rPr lang="ru-RU" sz="1200" dirty="0"/>
              <a:t>и</a:t>
            </a:r>
            <a:r>
              <a:rPr lang="ru-RU" sz="1200" dirty="0" smtClean="0"/>
              <a:t> значения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Исходные данные:	Весовые матрицы:  Запрос	</a:t>
            </a:r>
            <a:r>
              <a:rPr lang="ru-RU" sz="1100" dirty="0" smtClean="0">
                <a:latin typeface="Consolas" panose="020B0609020204030204" pitchFamily="49" charset="0"/>
              </a:rPr>
              <a:t>       Ключ            </a:t>
            </a:r>
            <a:r>
              <a:rPr lang="ru-RU" sz="1100" dirty="0">
                <a:latin typeface="Consolas" panose="020B0609020204030204" pitchFamily="49" charset="0"/>
              </a:rPr>
              <a:t>	</a:t>
            </a:r>
            <a:r>
              <a:rPr lang="ru-RU" sz="1100" dirty="0" smtClean="0">
                <a:latin typeface="Consolas" panose="020B0609020204030204" pitchFamily="49" charset="0"/>
              </a:rPr>
              <a:t>          Значение</a:t>
            </a:r>
            <a:endParaRPr lang="ru-RU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x_2 = [0.8, 0.1, 0.1]	</a:t>
            </a:r>
            <a:r>
              <a:rPr lang="ru-RU" sz="1100" dirty="0" err="1">
                <a:latin typeface="Consolas" panose="020B0609020204030204" pitchFamily="49" charset="0"/>
              </a:rPr>
              <a:t>W_query</a:t>
            </a:r>
            <a:r>
              <a:rPr lang="ru-RU" sz="1100" dirty="0">
                <a:latin typeface="Consolas" panose="020B0609020204030204" pitchFamily="49" charset="0"/>
              </a:rPr>
              <a:t> = [0.2961, 0.5166]  </a:t>
            </a:r>
            <a:r>
              <a:rPr lang="ru-RU" sz="1100" dirty="0" err="1">
                <a:latin typeface="Consolas" panose="020B0609020204030204" pitchFamily="49" charset="0"/>
              </a:rPr>
              <a:t>W_key</a:t>
            </a:r>
            <a:r>
              <a:rPr lang="ru-RU" sz="1100" dirty="0">
                <a:latin typeface="Consolas" panose="020B0609020204030204" pitchFamily="49" charset="0"/>
              </a:rPr>
              <a:t>   = [0.1366, 0.1025]  </a:t>
            </a:r>
            <a:r>
              <a:rPr lang="ru-RU" sz="1100" dirty="0" err="1">
                <a:latin typeface="Consolas" panose="020B0609020204030204" pitchFamily="49" charset="0"/>
              </a:rPr>
              <a:t>W_value</a:t>
            </a:r>
            <a:r>
              <a:rPr lang="ru-RU" sz="1100" dirty="0">
                <a:latin typeface="Consolas" panose="020B0609020204030204" pitchFamily="49" charset="0"/>
              </a:rPr>
              <a:t> = [0.0756, 0.1966]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	</a:t>
            </a:r>
            <a:r>
              <a:rPr lang="ru-RU" sz="1100" dirty="0" smtClean="0">
                <a:latin typeface="Consolas" panose="020B0609020204030204" pitchFamily="49" charset="0"/>
              </a:rPr>
              <a:t>	</a:t>
            </a:r>
            <a:r>
              <a:rPr lang="ru-RU" sz="1100" dirty="0">
                <a:latin typeface="Consolas" panose="020B0609020204030204" pitchFamily="49" charset="0"/>
              </a:rPr>
              <a:t> </a:t>
            </a:r>
            <a:r>
              <a:rPr lang="ru-RU" sz="1100" dirty="0" smtClean="0">
                <a:latin typeface="Consolas" panose="020B0609020204030204" pitchFamily="49" charset="0"/>
              </a:rPr>
              <a:t>         [</a:t>
            </a:r>
            <a:r>
              <a:rPr lang="ru-RU" sz="1100" dirty="0">
                <a:latin typeface="Consolas" panose="020B0609020204030204" pitchFamily="49" charset="0"/>
              </a:rPr>
              <a:t>0.2517, 0.6886]            [0.1841, 0.7264]            [0.3164, 0.4017]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		</a:t>
            </a:r>
            <a:r>
              <a:rPr lang="ru-RU" sz="1100" dirty="0" smtClean="0">
                <a:latin typeface="Consolas" panose="020B0609020204030204" pitchFamily="49" charset="0"/>
              </a:rPr>
              <a:t>          [</a:t>
            </a:r>
            <a:r>
              <a:rPr lang="ru-RU" sz="1100" dirty="0">
                <a:latin typeface="Consolas" panose="020B0609020204030204" pitchFamily="49" charset="0"/>
              </a:rPr>
              <a:t>0.0740, 0.8665]            [0.3153, 0.6871]            [0.1186, 0.8274</a:t>
            </a:r>
            <a:r>
              <a:rPr lang="ru-RU" sz="1100" dirty="0" smtClean="0">
                <a:latin typeface="Consolas" panose="020B0609020204030204" pitchFamily="49" charset="0"/>
              </a:rPr>
              <a:t>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>
                <a:latin typeface="Consolas" panose="020B0609020204030204" pitchFamily="49" charset="0"/>
              </a:rPr>
              <a:t>Формулы вычисления: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100" b="1" dirty="0">
                <a:latin typeface="Consolas" panose="020B0609020204030204" pitchFamily="49" charset="0"/>
              </a:rPr>
              <a:t>Query  = x_2 × </a:t>
            </a:r>
            <a:r>
              <a:rPr lang="en-US" sz="1100" b="1" dirty="0" err="1" smtClean="0">
                <a:latin typeface="Consolas" panose="020B0609020204030204" pitchFamily="49" charset="0"/>
              </a:rPr>
              <a:t>W_query</a:t>
            </a:r>
            <a:r>
              <a:rPr lang="ru-RU" sz="1100" dirty="0" smtClean="0">
                <a:latin typeface="Consolas" panose="020B0609020204030204" pitchFamily="49" charset="0"/>
              </a:rPr>
              <a:t>	  </a:t>
            </a:r>
            <a:r>
              <a:rPr lang="pl-PL" sz="1100" dirty="0" smtClean="0">
                <a:latin typeface="Consolas" panose="020B0609020204030204" pitchFamily="49" charset="0"/>
              </a:rPr>
              <a:t>query[0</a:t>
            </a:r>
            <a:r>
              <a:rPr lang="pl-PL" sz="1100" dirty="0">
                <a:latin typeface="Consolas" panose="020B0609020204030204" pitchFamily="49" charset="0"/>
              </a:rPr>
              <a:t>] = x_2[0]×W_query[0,0] + x_2[1]×W_query[1,0] + x_2[2]×W_query[2,0]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100" b="1" dirty="0" smtClean="0">
                <a:latin typeface="Consolas" panose="020B0609020204030204" pitchFamily="49" charset="0"/>
              </a:rPr>
              <a:t>Key    </a:t>
            </a:r>
            <a:r>
              <a:rPr lang="en-US" sz="1100" b="1" dirty="0">
                <a:latin typeface="Consolas" panose="020B0609020204030204" pitchFamily="49" charset="0"/>
              </a:rPr>
              <a:t>= x_2 × </a:t>
            </a:r>
            <a:r>
              <a:rPr lang="en-US" sz="1100" b="1" dirty="0" err="1">
                <a:latin typeface="Consolas" panose="020B0609020204030204" pitchFamily="49" charset="0"/>
              </a:rPr>
              <a:t>W_key</a:t>
            </a:r>
            <a:r>
              <a:rPr lang="en-US" sz="1100" b="1" dirty="0">
                <a:latin typeface="Consolas" panose="020B0609020204030204" pitchFamily="49" charset="0"/>
              </a:rPr>
              <a:t>  </a:t>
            </a:r>
            <a:r>
              <a:rPr lang="ru-RU" sz="1100" dirty="0" smtClean="0">
                <a:latin typeface="Consolas" panose="020B0609020204030204" pitchFamily="49" charset="0"/>
              </a:rPr>
              <a:t>	  </a:t>
            </a:r>
            <a:r>
              <a:rPr lang="pl-PL" sz="1100" dirty="0" smtClean="0">
                <a:latin typeface="Consolas" panose="020B0609020204030204" pitchFamily="49" charset="0"/>
              </a:rPr>
              <a:t>query[1</a:t>
            </a:r>
            <a:r>
              <a:rPr lang="pl-PL" sz="1100" dirty="0">
                <a:latin typeface="Consolas" panose="020B0609020204030204" pitchFamily="49" charset="0"/>
              </a:rPr>
              <a:t>] = x_2[0]×W_query[0,1] + x_2[1]×W_query[1,1] + x_2[2]×W_query[2,1]</a:t>
            </a:r>
            <a:endParaRPr lang="en-US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100" b="1" dirty="0">
                <a:latin typeface="Consolas" panose="020B0609020204030204" pitchFamily="49" charset="0"/>
              </a:rPr>
              <a:t>Value  = x_2 × </a:t>
            </a:r>
            <a:r>
              <a:rPr lang="en-US" sz="1100" b="1" dirty="0" err="1" smtClean="0">
                <a:latin typeface="Consolas" panose="020B0609020204030204" pitchFamily="49" charset="0"/>
              </a:rPr>
              <a:t>W_value</a:t>
            </a:r>
            <a:r>
              <a:rPr lang="ru-RU" sz="1100" dirty="0" smtClean="0">
                <a:latin typeface="Consolas" panose="020B0609020204030204" pitchFamily="49" charset="0"/>
              </a:rPr>
              <a:t>	  </a:t>
            </a:r>
            <a:r>
              <a:rPr lang="en-US" sz="1100" dirty="0" smtClean="0">
                <a:latin typeface="Consolas" panose="020B0609020204030204" pitchFamily="49" charset="0"/>
              </a:rPr>
              <a:t>key[0</a:t>
            </a:r>
            <a:r>
              <a:rPr lang="en-US" sz="1100" dirty="0">
                <a:latin typeface="Consolas" panose="020B0609020204030204" pitchFamily="49" charset="0"/>
              </a:rPr>
              <a:t>] = x_2[0]×</a:t>
            </a:r>
            <a:r>
              <a:rPr lang="en-US" sz="1100" dirty="0" err="1">
                <a:latin typeface="Consolas" panose="020B0609020204030204" pitchFamily="49" charset="0"/>
              </a:rPr>
              <a:t>W_key</a:t>
            </a:r>
            <a:r>
              <a:rPr lang="en-US" sz="1100" dirty="0">
                <a:latin typeface="Consolas" panose="020B0609020204030204" pitchFamily="49" charset="0"/>
              </a:rPr>
              <a:t>[0,0] + x_2[1]×</a:t>
            </a:r>
            <a:r>
              <a:rPr lang="en-US" sz="1100" dirty="0" err="1">
                <a:latin typeface="Consolas" panose="020B0609020204030204" pitchFamily="49" charset="0"/>
              </a:rPr>
              <a:t>W_key</a:t>
            </a:r>
            <a:r>
              <a:rPr lang="en-US" sz="1100" dirty="0">
                <a:latin typeface="Consolas" panose="020B0609020204030204" pitchFamily="49" charset="0"/>
              </a:rPr>
              <a:t>[1,0] + x_2[2]×</a:t>
            </a:r>
            <a:r>
              <a:rPr lang="en-US" sz="1100" dirty="0" err="1">
                <a:latin typeface="Consolas" panose="020B0609020204030204" pitchFamily="49" charset="0"/>
              </a:rPr>
              <a:t>W_key</a:t>
            </a:r>
            <a:r>
              <a:rPr lang="en-US" sz="1100" dirty="0">
                <a:latin typeface="Consolas" panose="020B0609020204030204" pitchFamily="49" charset="0"/>
              </a:rPr>
              <a:t>[2,0]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		  </a:t>
            </a:r>
            <a:r>
              <a:rPr lang="en-US" sz="1100" dirty="0" smtClean="0">
                <a:latin typeface="Consolas" panose="020B0609020204030204" pitchFamily="49" charset="0"/>
              </a:rPr>
              <a:t>key[1</a:t>
            </a:r>
            <a:r>
              <a:rPr lang="en-US" sz="1100" dirty="0">
                <a:latin typeface="Consolas" panose="020B0609020204030204" pitchFamily="49" charset="0"/>
              </a:rPr>
              <a:t>] = x_2[0]×</a:t>
            </a:r>
            <a:r>
              <a:rPr lang="en-US" sz="1100" dirty="0" err="1">
                <a:latin typeface="Consolas" panose="020B0609020204030204" pitchFamily="49" charset="0"/>
              </a:rPr>
              <a:t>W_key</a:t>
            </a:r>
            <a:r>
              <a:rPr lang="en-US" sz="1100" dirty="0">
                <a:latin typeface="Consolas" panose="020B0609020204030204" pitchFamily="49" charset="0"/>
              </a:rPr>
              <a:t>[0,1] + x_2[1]×</a:t>
            </a:r>
            <a:r>
              <a:rPr lang="en-US" sz="1100" dirty="0" err="1">
                <a:latin typeface="Consolas" panose="020B0609020204030204" pitchFamily="49" charset="0"/>
              </a:rPr>
              <a:t>W_key</a:t>
            </a:r>
            <a:r>
              <a:rPr lang="en-US" sz="1100" dirty="0">
                <a:latin typeface="Consolas" panose="020B0609020204030204" pitchFamily="49" charset="0"/>
              </a:rPr>
              <a:t>[1,1] + x_2[2]×</a:t>
            </a:r>
            <a:r>
              <a:rPr lang="en-US" sz="1100" dirty="0" err="1">
                <a:latin typeface="Consolas" panose="020B0609020204030204" pitchFamily="49" charset="0"/>
              </a:rPr>
              <a:t>W_key</a:t>
            </a:r>
            <a:r>
              <a:rPr lang="en-US" sz="1100" dirty="0">
                <a:latin typeface="Consolas" panose="020B0609020204030204" pitchFamily="49" charset="0"/>
              </a:rPr>
              <a:t>[2,1</a:t>
            </a:r>
            <a:r>
              <a:rPr lang="en-US" sz="1100" dirty="0" smtClean="0">
                <a:latin typeface="Consolas" panose="020B0609020204030204" pitchFamily="49" charset="0"/>
              </a:rPr>
              <a:t>]</a:t>
            </a:r>
            <a:endParaRPr lang="ru-RU" sz="11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	</a:t>
            </a:r>
            <a:r>
              <a:rPr lang="ru-RU" sz="1100" dirty="0" smtClean="0">
                <a:latin typeface="Consolas" panose="020B0609020204030204" pitchFamily="49" charset="0"/>
              </a:rPr>
              <a:t>	  </a:t>
            </a:r>
            <a:r>
              <a:rPr lang="en-US" sz="1100" dirty="0" smtClean="0">
                <a:latin typeface="Consolas" panose="020B0609020204030204" pitchFamily="49" charset="0"/>
              </a:rPr>
              <a:t>value[0</a:t>
            </a:r>
            <a:r>
              <a:rPr lang="en-US" sz="1100" dirty="0">
                <a:latin typeface="Consolas" panose="020B0609020204030204" pitchFamily="49" charset="0"/>
              </a:rPr>
              <a:t>] = x_2[0]×</a:t>
            </a:r>
            <a:r>
              <a:rPr lang="en-US" sz="1100" dirty="0" err="1">
                <a:latin typeface="Consolas" panose="020B0609020204030204" pitchFamily="49" charset="0"/>
              </a:rPr>
              <a:t>W_value</a:t>
            </a:r>
            <a:r>
              <a:rPr lang="en-US" sz="1100" dirty="0">
                <a:latin typeface="Consolas" panose="020B0609020204030204" pitchFamily="49" charset="0"/>
              </a:rPr>
              <a:t>[0,0] + x_2[1]×</a:t>
            </a:r>
            <a:r>
              <a:rPr lang="en-US" sz="1100" dirty="0" err="1">
                <a:latin typeface="Consolas" panose="020B0609020204030204" pitchFamily="49" charset="0"/>
              </a:rPr>
              <a:t>W_value</a:t>
            </a:r>
            <a:r>
              <a:rPr lang="en-US" sz="1100" dirty="0">
                <a:latin typeface="Consolas" panose="020B0609020204030204" pitchFamily="49" charset="0"/>
              </a:rPr>
              <a:t>[1,0] + x_2[2]×</a:t>
            </a:r>
            <a:r>
              <a:rPr lang="en-US" sz="1100" dirty="0" err="1">
                <a:latin typeface="Consolas" panose="020B0609020204030204" pitchFamily="49" charset="0"/>
              </a:rPr>
              <a:t>W_value</a:t>
            </a:r>
            <a:r>
              <a:rPr lang="en-US" sz="1100" dirty="0">
                <a:latin typeface="Consolas" panose="020B0609020204030204" pitchFamily="49" charset="0"/>
              </a:rPr>
              <a:t>[2,0]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		  </a:t>
            </a:r>
            <a:r>
              <a:rPr lang="en-US" sz="1100" dirty="0" smtClean="0">
                <a:latin typeface="Consolas" panose="020B0609020204030204" pitchFamily="49" charset="0"/>
              </a:rPr>
              <a:t>value[1</a:t>
            </a:r>
            <a:r>
              <a:rPr lang="en-US" sz="1100" dirty="0">
                <a:latin typeface="Consolas" panose="020B0609020204030204" pitchFamily="49" charset="0"/>
              </a:rPr>
              <a:t>] = x_2[0]×</a:t>
            </a:r>
            <a:r>
              <a:rPr lang="en-US" sz="1100" dirty="0" err="1">
                <a:latin typeface="Consolas" panose="020B0609020204030204" pitchFamily="49" charset="0"/>
              </a:rPr>
              <a:t>W_value</a:t>
            </a:r>
            <a:r>
              <a:rPr lang="en-US" sz="1100" dirty="0">
                <a:latin typeface="Consolas" panose="020B0609020204030204" pitchFamily="49" charset="0"/>
              </a:rPr>
              <a:t>[0,1] + x_2[1]×</a:t>
            </a:r>
            <a:r>
              <a:rPr lang="en-US" sz="1100" dirty="0" err="1">
                <a:latin typeface="Consolas" panose="020B0609020204030204" pitchFamily="49" charset="0"/>
              </a:rPr>
              <a:t>W_value</a:t>
            </a:r>
            <a:r>
              <a:rPr lang="en-US" sz="1100" dirty="0">
                <a:latin typeface="Consolas" panose="020B0609020204030204" pitchFamily="49" charset="0"/>
              </a:rPr>
              <a:t>[1,1] + x_2[2]×</a:t>
            </a:r>
            <a:r>
              <a:rPr lang="en-US" sz="1100" dirty="0" err="1">
                <a:latin typeface="Consolas" panose="020B0609020204030204" pitchFamily="49" charset="0"/>
              </a:rPr>
              <a:t>W_value</a:t>
            </a:r>
            <a:r>
              <a:rPr lang="en-US" sz="1100" dirty="0">
                <a:latin typeface="Consolas" panose="020B0609020204030204" pitchFamily="49" charset="0"/>
              </a:rPr>
              <a:t>[2,1]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10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20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901969"/>
              </p:ext>
            </p:extLst>
          </p:nvPr>
        </p:nvGraphicFramePr>
        <p:xfrm>
          <a:off x="251520" y="2016265"/>
          <a:ext cx="8712969" cy="115848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3471658059"/>
                    </a:ext>
                  </a:extLst>
                </a:gridCol>
                <a:gridCol w="4248472">
                  <a:extLst>
                    <a:ext uri="{9D8B030D-6E8A-4147-A177-3AD203B41FA5}">
                      <a16:colId xmlns:a16="http://schemas.microsoft.com/office/drawing/2014/main" val="4052998296"/>
                    </a:ext>
                  </a:extLst>
                </a:gridCol>
                <a:gridCol w="3024337">
                  <a:extLst>
                    <a:ext uri="{9D8B030D-6E8A-4147-A177-3AD203B41FA5}">
                      <a16:colId xmlns:a16="http://schemas.microsoft.com/office/drawing/2014/main" val="2527442010"/>
                    </a:ext>
                  </a:extLst>
                </a:gridCol>
              </a:tblGrid>
              <a:tr h="332615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Зачем нужны три разных вектора?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Аналогия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162037"/>
                  </a:ext>
                </a:extLst>
              </a:tr>
              <a:tr h="277232">
                <a:tc>
                  <a:txBody>
                    <a:bodyPr/>
                    <a:lstStyle/>
                    <a:p>
                      <a:r>
                        <a:rPr kumimoji="0" lang="en-US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Query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Определяет, какая информация нужна слову от других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Мне нужна помощь с переводом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513435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r>
                        <a:rPr kumimoji="0" lang="en-US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Key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Определяет, как слово может быть полезно другим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 могу помочь с грамматикой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798144"/>
                  </a:ext>
                </a:extLst>
              </a:tr>
              <a:tr h="229736">
                <a:tc>
                  <a:txBody>
                    <a:bodyPr/>
                    <a:lstStyle/>
                    <a:p>
                      <a:r>
                        <a:rPr kumimoji="0" lang="en-US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Value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Содержит информацию, которую слово передает другим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Конкретные знания о грамматике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7141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45444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Программирование механизма внимания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Пошаговое вычисление весовых коэффициентов внимания (с обучаемыми весами)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Шаг 1. </a:t>
            </a:r>
            <a:r>
              <a:rPr lang="ru-RU" sz="1200" b="1" dirty="0"/>
              <a:t>Вычисление контекстных векторов запроса </a:t>
            </a:r>
            <a:r>
              <a:rPr lang="en-US" sz="1200" b="1" dirty="0" err="1"/>
              <a:t>W_query</a:t>
            </a:r>
            <a:r>
              <a:rPr lang="ru-RU" sz="1200" b="1" dirty="0"/>
              <a:t>, ключа </a:t>
            </a:r>
            <a:r>
              <a:rPr lang="en-US" sz="1200" b="1" dirty="0" err="1"/>
              <a:t>W_key</a:t>
            </a:r>
            <a:r>
              <a:rPr lang="ru-RU" sz="1200" b="1" dirty="0"/>
              <a:t> и значения</a:t>
            </a:r>
            <a:r>
              <a:rPr lang="en-US" sz="1200" b="1" dirty="0"/>
              <a:t> </a:t>
            </a:r>
            <a:r>
              <a:rPr lang="en-US" sz="1200" b="1" dirty="0" err="1"/>
              <a:t>W_value</a:t>
            </a:r>
            <a:endParaRPr lang="ru-RU" sz="120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1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100" dirty="0">
                <a:latin typeface="Consolas" panose="020B0609020204030204" pitchFamily="49" charset="0"/>
              </a:rPr>
              <a:t>query[0] = 0.8×0.2961 + 0.1×0.2517 + 0.1×0.0740 </a:t>
            </a:r>
            <a:r>
              <a:rPr lang="ru-RU" sz="1100" dirty="0" smtClean="0">
                <a:latin typeface="Consolas" panose="020B0609020204030204" pitchFamily="49" charset="0"/>
              </a:rPr>
              <a:t>    </a:t>
            </a:r>
            <a:r>
              <a:rPr lang="en-US" sz="1100" dirty="0" smtClean="0">
                <a:latin typeface="Consolas" panose="020B0609020204030204" pitchFamily="49" charset="0"/>
              </a:rPr>
              <a:t>query[1</a:t>
            </a:r>
            <a:r>
              <a:rPr lang="en-US" sz="1100" dirty="0">
                <a:latin typeface="Consolas" panose="020B0609020204030204" pitchFamily="49" charset="0"/>
              </a:rPr>
              <a:t>] = 0.8×0.5166 + 0.1×0.6886 + 0.1×0.8665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100" dirty="0">
                <a:latin typeface="Consolas" panose="020B0609020204030204" pitchFamily="49" charset="0"/>
              </a:rPr>
              <a:t>         = 0.23688 + 0.02517 + 0.00740 = </a:t>
            </a:r>
            <a:r>
              <a:rPr lang="en-US" sz="1100" dirty="0" smtClean="0">
                <a:latin typeface="Consolas" panose="020B0609020204030204" pitchFamily="49" charset="0"/>
              </a:rPr>
              <a:t>0.26945</a:t>
            </a:r>
            <a:r>
              <a:rPr lang="en-US" sz="1100" dirty="0">
                <a:latin typeface="Consolas" panose="020B0609020204030204" pitchFamily="49" charset="0"/>
              </a:rPr>
              <a:t>	 = 0.41328 + 0.06886 + 0.08665 = 0.56879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Результат</a:t>
            </a:r>
            <a:r>
              <a:rPr lang="ru-RU" sz="1100" dirty="0">
                <a:latin typeface="Consolas" panose="020B0609020204030204" pitchFamily="49" charset="0"/>
              </a:rPr>
              <a:t>: </a:t>
            </a:r>
            <a:r>
              <a:rPr lang="en-US" sz="1100" dirty="0">
                <a:latin typeface="Consolas" panose="020B0609020204030204" pitchFamily="49" charset="0"/>
              </a:rPr>
              <a:t>query_2 = [</a:t>
            </a:r>
            <a:r>
              <a:rPr lang="en-US" sz="1100" dirty="0">
                <a:solidFill>
                  <a:srgbClr val="FF0000"/>
                </a:solidFill>
                <a:latin typeface="Consolas" panose="020B0609020204030204" pitchFamily="49" charset="0"/>
              </a:rPr>
              <a:t>0.2695, 0.5688</a:t>
            </a:r>
            <a:r>
              <a:rPr lang="en-US" sz="1100" dirty="0">
                <a:latin typeface="Consolas" panose="020B0609020204030204" pitchFamily="49" charset="0"/>
              </a:rPr>
              <a:t>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100" dirty="0">
                <a:latin typeface="Consolas" panose="020B0609020204030204" pitchFamily="49" charset="0"/>
              </a:rPr>
              <a:t>	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100" dirty="0">
                <a:latin typeface="Consolas" panose="020B0609020204030204" pitchFamily="49" charset="0"/>
              </a:rPr>
              <a:t>key[0] = 0.8×0.1366 + 0.1×0.1841 + 0.1×0.3153	</a:t>
            </a:r>
            <a:r>
              <a:rPr lang="ru-RU" sz="1100" dirty="0" smtClean="0">
                <a:latin typeface="Consolas" panose="020B0609020204030204" pitchFamily="49" charset="0"/>
              </a:rPr>
              <a:t>    </a:t>
            </a:r>
            <a:r>
              <a:rPr lang="en-US" sz="1100" dirty="0" smtClean="0">
                <a:latin typeface="Consolas" panose="020B0609020204030204" pitchFamily="49" charset="0"/>
              </a:rPr>
              <a:t>key[1</a:t>
            </a:r>
            <a:r>
              <a:rPr lang="en-US" sz="1100" dirty="0">
                <a:latin typeface="Consolas" panose="020B0609020204030204" pitchFamily="49" charset="0"/>
              </a:rPr>
              <a:t>] = 0.8×0.1025 + 0.1×0.7264 + 0.1×0.6871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100" dirty="0">
                <a:latin typeface="Consolas" panose="020B0609020204030204" pitchFamily="49" charset="0"/>
              </a:rPr>
              <a:t>       = 0.10928 + 0.01841 + 0.03153 = 0.15922	</a:t>
            </a:r>
            <a:r>
              <a:rPr lang="ru-RU" sz="1100" dirty="0" smtClean="0">
                <a:latin typeface="Consolas" panose="020B0609020204030204" pitchFamily="49" charset="0"/>
              </a:rPr>
              <a:t>    </a:t>
            </a:r>
            <a:r>
              <a:rPr lang="en-US" sz="1100" dirty="0" smtClean="0">
                <a:latin typeface="Consolas" panose="020B0609020204030204" pitchFamily="49" charset="0"/>
              </a:rPr>
              <a:t>       </a:t>
            </a:r>
            <a:r>
              <a:rPr lang="en-US" sz="1100" dirty="0">
                <a:latin typeface="Consolas" panose="020B0609020204030204" pitchFamily="49" charset="0"/>
              </a:rPr>
              <a:t>= 0.08200 + 0.07264 + 0.06871 = 0.22335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Результат</a:t>
            </a:r>
            <a:r>
              <a:rPr lang="ru-RU" sz="1100" dirty="0">
                <a:latin typeface="Consolas" panose="020B0609020204030204" pitchFamily="49" charset="0"/>
              </a:rPr>
              <a:t>: </a:t>
            </a:r>
            <a:r>
              <a:rPr lang="en-US" sz="1100" dirty="0">
                <a:latin typeface="Consolas" panose="020B0609020204030204" pitchFamily="49" charset="0"/>
              </a:rPr>
              <a:t>key_2 = [</a:t>
            </a:r>
            <a:r>
              <a:rPr lang="en-US" sz="1100" dirty="0">
                <a:solidFill>
                  <a:srgbClr val="0070C0"/>
                </a:solidFill>
                <a:latin typeface="Consolas" panose="020B0609020204030204" pitchFamily="49" charset="0"/>
              </a:rPr>
              <a:t>0.1592, 0.2234</a:t>
            </a:r>
            <a:r>
              <a:rPr lang="en-US" sz="1100" dirty="0">
                <a:latin typeface="Consolas" panose="020B0609020204030204" pitchFamily="49" charset="0"/>
              </a:rPr>
              <a:t>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100" dirty="0">
                <a:latin typeface="Consolas" panose="020B0609020204030204" pitchFamily="49" charset="0"/>
              </a:rPr>
              <a:t>value[0] = 0.8×0.0756 + 0.1×0.3164 + 0.1×0.1186	</a:t>
            </a:r>
            <a:r>
              <a:rPr lang="ru-RU" sz="1100" dirty="0" smtClean="0">
                <a:latin typeface="Consolas" panose="020B0609020204030204" pitchFamily="49" charset="0"/>
              </a:rPr>
              <a:t>    </a:t>
            </a:r>
            <a:r>
              <a:rPr lang="en-US" sz="1100" dirty="0" smtClean="0">
                <a:latin typeface="Consolas" panose="020B0609020204030204" pitchFamily="49" charset="0"/>
              </a:rPr>
              <a:t>value[1</a:t>
            </a:r>
            <a:r>
              <a:rPr lang="en-US" sz="1100" dirty="0">
                <a:latin typeface="Consolas" panose="020B0609020204030204" pitchFamily="49" charset="0"/>
              </a:rPr>
              <a:t>] = 0.8×0.1966 + 0.1×0.4017 + 0.1×0.8274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100" dirty="0">
                <a:latin typeface="Consolas" panose="020B0609020204030204" pitchFamily="49" charset="0"/>
              </a:rPr>
              <a:t>         = 0.06048 + 0.03164 + 0.01186 = </a:t>
            </a:r>
            <a:r>
              <a:rPr lang="en-US" sz="1100" dirty="0" smtClean="0">
                <a:latin typeface="Consolas" panose="020B0609020204030204" pitchFamily="49" charset="0"/>
              </a:rPr>
              <a:t>0.10398</a:t>
            </a:r>
            <a:r>
              <a:rPr lang="en-US" sz="1100" dirty="0">
                <a:latin typeface="Consolas" panose="020B0609020204030204" pitchFamily="49" charset="0"/>
              </a:rPr>
              <a:t>	 = 0.15728 + 0.04017 + 0.08274 = 0.28019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Результат</a:t>
            </a:r>
            <a:r>
              <a:rPr lang="ru-RU" sz="1100" dirty="0">
                <a:latin typeface="Consolas" panose="020B0609020204030204" pitchFamily="49" charset="0"/>
              </a:rPr>
              <a:t>: </a:t>
            </a:r>
            <a:r>
              <a:rPr lang="en-US" sz="1100" dirty="0">
                <a:latin typeface="Consolas" panose="020B0609020204030204" pitchFamily="49" charset="0"/>
              </a:rPr>
              <a:t>value_2 = [</a:t>
            </a:r>
            <a:r>
              <a:rPr lang="en-US" sz="1100" dirty="0">
                <a:solidFill>
                  <a:srgbClr val="00B050"/>
                </a:solidFill>
                <a:latin typeface="Consolas" panose="020B0609020204030204" pitchFamily="49" charset="0"/>
              </a:rPr>
              <a:t>0.1040, 0.2802</a:t>
            </a:r>
            <a:r>
              <a:rPr lang="en-US" sz="1100" dirty="0">
                <a:latin typeface="Consolas" panose="020B0609020204030204" pitchFamily="49" charset="0"/>
              </a:rPr>
              <a:t>]</a:t>
            </a:r>
            <a:endParaRPr lang="ru-RU" sz="110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21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52" y="4303498"/>
            <a:ext cx="5763429" cy="144800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943" y="4220802"/>
            <a:ext cx="2305372" cy="207674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981360" y="5733256"/>
            <a:ext cx="2181915" cy="19859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133760" y="5949280"/>
            <a:ext cx="2181915" cy="19859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257400" y="6130308"/>
            <a:ext cx="2181915" cy="198590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514248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Программирование механизма внимания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Пошаговое вычисление весовых коэффициентов внимания (с обучаемыми весами)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Шаг 1 (продолжение). </a:t>
            </a:r>
            <a:r>
              <a:rPr lang="ru-RU" sz="1200" b="1" dirty="0"/>
              <a:t>Вычисление контекстных векторов запроса </a:t>
            </a:r>
            <a:r>
              <a:rPr lang="en-US" sz="1200" b="1" dirty="0" err="1"/>
              <a:t>W_query</a:t>
            </a:r>
            <a:r>
              <a:rPr lang="ru-RU" sz="1200" b="1" dirty="0"/>
              <a:t>, ключа </a:t>
            </a:r>
            <a:r>
              <a:rPr lang="en-US" sz="1200" b="1" dirty="0" err="1"/>
              <a:t>W_key</a:t>
            </a:r>
            <a:r>
              <a:rPr lang="ru-RU" sz="1200" b="1" dirty="0"/>
              <a:t> и значения</a:t>
            </a:r>
            <a:r>
              <a:rPr lang="en-US" sz="1200" b="1" dirty="0"/>
              <a:t> </a:t>
            </a:r>
            <a:r>
              <a:rPr lang="en-US" sz="1200" b="1" dirty="0" err="1" smtClean="0"/>
              <a:t>W_value</a:t>
            </a:r>
            <a:r>
              <a:rPr lang="en-US" sz="1200" b="1" dirty="0" smtClean="0"/>
              <a:t> </a:t>
            </a:r>
            <a:endParaRPr lang="ru-RU" sz="120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Вычисляем вектора запросов, ключей и значений для всех </a:t>
            </a:r>
            <a:r>
              <a:rPr lang="ru-RU" sz="1200" dirty="0" err="1" smtClean="0"/>
              <a:t>тензеров</a:t>
            </a:r>
            <a:endParaRPr lang="en-US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 smtClean="0"/>
              <a:t>			</a:t>
            </a:r>
            <a:r>
              <a:rPr lang="en-US" sz="1200" dirty="0"/>
              <a:t> </a:t>
            </a:r>
            <a:r>
              <a:rPr lang="en-US" sz="1200" dirty="0" smtClean="0"/>
              <a:t>              </a:t>
            </a:r>
            <a:r>
              <a:rPr lang="en-US" sz="1200" dirty="0" smtClean="0">
                <a:latin typeface="Consolas" panose="020B0609020204030204" pitchFamily="49" charset="0"/>
              </a:rPr>
              <a:t>queries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/>
              <a:t>	</a:t>
            </a:r>
            <a:r>
              <a:rPr lang="en-US" sz="1200" dirty="0" smtClean="0"/>
              <a:t>			</a:t>
            </a:r>
            <a:endParaRPr lang="ru-RU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/>
              <a:t>	</a:t>
            </a:r>
            <a:r>
              <a:rPr lang="en-US" sz="1200" dirty="0" smtClean="0"/>
              <a:t>		                </a:t>
            </a:r>
            <a:r>
              <a:rPr lang="en-US" sz="1200" dirty="0" smtClean="0">
                <a:latin typeface="Consolas" panose="020B0609020204030204" pitchFamily="49" charset="0"/>
              </a:rPr>
              <a:t>keys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	</a:t>
            </a:r>
            <a:r>
              <a:rPr lang="en-US" sz="1200" dirty="0" smtClean="0">
                <a:latin typeface="Consolas" panose="020B0609020204030204" pitchFamily="49" charset="0"/>
              </a:rPr>
              <a:t>		        values</a:t>
            </a:r>
            <a:endParaRPr lang="ru-RU" sz="1200" dirty="0" smtClean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22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1" y="1916832"/>
            <a:ext cx="3029373" cy="24482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922531"/>
            <a:ext cx="2276793" cy="3219899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4591283" y="2078282"/>
            <a:ext cx="2181915" cy="19859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593841" y="3152315"/>
            <a:ext cx="2181915" cy="19859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598204" y="4226348"/>
            <a:ext cx="2181915" cy="198590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28846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Программирование механизма внимания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Пошаговое вычисление весовых коэффициентов внимания (с обучаемыми весами)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Шаг </a:t>
            </a:r>
            <a:r>
              <a:rPr lang="en-US" sz="1200" b="1" dirty="0" smtClean="0"/>
              <a:t>2</a:t>
            </a:r>
            <a:r>
              <a:rPr lang="ru-RU" sz="1200" b="1" dirty="0"/>
              <a:t>. Вычисление показателей </a:t>
            </a:r>
            <a:r>
              <a:rPr lang="ru-RU" sz="1200" b="1" dirty="0" smtClean="0"/>
              <a:t>внимания</a:t>
            </a:r>
            <a:r>
              <a:rPr lang="en-US" sz="1200" b="1" dirty="0" smtClean="0"/>
              <a:t> </a:t>
            </a:r>
            <a:r>
              <a:rPr lang="ru-RU" sz="1200" b="1" dirty="0" smtClean="0"/>
              <a:t>для слова </a:t>
            </a:r>
            <a:r>
              <a:rPr lang="en-US" sz="1200" b="1" dirty="0" smtClean="0"/>
              <a:t>world</a:t>
            </a:r>
            <a:endParaRPr lang="ru-RU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Формула</a:t>
            </a:r>
            <a:r>
              <a:rPr lang="ru-RU" sz="1200" dirty="0"/>
              <a:t>: </a:t>
            </a:r>
            <a:r>
              <a:rPr lang="ru-RU" sz="1200" dirty="0" smtClean="0"/>
              <a:t>		</a:t>
            </a:r>
            <a:r>
              <a:rPr lang="ru-RU" sz="1200" dirty="0" err="1" smtClean="0">
                <a:latin typeface="Consolas" panose="020B0609020204030204" pitchFamily="49" charset="0"/>
              </a:rPr>
              <a:t>Оценка_внимания</a:t>
            </a:r>
            <a:r>
              <a:rPr lang="ru-RU" sz="1200" dirty="0" smtClean="0">
                <a:latin typeface="Consolas" panose="020B0609020204030204" pitchFamily="49" charset="0"/>
              </a:rPr>
              <a:t> </a:t>
            </a:r>
            <a:r>
              <a:rPr lang="ru-RU" sz="1200" dirty="0">
                <a:latin typeface="Consolas" panose="020B0609020204030204" pitchFamily="49" charset="0"/>
              </a:rPr>
              <a:t>= </a:t>
            </a:r>
            <a:r>
              <a:rPr lang="en-US" sz="1200" dirty="0">
                <a:latin typeface="Consolas" panose="020B0609020204030204" pitchFamily="49" charset="0"/>
              </a:rPr>
              <a:t>Query · </a:t>
            </a:r>
            <a:r>
              <a:rPr lang="en-US" sz="1200" dirty="0" smtClean="0">
                <a:latin typeface="Consolas" panose="020B0609020204030204" pitchFamily="49" charset="0"/>
              </a:rPr>
              <a:t>Key</a:t>
            </a:r>
            <a:r>
              <a:rPr lang="ru-RU" sz="1200" dirty="0" smtClean="0">
                <a:latin typeface="Consolas" panose="020B0609020204030204" pitchFamily="49" charset="0"/>
              </a:rPr>
              <a:t> = </a:t>
            </a:r>
            <a:r>
              <a:rPr lang="en-US" sz="1200" dirty="0">
                <a:latin typeface="Consolas" panose="020B0609020204030204" pitchFamily="49" charset="0"/>
              </a:rPr>
              <a:t>query_2 @ </a:t>
            </a:r>
            <a:r>
              <a:rPr lang="en-US" sz="1200" dirty="0" err="1" smtClean="0">
                <a:latin typeface="Consolas" panose="020B0609020204030204" pitchFamily="49" charset="0"/>
              </a:rPr>
              <a:t>keys</a:t>
            </a:r>
            <a:r>
              <a:rPr lang="en-US" sz="1200" baseline="30000" dirty="0" err="1" smtClean="0">
                <a:latin typeface="Consolas" panose="020B0609020204030204" pitchFamily="49" charset="0"/>
              </a:rPr>
              <a:t>T</a:t>
            </a:r>
            <a:endParaRPr lang="ru-RU" sz="1200" baseline="30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 err="1">
                <a:latin typeface="Consolas" panose="020B0609020204030204" pitchFamily="49" charset="0"/>
              </a:rPr>
              <a:t>Query</a:t>
            </a:r>
            <a:r>
              <a:rPr lang="ru-RU" sz="1100" dirty="0">
                <a:latin typeface="Consolas" panose="020B0609020204030204" pitchFamily="49" charset="0"/>
              </a:rPr>
              <a:t> слова "</a:t>
            </a:r>
            <a:r>
              <a:rPr lang="ru-RU" sz="1100" dirty="0" err="1">
                <a:latin typeface="Consolas" panose="020B0609020204030204" pitchFamily="49" charset="0"/>
              </a:rPr>
              <a:t>world</a:t>
            </a:r>
            <a:r>
              <a:rPr lang="ru-RU" sz="1100" dirty="0">
                <a:latin typeface="Consolas" panose="020B0609020204030204" pitchFamily="49" charset="0"/>
              </a:rPr>
              <a:t>": [0.2695, 0.5688]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Вычисление для слова "</a:t>
            </a:r>
            <a:r>
              <a:rPr lang="ru-RU" sz="1100" dirty="0" err="1">
                <a:latin typeface="Consolas" panose="020B0609020204030204" pitchFamily="49" charset="0"/>
              </a:rPr>
              <a:t>world</a:t>
            </a:r>
            <a:r>
              <a:rPr lang="ru-RU" sz="1100" dirty="0">
                <a:latin typeface="Consolas" panose="020B0609020204030204" pitchFamily="49" charset="0"/>
              </a:rPr>
              <a:t>" с самим собой: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Key_2 = [0.1592, 0.2233]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 err="1">
                <a:latin typeface="Consolas" panose="020B0609020204030204" pitchFamily="49" charset="0"/>
              </a:rPr>
              <a:t>Оценка_внимания</a:t>
            </a:r>
            <a:r>
              <a:rPr lang="ru-RU" sz="1100" dirty="0">
                <a:latin typeface="Consolas" panose="020B0609020204030204" pitchFamily="49" charset="0"/>
              </a:rPr>
              <a:t> = 0.2695×0.1592 + 0.5688×0.2233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                </a:t>
            </a:r>
            <a:r>
              <a:rPr lang="ru-RU" sz="1100" dirty="0">
                <a:latin typeface="Consolas" panose="020B0609020204030204" pitchFamily="49" charset="0"/>
              </a:rPr>
              <a:t>= 0.04290 + 0.12701 = 0.16991 ≈ </a:t>
            </a:r>
            <a:r>
              <a:rPr lang="ru-RU" sz="1100" dirty="0">
                <a:solidFill>
                  <a:srgbClr val="FF0000"/>
                </a:solidFill>
                <a:latin typeface="Consolas" panose="020B0609020204030204" pitchFamily="49" charset="0"/>
              </a:rPr>
              <a:t>0.1699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Тога: </a:t>
            </a:r>
            <a:r>
              <a:rPr lang="ru-RU" sz="1100" dirty="0" err="1">
                <a:latin typeface="Consolas" panose="020B0609020204030204" pitchFamily="49" charset="0"/>
              </a:rPr>
              <a:t>tensor</a:t>
            </a:r>
            <a:r>
              <a:rPr lang="ru-RU" sz="1100" dirty="0">
                <a:latin typeface="Consolas" panose="020B0609020204030204" pitchFamily="49" charset="0"/>
              </a:rPr>
              <a:t>(0.1699)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1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1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1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Вычисление </a:t>
            </a:r>
            <a:r>
              <a:rPr lang="ru-RU" sz="1100" dirty="0" err="1">
                <a:latin typeface="Consolas" panose="020B0609020204030204" pitchFamily="49" charset="0"/>
              </a:rPr>
              <a:t>оценки_внимания</a:t>
            </a:r>
            <a:r>
              <a:rPr lang="ru-RU" sz="1100" dirty="0">
                <a:latin typeface="Consolas" panose="020B0609020204030204" pitchFamily="49" charset="0"/>
              </a:rPr>
              <a:t> для всех слов: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query_2 @ </a:t>
            </a:r>
            <a:r>
              <a:rPr lang="ru-RU" sz="1100" dirty="0" err="1">
                <a:latin typeface="Consolas" panose="020B0609020204030204" pitchFamily="49" charset="0"/>
              </a:rPr>
              <a:t>keys.T</a:t>
            </a:r>
            <a:r>
              <a:rPr lang="ru-RU" sz="1100" dirty="0">
                <a:latin typeface="Consolas" panose="020B0609020204030204" pitchFamily="49" charset="0"/>
              </a:rPr>
              <a:t> = [0.5211, </a:t>
            </a:r>
            <a:r>
              <a:rPr lang="ru-RU" sz="1100" dirty="0">
                <a:solidFill>
                  <a:srgbClr val="FF0000"/>
                </a:solidFill>
                <a:latin typeface="Consolas" panose="020B0609020204030204" pitchFamily="49" charset="0"/>
              </a:rPr>
              <a:t>0.1699</a:t>
            </a:r>
            <a:r>
              <a:rPr lang="ru-RU" sz="1100" dirty="0">
                <a:latin typeface="Consolas" panose="020B0609020204030204" pitchFamily="49" charset="0"/>
              </a:rPr>
              <a:t>, 0.5492, 0.5510, 0.1794, 0.5384</a:t>
            </a:r>
            <a:r>
              <a:rPr lang="ru-RU" sz="1100" dirty="0" smtClean="0">
                <a:latin typeface="Consolas" panose="020B0609020204030204" pitchFamily="49" charset="0"/>
              </a:rPr>
              <a:t>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						Интерпретация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						</a:t>
            </a:r>
            <a:r>
              <a:rPr lang="ru-RU" sz="1100" dirty="0">
                <a:latin typeface="Consolas" panose="020B0609020204030204" pitchFamily="49" charset="0"/>
              </a:rPr>
              <a:t>0.5212  # с </a:t>
            </a:r>
            <a:r>
              <a:rPr lang="ru-RU" sz="1100" dirty="0" err="1">
                <a:latin typeface="Consolas" panose="020B0609020204030204" pitchFamily="49" charset="0"/>
              </a:rPr>
              <a:t>Hello</a:t>
            </a:r>
            <a:endParaRPr lang="ru-RU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						0.1699  </a:t>
            </a:r>
            <a:r>
              <a:rPr lang="ru-RU" sz="1100" dirty="0">
                <a:latin typeface="Consolas" panose="020B0609020204030204" pitchFamily="49" charset="0"/>
              </a:rPr>
              <a:t># с </a:t>
            </a:r>
            <a:r>
              <a:rPr lang="ru-RU" sz="1100" dirty="0" err="1">
                <a:latin typeface="Consolas" panose="020B0609020204030204" pitchFamily="49" charset="0"/>
              </a:rPr>
              <a:t>world</a:t>
            </a:r>
            <a:endParaRPr lang="ru-RU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						0.5493  </a:t>
            </a:r>
            <a:r>
              <a:rPr lang="ru-RU" sz="1100" dirty="0">
                <a:latin typeface="Consolas" panose="020B0609020204030204" pitchFamily="49" charset="0"/>
              </a:rPr>
              <a:t># с </a:t>
            </a:r>
            <a:r>
              <a:rPr lang="ru-RU" sz="1100" dirty="0" err="1">
                <a:latin typeface="Consolas" panose="020B0609020204030204" pitchFamily="49" charset="0"/>
              </a:rPr>
              <a:t>This</a:t>
            </a:r>
            <a:r>
              <a:rPr lang="ru-RU" sz="1100" dirty="0">
                <a:latin typeface="Consolas" panose="020B0609020204030204" pitchFamily="49" charset="0"/>
              </a:rPr>
              <a:t> 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						0.5510  </a:t>
            </a:r>
            <a:r>
              <a:rPr lang="ru-RU" sz="1100" dirty="0">
                <a:latin typeface="Consolas" panose="020B0609020204030204" pitchFamily="49" charset="0"/>
              </a:rPr>
              <a:t># с </a:t>
            </a:r>
            <a:r>
              <a:rPr lang="ru-RU" sz="1100" dirty="0" err="1">
                <a:latin typeface="Consolas" panose="020B0609020204030204" pitchFamily="49" charset="0"/>
              </a:rPr>
              <a:t>is</a:t>
            </a:r>
            <a:endParaRPr lang="ru-RU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						0.1795  </a:t>
            </a:r>
            <a:r>
              <a:rPr lang="ru-RU" sz="1100" dirty="0">
                <a:latin typeface="Consolas" panose="020B0609020204030204" pitchFamily="49" charset="0"/>
              </a:rPr>
              <a:t># с a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						0.5385  </a:t>
            </a:r>
            <a:r>
              <a:rPr lang="ru-RU" sz="1100" dirty="0">
                <a:latin typeface="Consolas" panose="020B0609020204030204" pitchFamily="49" charset="0"/>
              </a:rPr>
              <a:t># с </a:t>
            </a:r>
            <a:r>
              <a:rPr lang="ru-RU" sz="1100" dirty="0" err="1">
                <a:latin typeface="Consolas" panose="020B0609020204030204" pitchFamily="49" charset="0"/>
              </a:rPr>
              <a:t>test</a:t>
            </a:r>
            <a:endParaRPr lang="en-US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1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1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 smtClean="0"/>
              <a:t>			</a:t>
            </a:r>
            <a:endParaRPr lang="ru-RU" sz="1200" dirty="0" smtClean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23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036015"/>
            <a:ext cx="2800741" cy="114316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561696"/>
            <a:ext cx="4382112" cy="99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2202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Программирование механизма внимания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Пошаговое вычисление весовых коэффициентов внимания (с обучаемыми весами)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Шаг </a:t>
            </a:r>
            <a:r>
              <a:rPr lang="ru-RU" sz="1200" b="1" dirty="0"/>
              <a:t>3. Нормализация </a:t>
            </a:r>
            <a:r>
              <a:rPr lang="ru-RU" sz="1200" b="1" dirty="0" smtClean="0"/>
              <a:t>весов </a:t>
            </a:r>
            <a:r>
              <a:rPr lang="ru-RU" sz="1200" b="1" dirty="0"/>
              <a:t>внимания </a:t>
            </a:r>
            <a:r>
              <a:rPr lang="ru-RU" sz="1200" b="1" dirty="0" smtClean="0"/>
              <a:t>с помощью функции </a:t>
            </a:r>
            <a:r>
              <a:rPr lang="ru-RU" sz="1200" b="1" dirty="0" err="1" smtClean="0"/>
              <a:t>Softmax</a:t>
            </a:r>
            <a:endParaRPr lang="ru-RU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Учитывая исходные </a:t>
            </a:r>
            <a:r>
              <a:rPr lang="ru-RU" sz="1200" dirty="0"/>
              <a:t>показатели внимания: </a:t>
            </a:r>
            <a:r>
              <a:rPr lang="ru-RU" sz="1000" dirty="0">
                <a:latin typeface="Consolas" panose="020B0609020204030204" pitchFamily="49" charset="0"/>
              </a:rPr>
              <a:t>[0.5212, 0.1699, 0.5493, 0.5510, 0.1795, 0.5385] 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делим </a:t>
            </a:r>
            <a:r>
              <a:rPr lang="ru-RU" sz="1200" dirty="0"/>
              <a:t>каждый показатель на квадратный корень из размерности ключа. Размерность ключа </a:t>
            </a:r>
            <a:r>
              <a:rPr lang="ru-RU" sz="1200" dirty="0" err="1"/>
              <a:t>d_k</a:t>
            </a:r>
            <a:r>
              <a:rPr lang="ru-RU" sz="1200" dirty="0"/>
              <a:t> = 2, поэтому масштабирующий коэффициент равен: </a:t>
            </a:r>
            <a:r>
              <a:rPr lang="ru-RU" sz="1200" dirty="0" err="1"/>
              <a:t>sqrt</a:t>
            </a:r>
            <a:r>
              <a:rPr lang="ru-RU" sz="1200" dirty="0"/>
              <a:t>(</a:t>
            </a:r>
            <a:r>
              <a:rPr lang="ru-RU" sz="1200" dirty="0" err="1"/>
              <a:t>d_k</a:t>
            </a:r>
            <a:r>
              <a:rPr lang="ru-RU" sz="1200" dirty="0"/>
              <a:t>) = </a:t>
            </a:r>
            <a:r>
              <a:rPr lang="ru-RU" sz="1200" dirty="0" smtClean="0">
                <a:sym typeface="Symbol" panose="05050102010706020507" pitchFamily="18" charset="2"/>
              </a:rPr>
              <a:t></a:t>
            </a:r>
            <a:r>
              <a:rPr lang="ru-RU" sz="1200" dirty="0" smtClean="0"/>
              <a:t>2 </a:t>
            </a:r>
            <a:r>
              <a:rPr lang="ru-RU" sz="1200" dirty="0"/>
              <a:t>≈ </a:t>
            </a:r>
            <a:r>
              <a:rPr lang="ru-RU" sz="1200" dirty="0" smtClean="0">
                <a:solidFill>
                  <a:srgbClr val="FF0000"/>
                </a:solidFill>
              </a:rPr>
              <a:t>1.4142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Исходные показатели внимания: [0.5212, 0.1699, 0.5493, 0.5510, 0.1795, 0.5385]         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100" dirty="0" smtClean="0">
                <a:latin typeface="Consolas" panose="020B0609020204030204" pitchFamily="49" charset="0"/>
              </a:rPr>
              <a:t>1. </a:t>
            </a:r>
            <a:r>
              <a:rPr lang="ru-RU" sz="1100" dirty="0" smtClean="0">
                <a:latin typeface="Consolas" panose="020B0609020204030204" pitchFamily="49" charset="0"/>
              </a:rPr>
              <a:t>Выполняем </a:t>
            </a:r>
            <a:r>
              <a:rPr lang="ru-RU" sz="1100" dirty="0">
                <a:latin typeface="Consolas" panose="020B0609020204030204" pitchFamily="49" charset="0"/>
              </a:rPr>
              <a:t>деление:		</a:t>
            </a:r>
            <a:r>
              <a:rPr lang="en-US" sz="1100" dirty="0" smtClean="0">
                <a:latin typeface="Consolas" panose="020B0609020204030204" pitchFamily="49" charset="0"/>
              </a:rPr>
              <a:t>2. </a:t>
            </a:r>
            <a:r>
              <a:rPr lang="ru-RU" sz="1100" dirty="0" smtClean="0">
                <a:latin typeface="Consolas" panose="020B0609020204030204" pitchFamily="49" charset="0"/>
              </a:rPr>
              <a:t>Применение </a:t>
            </a:r>
            <a:r>
              <a:rPr lang="ru-RU" sz="1100" dirty="0">
                <a:latin typeface="Consolas" panose="020B0609020204030204" pitchFamily="49" charset="0"/>
              </a:rPr>
              <a:t>функции </a:t>
            </a:r>
            <a:r>
              <a:rPr lang="ru-RU" sz="1100" dirty="0" err="1">
                <a:latin typeface="Consolas" panose="020B0609020204030204" pitchFamily="49" charset="0"/>
              </a:rPr>
              <a:t>Softmax</a:t>
            </a:r>
            <a:r>
              <a:rPr lang="ru-RU" sz="1100" dirty="0">
                <a:latin typeface="Consolas" panose="020B0609020204030204" pitchFamily="49" charset="0"/>
              </a:rPr>
              <a:t>		</a:t>
            </a:r>
            <a:r>
              <a:rPr lang="en-US" sz="1100" dirty="0" smtClean="0">
                <a:latin typeface="Consolas" panose="020B0609020204030204" pitchFamily="49" charset="0"/>
              </a:rPr>
              <a:t>3. </a:t>
            </a:r>
            <a:r>
              <a:rPr lang="ru-RU" sz="1100" dirty="0" smtClean="0">
                <a:latin typeface="Consolas" panose="020B0609020204030204" pitchFamily="49" charset="0"/>
              </a:rPr>
              <a:t>Нормализация</a:t>
            </a:r>
            <a:endParaRPr lang="ru-RU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0.5212 / </a:t>
            </a:r>
            <a:r>
              <a:rPr lang="ru-RU" sz="1100" dirty="0">
                <a:solidFill>
                  <a:srgbClr val="FF0000"/>
                </a:solidFill>
                <a:latin typeface="Consolas" panose="020B0609020204030204" pitchFamily="49" charset="0"/>
              </a:rPr>
              <a:t>1.4142</a:t>
            </a:r>
            <a:r>
              <a:rPr lang="ru-RU" sz="1100" dirty="0">
                <a:latin typeface="Consolas" panose="020B0609020204030204" pitchFamily="49" charset="0"/>
              </a:rPr>
              <a:t> ≈ </a:t>
            </a:r>
            <a:r>
              <a:rPr lang="ru-RU" sz="1100" dirty="0">
                <a:solidFill>
                  <a:srgbClr val="00B050"/>
                </a:solidFill>
                <a:latin typeface="Consolas" panose="020B0609020204030204" pitchFamily="49" charset="0"/>
              </a:rPr>
              <a:t>0.3685</a:t>
            </a:r>
            <a:r>
              <a:rPr lang="ru-RU" sz="1100" dirty="0">
                <a:latin typeface="Consolas" panose="020B0609020204030204" pitchFamily="49" charset="0"/>
              </a:rPr>
              <a:t>	</a:t>
            </a:r>
            <a:r>
              <a:rPr lang="en-US" sz="1100" dirty="0" smtClean="0">
                <a:latin typeface="Consolas" panose="020B0609020204030204" pitchFamily="49" charset="0"/>
              </a:rPr>
              <a:t>	</a:t>
            </a:r>
            <a:r>
              <a:rPr lang="ru-RU" sz="1100" dirty="0" smtClean="0">
                <a:latin typeface="Consolas" panose="020B0609020204030204" pitchFamily="49" charset="0"/>
              </a:rPr>
              <a:t>e^</a:t>
            </a:r>
            <a:r>
              <a:rPr lang="ru-RU" sz="1100" dirty="0" smtClean="0">
                <a:solidFill>
                  <a:srgbClr val="00B050"/>
                </a:solidFill>
                <a:latin typeface="Consolas" panose="020B0609020204030204" pitchFamily="49" charset="0"/>
              </a:rPr>
              <a:t>0.3685</a:t>
            </a:r>
            <a:r>
              <a:rPr lang="ru-RU" sz="1100" dirty="0" smtClean="0">
                <a:latin typeface="Consolas" panose="020B0609020204030204" pitchFamily="49" charset="0"/>
              </a:rPr>
              <a:t> </a:t>
            </a:r>
            <a:r>
              <a:rPr lang="ru-RU" sz="1100" dirty="0">
                <a:latin typeface="Consolas" panose="020B0609020204030204" pitchFamily="49" charset="0"/>
              </a:rPr>
              <a:t>≈ </a:t>
            </a:r>
            <a:r>
              <a:rPr lang="ru-RU" sz="1100" dirty="0" smtClean="0">
                <a:solidFill>
                  <a:srgbClr val="002060"/>
                </a:solidFill>
                <a:latin typeface="Consolas" panose="020B0609020204030204" pitchFamily="49" charset="0"/>
              </a:rPr>
              <a:t>1.4455</a:t>
            </a:r>
            <a:r>
              <a:rPr lang="ru-RU" sz="1100" dirty="0">
                <a:latin typeface="Consolas" panose="020B0609020204030204" pitchFamily="49" charset="0"/>
              </a:rPr>
              <a:t>		</a:t>
            </a:r>
            <a:r>
              <a:rPr lang="ru-RU" sz="1100" dirty="0">
                <a:solidFill>
                  <a:srgbClr val="002060"/>
                </a:solidFill>
                <a:latin typeface="Consolas" panose="020B0609020204030204" pitchFamily="49" charset="0"/>
              </a:rPr>
              <a:t>1.4455</a:t>
            </a:r>
            <a:r>
              <a:rPr lang="ru-RU" sz="1100" dirty="0">
                <a:latin typeface="Consolas" panose="020B0609020204030204" pitchFamily="49" charset="0"/>
              </a:rPr>
              <a:t> / </a:t>
            </a:r>
            <a:r>
              <a:rPr lang="ru-RU" sz="1100" dirty="0">
                <a:solidFill>
                  <a:schemeClr val="accent4">
                    <a:lumMod val="75000"/>
                  </a:schemeClr>
                </a:solidFill>
                <a:latin typeface="Consolas" panose="020B0609020204030204" pitchFamily="49" charset="0"/>
              </a:rPr>
              <a:t>8.1231</a:t>
            </a:r>
            <a:r>
              <a:rPr lang="ru-RU" sz="1100" dirty="0">
                <a:latin typeface="Consolas" panose="020B0609020204030204" pitchFamily="49" charset="0"/>
              </a:rPr>
              <a:t> ≈ 0.1780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0.1699 / 1.4142 ≈ 0.1201		e^0.1201 ≈ </a:t>
            </a:r>
            <a:r>
              <a:rPr lang="ru-RU" sz="1100" dirty="0" smtClean="0">
                <a:latin typeface="Consolas" panose="020B0609020204030204" pitchFamily="49" charset="0"/>
              </a:rPr>
              <a:t>1.1276</a:t>
            </a:r>
            <a:r>
              <a:rPr lang="ru-RU" sz="1100" dirty="0">
                <a:latin typeface="Consolas" panose="020B0609020204030204" pitchFamily="49" charset="0"/>
              </a:rPr>
              <a:t>		1.1276 / 8.1231 ≈ 0.1388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0.5493 / 1.4142 ≈ 0.3884	---&gt;	e^0.3884 ≈ </a:t>
            </a:r>
            <a:r>
              <a:rPr lang="ru-RU" sz="1100" dirty="0" smtClean="0">
                <a:latin typeface="Consolas" panose="020B0609020204030204" pitchFamily="49" charset="0"/>
              </a:rPr>
              <a:t>1.4747</a:t>
            </a:r>
            <a:r>
              <a:rPr lang="ru-RU" sz="1100" dirty="0">
                <a:latin typeface="Consolas" panose="020B0609020204030204" pitchFamily="49" charset="0"/>
              </a:rPr>
              <a:t>	---&gt;	1.4747 / 8.1231 ≈ 0.1815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0.5510 / 1.4142 ≈ 0.3896		e^0.3896 ≈ </a:t>
            </a:r>
            <a:r>
              <a:rPr lang="ru-RU" sz="1100" dirty="0" smtClean="0">
                <a:latin typeface="Consolas" panose="020B0609020204030204" pitchFamily="49" charset="0"/>
              </a:rPr>
              <a:t>1.4765</a:t>
            </a:r>
            <a:r>
              <a:rPr lang="ru-RU" sz="1100" dirty="0">
                <a:latin typeface="Consolas" panose="020B0609020204030204" pitchFamily="49" charset="0"/>
              </a:rPr>
              <a:t>		1.4765 / 8.1231 ≈ 0.1818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0.1795 / 1.4142 ≈ 0.1270		e^0.1270 ≈ </a:t>
            </a:r>
            <a:r>
              <a:rPr lang="ru-RU" sz="1100" dirty="0" smtClean="0">
                <a:latin typeface="Consolas" panose="020B0609020204030204" pitchFamily="49" charset="0"/>
              </a:rPr>
              <a:t>1.1354</a:t>
            </a:r>
            <a:r>
              <a:rPr lang="ru-RU" sz="1100" dirty="0">
                <a:latin typeface="Consolas" panose="020B0609020204030204" pitchFamily="49" charset="0"/>
              </a:rPr>
              <a:t>		1.1354 / 8.1231 ≈ 0.1398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0.5385 / 1.4142 ≈ 0.3808		e^0.3808 ≈ </a:t>
            </a:r>
            <a:r>
              <a:rPr lang="ru-RU" sz="1100" dirty="0" smtClean="0">
                <a:latin typeface="Consolas" panose="020B0609020204030204" pitchFamily="49" charset="0"/>
              </a:rPr>
              <a:t>1.4634</a:t>
            </a:r>
            <a:r>
              <a:rPr lang="ru-RU" sz="1100" dirty="0">
                <a:latin typeface="Consolas" panose="020B0609020204030204" pitchFamily="49" charset="0"/>
              </a:rPr>
              <a:t>		1.4634 / 8.1231 ≈ 0.1802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Масштабированные показатели:	</a:t>
            </a:r>
            <a:r>
              <a:rPr lang="ru-RU" sz="1100" dirty="0" smtClean="0">
                <a:latin typeface="Consolas" panose="020B0609020204030204" pitchFamily="49" charset="0"/>
              </a:rPr>
              <a:t>Сумма </a:t>
            </a:r>
            <a:r>
              <a:rPr lang="ru-RU" sz="1100" dirty="0">
                <a:latin typeface="Consolas" panose="020B0609020204030204" pitchFamily="49" charset="0"/>
              </a:rPr>
              <a:t>экспонент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[0.3685, 0.1201, 0.3884,	</a:t>
            </a:r>
            <a:r>
              <a:rPr lang="ru-RU" sz="1100" dirty="0" smtClean="0">
                <a:latin typeface="Consolas" panose="020B0609020204030204" pitchFamily="49" charset="0"/>
              </a:rPr>
              <a:t>1.4455 </a:t>
            </a:r>
            <a:r>
              <a:rPr lang="ru-RU" sz="1100" dirty="0">
                <a:latin typeface="Consolas" panose="020B0609020204030204" pitchFamily="49" charset="0"/>
              </a:rPr>
              <a:t>+ 1.1276 + 1.4747 +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0.3896, 0.1270, 0.3808]		</a:t>
            </a:r>
            <a:r>
              <a:rPr lang="ru-RU" sz="1100" dirty="0" smtClean="0">
                <a:latin typeface="Consolas" panose="020B0609020204030204" pitchFamily="49" charset="0"/>
              </a:rPr>
              <a:t>+</a:t>
            </a:r>
            <a:r>
              <a:rPr lang="ru-RU" sz="1100" dirty="0">
                <a:latin typeface="Consolas" panose="020B0609020204030204" pitchFamily="49" charset="0"/>
              </a:rPr>
              <a:t>1.4765 + 1.1354 + 1.4634 ≈ </a:t>
            </a:r>
            <a:r>
              <a:rPr lang="ru-RU" sz="1100" dirty="0">
                <a:solidFill>
                  <a:schemeClr val="accent4">
                    <a:lumMod val="75000"/>
                  </a:schemeClr>
                </a:solidFill>
                <a:latin typeface="Consolas" panose="020B0609020204030204" pitchFamily="49" charset="0"/>
              </a:rPr>
              <a:t>8.1231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Финальные веса </a:t>
            </a:r>
            <a:r>
              <a:rPr lang="ru-RU" sz="1100" dirty="0" smtClean="0">
                <a:latin typeface="Consolas" panose="020B0609020204030204" pitchFamily="49" charset="0"/>
              </a:rPr>
              <a:t>внимания </a:t>
            </a:r>
            <a:r>
              <a:rPr lang="en-US" sz="1100" dirty="0" smtClean="0">
                <a:latin typeface="Consolas" panose="020B0609020204030204" pitchFamily="49" charset="0"/>
              </a:rPr>
              <a:t>attn_weights_2 =</a:t>
            </a:r>
            <a:r>
              <a:rPr lang="ru-RU" sz="1100" dirty="0" smtClean="0">
                <a:latin typeface="Consolas" panose="020B0609020204030204" pitchFamily="49" charset="0"/>
              </a:rPr>
              <a:t> </a:t>
            </a:r>
            <a:r>
              <a:rPr lang="ru-RU" sz="1100" dirty="0">
                <a:latin typeface="Consolas" panose="020B0609020204030204" pitchFamily="49" charset="0"/>
              </a:rPr>
              <a:t>[0.1780, 0.1388, 0.1815, 0.1818, 0.1398, 0.1802]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Проверка: 0.1780 + 0.1388 + 0.1815 + 0.1818 + 0.1398 + 0.1802 = 1.0001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 smtClean="0"/>
              <a:t>			</a:t>
            </a:r>
            <a:endParaRPr lang="ru-RU" sz="1200" dirty="0" smtClean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24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788" y="5296121"/>
            <a:ext cx="4491444" cy="104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3033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Программирование механизма внимания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Пошаговое вычисление весовых коэффициентов внимания (с обучаемыми весами)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Шаг </a:t>
            </a:r>
            <a:r>
              <a:rPr lang="en-US" sz="1200" b="1" dirty="0" smtClean="0"/>
              <a:t>4</a:t>
            </a:r>
            <a:r>
              <a:rPr lang="ru-RU" sz="1200" b="1" dirty="0" smtClean="0"/>
              <a:t>. Вычисление контекстного вектора</a:t>
            </a:r>
            <a:endParaRPr lang="ru-RU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Учитывая исходные веса внимания  </a:t>
            </a:r>
            <a:r>
              <a:rPr lang="en-US" sz="1000" dirty="0" smtClean="0">
                <a:latin typeface="Consolas" panose="020B0609020204030204" pitchFamily="49" charset="0"/>
              </a:rPr>
              <a:t>attn_weights_2 =</a:t>
            </a:r>
            <a:r>
              <a:rPr lang="en-US" sz="1200" dirty="0" smtClean="0"/>
              <a:t> </a:t>
            </a:r>
            <a:r>
              <a:rPr lang="ru-RU" sz="1000" dirty="0" smtClean="0">
                <a:latin typeface="Consolas" panose="020B0609020204030204" pitchFamily="49" charset="0"/>
              </a:rPr>
              <a:t>[</a:t>
            </a:r>
            <a:r>
              <a:rPr lang="ru-RU" sz="1000" dirty="0">
                <a:latin typeface="Consolas" panose="020B0609020204030204" pitchFamily="49" charset="0"/>
              </a:rPr>
              <a:t>0.1780, 0.1388, 0.1815, 0.1818, 0.1398, 0.1802</a:t>
            </a:r>
            <a:r>
              <a:rPr lang="ru-RU" sz="1000" dirty="0" smtClean="0">
                <a:latin typeface="Consolas" panose="020B0609020204030204" pitchFamily="49" charset="0"/>
              </a:rPr>
              <a:t>] </a:t>
            </a:r>
            <a:r>
              <a:rPr lang="ru-RU" sz="1200" dirty="0" smtClean="0"/>
              <a:t>полученные на прошлом шаге, а также вектор запросов значений </a:t>
            </a:r>
            <a:r>
              <a:rPr lang="en-US" sz="1200" dirty="0" err="1" smtClean="0"/>
              <a:t>W_values</a:t>
            </a:r>
            <a:r>
              <a:rPr lang="en-US" sz="1200" dirty="0" smtClean="0"/>
              <a:t> = </a:t>
            </a:r>
            <a:r>
              <a:rPr lang="en-US" sz="1000" dirty="0"/>
              <a:t>[</a:t>
            </a:r>
            <a:r>
              <a:rPr lang="nn-NO" sz="1000" dirty="0" smtClean="0">
                <a:latin typeface="Consolas" panose="020B0609020204030204" pitchFamily="49" charset="0"/>
              </a:rPr>
              <a:t>[0.3160</a:t>
            </a:r>
            <a:r>
              <a:rPr lang="nn-NO" sz="1000" dirty="0">
                <a:latin typeface="Consolas" panose="020B0609020204030204" pitchFamily="49" charset="0"/>
              </a:rPr>
              <a:t>, 0.5467</a:t>
            </a:r>
            <a:r>
              <a:rPr lang="nn-NO" sz="1000" dirty="0" smtClean="0">
                <a:latin typeface="Consolas" panose="020B0609020204030204" pitchFamily="49" charset="0"/>
              </a:rPr>
              <a:t>], [</a:t>
            </a:r>
            <a:r>
              <a:rPr lang="nn-NO" sz="1000" dirty="0">
                <a:latin typeface="Consolas" panose="020B0609020204030204" pitchFamily="49" charset="0"/>
              </a:rPr>
              <a:t>0.1040, 0.2802</a:t>
            </a:r>
            <a:r>
              <a:rPr lang="nn-NO" sz="1000" dirty="0" smtClean="0">
                <a:latin typeface="Consolas" panose="020B0609020204030204" pitchFamily="49" charset="0"/>
              </a:rPr>
              <a:t>], [</a:t>
            </a:r>
            <a:r>
              <a:rPr lang="nn-NO" sz="1000" dirty="0">
                <a:latin typeface="Consolas" panose="020B0609020204030204" pitchFamily="49" charset="0"/>
              </a:rPr>
              <a:t>0.1927, 0.8840</a:t>
            </a:r>
            <a:r>
              <a:rPr lang="nn-NO" sz="1000" dirty="0" smtClean="0">
                <a:latin typeface="Consolas" panose="020B0609020204030204" pitchFamily="49" charset="0"/>
              </a:rPr>
              <a:t>], [</a:t>
            </a:r>
            <a:r>
              <a:rPr lang="nn-NO" sz="1000" dirty="0">
                <a:latin typeface="Consolas" panose="020B0609020204030204" pitchFamily="49" charset="0"/>
              </a:rPr>
              <a:t>0.3190, 0.6483</a:t>
            </a:r>
            <a:r>
              <a:rPr lang="nn-NO" sz="1000" dirty="0" smtClean="0">
                <a:latin typeface="Consolas" panose="020B0609020204030204" pitchFamily="49" charset="0"/>
              </a:rPr>
              <a:t>], [</a:t>
            </a:r>
            <a:r>
              <a:rPr lang="nn-NO" sz="1000" dirty="0">
                <a:latin typeface="Consolas" panose="020B0609020204030204" pitchFamily="49" charset="0"/>
              </a:rPr>
              <a:t>0.1116, 0.2999</a:t>
            </a:r>
            <a:r>
              <a:rPr lang="nn-NO" sz="1000" dirty="0" smtClean="0">
                <a:latin typeface="Consolas" panose="020B0609020204030204" pitchFamily="49" charset="0"/>
              </a:rPr>
              <a:t>], [</a:t>
            </a:r>
            <a:r>
              <a:rPr lang="nn-NO" sz="1000" dirty="0">
                <a:latin typeface="Consolas" panose="020B0609020204030204" pitchFamily="49" charset="0"/>
              </a:rPr>
              <a:t>0.2049, 0.8218</a:t>
            </a:r>
            <a:r>
              <a:rPr lang="nn-NO" sz="1000" dirty="0" smtClean="0">
                <a:latin typeface="Consolas" panose="020B0609020204030204" pitchFamily="49" charset="0"/>
              </a:rPr>
              <a:t>]] </a:t>
            </a:r>
            <a:r>
              <a:rPr lang="ru-RU" sz="1000" dirty="0" smtClean="0">
                <a:latin typeface="Consolas" panose="020B0609020204030204" pitchFamily="49" charset="0"/>
              </a:rPr>
              <a:t>вычисляем </a:t>
            </a:r>
            <a:r>
              <a:rPr lang="ru-RU" sz="1000" dirty="0" err="1" smtClean="0">
                <a:latin typeface="Consolas" panose="020B0609020204030204" pitchFamily="49" charset="0"/>
              </a:rPr>
              <a:t>контектсный</a:t>
            </a:r>
            <a:r>
              <a:rPr lang="ru-RU" sz="1000" dirty="0" smtClean="0">
                <a:latin typeface="Consolas" panose="020B0609020204030204" pitchFamily="49" charset="0"/>
              </a:rPr>
              <a:t> вектор по формуле:</a:t>
            </a:r>
          </a:p>
          <a:p>
            <a:pPr marL="0" indent="0" algn="ctr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 err="1">
                <a:latin typeface="Consolas" panose="020B0609020204030204" pitchFamily="49" charset="0"/>
              </a:rPr>
              <a:t>Контекстный_вектор</a:t>
            </a:r>
            <a:r>
              <a:rPr lang="ru-RU" sz="1000" dirty="0">
                <a:latin typeface="Consolas" panose="020B0609020204030204" pitchFamily="49" charset="0"/>
              </a:rPr>
              <a:t> = </a:t>
            </a:r>
            <a:r>
              <a:rPr lang="en-US" sz="1000" dirty="0">
                <a:latin typeface="Consolas" panose="020B0609020204030204" pitchFamily="49" charset="0"/>
              </a:rPr>
              <a:t>sum(</a:t>
            </a:r>
            <a:r>
              <a:rPr lang="ru-RU" sz="1000" dirty="0" err="1">
                <a:latin typeface="Consolas" panose="020B0609020204030204" pitchFamily="49" charset="0"/>
              </a:rPr>
              <a:t>Веса_внимания</a:t>
            </a:r>
            <a:r>
              <a:rPr lang="ru-RU" sz="1000" dirty="0">
                <a:latin typeface="Consolas" panose="020B0609020204030204" pitchFamily="49" charset="0"/>
              </a:rPr>
              <a:t>[</a:t>
            </a:r>
            <a:r>
              <a:rPr lang="en-US" sz="1000" dirty="0" err="1">
                <a:latin typeface="Consolas" panose="020B0609020204030204" pitchFamily="49" charset="0"/>
              </a:rPr>
              <a:t>i</a:t>
            </a:r>
            <a:r>
              <a:rPr lang="en-US" sz="1000" dirty="0">
                <a:latin typeface="Consolas" panose="020B0609020204030204" pitchFamily="49" charset="0"/>
              </a:rPr>
              <a:t>] × Value[</a:t>
            </a:r>
            <a:r>
              <a:rPr lang="en-US" sz="1000" dirty="0" err="1">
                <a:latin typeface="Consolas" panose="020B0609020204030204" pitchFamily="49" charset="0"/>
              </a:rPr>
              <a:t>i</a:t>
            </a:r>
            <a:r>
              <a:rPr lang="en-US" sz="1000" dirty="0" smtClean="0">
                <a:latin typeface="Consolas" panose="020B0609020204030204" pitchFamily="49" charset="0"/>
              </a:rPr>
              <a:t>])</a:t>
            </a:r>
            <a:r>
              <a:rPr lang="ru-RU" sz="1000" dirty="0" smtClean="0">
                <a:latin typeface="Consolas" panose="020B0609020204030204" pitchFamily="49" charset="0"/>
              </a:rPr>
              <a:t> = </a:t>
            </a:r>
            <a:r>
              <a:rPr lang="en-US" sz="1000" dirty="0" smtClean="0">
                <a:latin typeface="Consolas" panose="020B0609020204030204" pitchFamily="49" charset="0"/>
              </a:rPr>
              <a:t>sum(</a:t>
            </a:r>
            <a:r>
              <a:rPr lang="en-US" sz="1000" dirty="0">
                <a:latin typeface="Consolas" panose="020B0609020204030204" pitchFamily="49" charset="0"/>
              </a:rPr>
              <a:t>attn_weights_2</a:t>
            </a:r>
            <a:r>
              <a:rPr lang="ru-RU" sz="1000" dirty="0" smtClean="0">
                <a:latin typeface="Consolas" panose="020B0609020204030204" pitchFamily="49" charset="0"/>
              </a:rPr>
              <a:t>[</a:t>
            </a:r>
            <a:r>
              <a:rPr lang="en-US" sz="1000" dirty="0" err="1">
                <a:latin typeface="Consolas" panose="020B0609020204030204" pitchFamily="49" charset="0"/>
              </a:rPr>
              <a:t>i</a:t>
            </a:r>
            <a:r>
              <a:rPr lang="en-US" sz="1000" dirty="0">
                <a:latin typeface="Consolas" panose="020B0609020204030204" pitchFamily="49" charset="0"/>
              </a:rPr>
              <a:t>] × Value[</a:t>
            </a:r>
            <a:r>
              <a:rPr lang="en-US" sz="1000" dirty="0" err="1">
                <a:latin typeface="Consolas" panose="020B0609020204030204" pitchFamily="49" charset="0"/>
              </a:rPr>
              <a:t>i</a:t>
            </a:r>
            <a:r>
              <a:rPr lang="en-US" sz="1000" dirty="0">
                <a:latin typeface="Consolas" panose="020B0609020204030204" pitchFamily="49" charset="0"/>
              </a:rPr>
              <a:t>])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900" dirty="0" smtClean="0">
                <a:latin typeface="Consolas" panose="020B0609020204030204" pitchFamily="49" charset="0"/>
              </a:rPr>
              <a:t>Вычисление </a:t>
            </a:r>
            <a:r>
              <a:rPr lang="ru-RU" sz="900" dirty="0">
                <a:latin typeface="Consolas" panose="020B0609020204030204" pitchFamily="49" charset="0"/>
              </a:rPr>
              <a:t>первой компоненты:		</a:t>
            </a:r>
            <a:r>
              <a:rPr lang="ru-RU" sz="900" dirty="0" smtClean="0">
                <a:latin typeface="Consolas" panose="020B0609020204030204" pitchFamily="49" charset="0"/>
              </a:rPr>
              <a:t>      Вычисление </a:t>
            </a:r>
            <a:r>
              <a:rPr lang="ru-RU" sz="900" dirty="0">
                <a:latin typeface="Consolas" panose="020B0609020204030204" pitchFamily="49" charset="0"/>
              </a:rPr>
              <a:t>второй компоненты: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900" dirty="0">
                <a:latin typeface="Consolas" panose="020B0609020204030204" pitchFamily="49" charset="0"/>
              </a:rPr>
              <a:t>0.1780×0.3160 + 0.1388×0.1040 + 0.1815×0.1927 + 	</a:t>
            </a:r>
            <a:r>
              <a:rPr lang="ru-RU" sz="900" dirty="0" smtClean="0">
                <a:latin typeface="Consolas" panose="020B0609020204030204" pitchFamily="49" charset="0"/>
              </a:rPr>
              <a:t>      0.1780×0.5467 </a:t>
            </a:r>
            <a:r>
              <a:rPr lang="ru-RU" sz="900" dirty="0">
                <a:latin typeface="Consolas" panose="020B0609020204030204" pitchFamily="49" charset="0"/>
              </a:rPr>
              <a:t>+ 0.1388×0.2802 + 0.1815×0.8840 +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900" dirty="0">
                <a:latin typeface="Consolas" panose="020B0609020204030204" pitchFamily="49" charset="0"/>
              </a:rPr>
              <a:t>+0.1818×0.3190 + 0.1398×0.1116 + 0.1802×0.2049=	</a:t>
            </a:r>
            <a:r>
              <a:rPr lang="ru-RU" sz="900" dirty="0" smtClean="0">
                <a:latin typeface="Consolas" panose="020B0609020204030204" pitchFamily="49" charset="0"/>
              </a:rPr>
              <a:t>      +</a:t>
            </a:r>
            <a:r>
              <a:rPr lang="ru-RU" sz="900" dirty="0">
                <a:latin typeface="Consolas" panose="020B0609020204030204" pitchFamily="49" charset="0"/>
              </a:rPr>
              <a:t>0.1818×0.6483 + 0.1398×0.2999 + 0.1802×0.8218=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900" dirty="0" smtClean="0">
                <a:latin typeface="Consolas" panose="020B0609020204030204" pitchFamily="49" charset="0"/>
              </a:rPr>
              <a:t>= </a:t>
            </a:r>
            <a:r>
              <a:rPr lang="ru-RU" sz="900" dirty="0">
                <a:latin typeface="Consolas" panose="020B0609020204030204" pitchFamily="49" charset="0"/>
              </a:rPr>
              <a:t>0.05625 + 0.01444 + 0.03497 + 0.05799 + 0.01561 + </a:t>
            </a:r>
            <a:r>
              <a:rPr lang="ru-RU" sz="900" dirty="0" smtClean="0">
                <a:latin typeface="Consolas" panose="020B0609020204030204" pitchFamily="49" charset="0"/>
              </a:rPr>
              <a:t>0.03692     = </a:t>
            </a:r>
            <a:r>
              <a:rPr lang="ru-RU" sz="900" dirty="0">
                <a:latin typeface="Consolas" panose="020B0609020204030204" pitchFamily="49" charset="0"/>
              </a:rPr>
              <a:t>0.09731 + 0.03889 + 0.16045 + 0.11786 + 0.04193 + 0.14809=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900" dirty="0">
                <a:latin typeface="Consolas" panose="020B0609020204030204" pitchFamily="49" charset="0"/>
              </a:rPr>
              <a:t>= 0.21618 ≈ </a:t>
            </a:r>
            <a:r>
              <a:rPr lang="ru-RU" sz="900" dirty="0">
                <a:solidFill>
                  <a:schemeClr val="accent4">
                    <a:lumMod val="75000"/>
                  </a:schemeClr>
                </a:solidFill>
                <a:latin typeface="Consolas" panose="020B0609020204030204" pitchFamily="49" charset="0"/>
              </a:rPr>
              <a:t>0.2161</a:t>
            </a:r>
            <a:r>
              <a:rPr lang="ru-RU" sz="900" dirty="0">
                <a:latin typeface="Consolas" panose="020B0609020204030204" pitchFamily="49" charset="0"/>
              </a:rPr>
              <a:t>			</a:t>
            </a:r>
            <a:r>
              <a:rPr lang="ru-RU" sz="900" dirty="0" smtClean="0">
                <a:latin typeface="Consolas" panose="020B0609020204030204" pitchFamily="49" charset="0"/>
              </a:rPr>
              <a:t>      = </a:t>
            </a:r>
            <a:r>
              <a:rPr lang="ru-RU" sz="900" dirty="0">
                <a:latin typeface="Consolas" panose="020B0609020204030204" pitchFamily="49" charset="0"/>
              </a:rPr>
              <a:t>0.60453 ≈ </a:t>
            </a:r>
            <a:r>
              <a:rPr lang="ru-RU" sz="900" dirty="0">
                <a:solidFill>
                  <a:srgbClr val="FF0000"/>
                </a:solidFill>
                <a:latin typeface="Consolas" panose="020B0609020204030204" pitchFamily="49" charset="0"/>
              </a:rPr>
              <a:t>0.6045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9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900" dirty="0">
                <a:latin typeface="Consolas" panose="020B0609020204030204" pitchFamily="49" charset="0"/>
              </a:rPr>
              <a:t>Результат: context_vec_2 = [</a:t>
            </a:r>
            <a:r>
              <a:rPr lang="ru-RU" sz="900" dirty="0">
                <a:solidFill>
                  <a:schemeClr val="accent4">
                    <a:lumMod val="75000"/>
                  </a:schemeClr>
                </a:solidFill>
                <a:latin typeface="Consolas" panose="020B0609020204030204" pitchFamily="49" charset="0"/>
              </a:rPr>
              <a:t>0.2161</a:t>
            </a:r>
            <a:r>
              <a:rPr lang="ru-RU" sz="900" dirty="0">
                <a:latin typeface="Consolas" panose="020B0609020204030204" pitchFamily="49" charset="0"/>
              </a:rPr>
              <a:t>, </a:t>
            </a:r>
            <a:r>
              <a:rPr lang="ru-RU" sz="900" dirty="0">
                <a:solidFill>
                  <a:srgbClr val="FF0000"/>
                </a:solidFill>
                <a:latin typeface="Consolas" panose="020B0609020204030204" pitchFamily="49" charset="0"/>
              </a:rPr>
              <a:t>0.6045</a:t>
            </a:r>
            <a:r>
              <a:rPr lang="ru-RU" sz="900" dirty="0" smtClean="0">
                <a:latin typeface="Consolas" panose="020B0609020204030204" pitchFamily="49" charset="0"/>
              </a:rPr>
              <a:t>]			Все контекстные вектора</a:t>
            </a:r>
            <a:endParaRPr lang="en-US" sz="9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 smtClean="0"/>
              <a:t>			</a:t>
            </a:r>
            <a:endParaRPr lang="ru-RU" sz="1200" dirty="0" smtClean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2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5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34" y="3866844"/>
            <a:ext cx="4391638" cy="23815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866844"/>
            <a:ext cx="3848637" cy="184810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98638" y="6057674"/>
            <a:ext cx="2181915" cy="198590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890403" y="4790898"/>
            <a:ext cx="2181915" cy="198590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0566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Программирование механизма внимания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Пошаговое вычисление весовых коэффициентов внимания (с обучаемыми весами)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Шаг </a:t>
            </a:r>
            <a:r>
              <a:rPr lang="ru-RU" sz="1200" b="1" dirty="0"/>
              <a:t>5</a:t>
            </a:r>
            <a:r>
              <a:rPr lang="ru-RU" sz="1200" b="1" dirty="0" smtClean="0"/>
              <a:t>. Создание класса для </a:t>
            </a:r>
            <a:r>
              <a:rPr lang="ru-RU" sz="1200" b="1" dirty="0"/>
              <a:t>механизма самовнимания с равномерным распределением</a:t>
            </a:r>
            <a:endParaRPr lang="ru-RU" sz="1200" b="1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Использование 	</a:t>
            </a:r>
            <a:r>
              <a:rPr lang="en-US" sz="1200" b="1" dirty="0" err="1" smtClean="0"/>
              <a:t>nn.Parameter</a:t>
            </a:r>
            <a:r>
              <a:rPr lang="ru-RU" sz="1200" b="1" dirty="0" smtClean="0"/>
              <a:t>			</a:t>
            </a:r>
            <a:r>
              <a:rPr lang="en-US" sz="1200" b="1" dirty="0" err="1"/>
              <a:t>nn.Linear</a:t>
            </a:r>
            <a:endParaRPr lang="ru-RU" sz="1200" b="1" dirty="0" smtClean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2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6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44824"/>
            <a:ext cx="3454697" cy="368336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613058"/>
            <a:ext cx="2515233" cy="73147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844824"/>
            <a:ext cx="3657888" cy="28636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850327"/>
            <a:ext cx="2664296" cy="759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8286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Программирование механизма внимания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Пошаговое вычисление весовых коэффициентов внимания (с обучаемыми весами)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Шаг </a:t>
            </a:r>
            <a:r>
              <a:rPr lang="ru-RU" sz="1200" b="1" dirty="0"/>
              <a:t>5</a:t>
            </a:r>
            <a:r>
              <a:rPr lang="ru-RU" sz="1200" b="1" dirty="0" smtClean="0"/>
              <a:t>. </a:t>
            </a:r>
            <a:r>
              <a:rPr lang="ru-RU" sz="1200" dirty="0" smtClean="0"/>
              <a:t>Создание класса для механизма самовнимания с равномерным распределением «</a:t>
            </a:r>
            <a:r>
              <a:rPr lang="en-US" sz="1200" dirty="0" err="1" smtClean="0"/>
              <a:t>n.Parameter</a:t>
            </a:r>
            <a:r>
              <a:rPr lang="en-US" sz="1200" dirty="0" smtClean="0"/>
              <a:t> </a:t>
            </a:r>
            <a:r>
              <a:rPr lang="en-US" sz="1200" dirty="0"/>
              <a:t>vs </a:t>
            </a:r>
            <a:r>
              <a:rPr lang="en-US" sz="1200" dirty="0" err="1" smtClean="0"/>
              <a:t>nn.Linear</a:t>
            </a:r>
            <a:r>
              <a:rPr lang="ru-RU" sz="1200" dirty="0" smtClean="0"/>
              <a:t>»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 smtClean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27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641483"/>
              </p:ext>
            </p:extLst>
          </p:nvPr>
        </p:nvGraphicFramePr>
        <p:xfrm>
          <a:off x="539550" y="1628800"/>
          <a:ext cx="7532912" cy="46786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36306">
                  <a:extLst>
                    <a:ext uri="{9D8B030D-6E8A-4147-A177-3AD203B41FA5}">
                      <a16:colId xmlns:a16="http://schemas.microsoft.com/office/drawing/2014/main" val="1252567768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963753866"/>
                    </a:ext>
                  </a:extLst>
                </a:gridCol>
                <a:gridCol w="526094">
                  <a:extLst>
                    <a:ext uri="{9D8B030D-6E8A-4147-A177-3AD203B41FA5}">
                      <a16:colId xmlns:a16="http://schemas.microsoft.com/office/drawing/2014/main" val="1360469232"/>
                    </a:ext>
                  </a:extLst>
                </a:gridCol>
                <a:gridCol w="3766456">
                  <a:extLst>
                    <a:ext uri="{9D8B030D-6E8A-4147-A177-3AD203B41FA5}">
                      <a16:colId xmlns:a16="http://schemas.microsoft.com/office/drawing/2014/main" val="2339372327"/>
                    </a:ext>
                  </a:extLst>
                </a:gridCol>
              </a:tblGrid>
              <a:tr h="144016"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latin typeface="Consolas" panose="020B0609020204030204" pitchFamily="49" charset="0"/>
                        </a:rPr>
                        <a:t>nn.Parameter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latin typeface="Consolas" panose="020B0609020204030204" pitchFamily="49" charset="0"/>
                        </a:rPr>
                        <a:t>nn.Linear</a:t>
                      </a:r>
                      <a:endParaRPr lang="ru-RU" sz="1200" b="1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29256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Как это выглядит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034966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W_query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 = 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nn.Parameter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(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torch.rand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(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d_in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, 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d_out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))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W_query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 = 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nn.Linear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(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d_in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, 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d_out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, bias=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qkv_bias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)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614314"/>
                  </a:ext>
                </a:extLst>
              </a:tr>
              <a:tr h="128920">
                <a:tc gridSpan="3">
                  <a:txBody>
                    <a:bodyPr/>
                    <a:lstStyle/>
                    <a:p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W_key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 = 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nn.Parameter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(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torch.rand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(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d_in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, 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d_out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))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W_key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 = 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nn.Linear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(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d_in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, 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d_out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, bias=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qkv_bias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)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599682"/>
                  </a:ext>
                </a:extLst>
              </a:tr>
              <a:tr h="142632">
                <a:tc gridSpan="3">
                  <a:txBody>
                    <a:bodyPr/>
                    <a:lstStyle/>
                    <a:p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W_value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 = 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nn.Parameter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(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torch.rand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(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d_in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, 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d_out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))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W_value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 = 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nn.Linear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(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d_in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, 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d_out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, bias=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qkv_bias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)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265506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Вычисления в </a:t>
                      </a:r>
                      <a:r>
                        <a:rPr lang="en-US" sz="1200" dirty="0" smtClean="0">
                          <a:latin typeface="Consolas" panose="020B0609020204030204" pitchFamily="49" charset="0"/>
                        </a:rPr>
                        <a:t>forward</a:t>
                      </a:r>
                      <a:endParaRPr lang="ru-RU" sz="12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583869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queries = x @ 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self.W_query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queries = 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self.W_query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(x)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709768"/>
                  </a:ext>
                </a:extLst>
              </a:tr>
              <a:tr h="167992">
                <a:tc gridSpan="3"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keys = x @ 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self.W_key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keys = 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self.W_key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(x)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843554"/>
                  </a:ext>
                </a:extLst>
              </a:tr>
              <a:tr h="167992">
                <a:tc gridSpan="3"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values = x @ 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self.W_value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values = 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self.W_value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(x)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707929"/>
                  </a:ext>
                </a:extLst>
              </a:tr>
              <a:tr h="167992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Что делает </a:t>
                      </a:r>
                      <a:r>
                        <a:rPr lang="en-US" sz="1200" dirty="0" err="1" smtClean="0">
                          <a:latin typeface="+mn-lt"/>
                        </a:rPr>
                        <a:t>PyTorch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061792"/>
                  </a:ext>
                </a:extLst>
              </a:tr>
              <a:tr h="167992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Создаёт «обучаемую матрицу весов»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Создаёт «обучаемую матрицу весов» и (опционально) «вектор смещения» (</a:t>
                      </a:r>
                      <a:r>
                        <a:rPr lang="ru-RU" sz="1000" dirty="0" err="1" smtClean="0">
                          <a:latin typeface="Consolas" panose="020B0609020204030204" pitchFamily="49" charset="0"/>
                        </a:rPr>
                        <a:t>bias</a:t>
                      </a:r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)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635841"/>
                  </a:ext>
                </a:extLst>
              </a:tr>
              <a:tr h="167992">
                <a:tc>
                  <a:txBody>
                    <a:bodyPr/>
                    <a:lstStyle/>
                    <a:p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Встроена инициализация весов (например, </a:t>
                      </a:r>
                      <a:r>
                        <a:rPr lang="ru-RU" sz="1000" dirty="0" err="1" smtClean="0">
                          <a:latin typeface="Consolas" panose="020B0609020204030204" pitchFamily="49" charset="0"/>
                        </a:rPr>
                        <a:t>Xavier</a:t>
                      </a:r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/</a:t>
                      </a:r>
                      <a:r>
                        <a:rPr lang="ru-RU" sz="1000" dirty="0" err="1" smtClean="0">
                          <a:latin typeface="Consolas" panose="020B0609020204030204" pitchFamily="49" charset="0"/>
                        </a:rPr>
                        <a:t>Glorot</a:t>
                      </a:r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)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401616"/>
                  </a:ext>
                </a:extLst>
              </a:tr>
              <a:tr h="167992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Преимущества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902427"/>
                  </a:ext>
                </a:extLst>
              </a:tr>
              <a:tr h="167992">
                <a:tc gridSpan="2">
                  <a:txBody>
                    <a:bodyPr/>
                    <a:lstStyle/>
                    <a:p>
                      <a:r>
                        <a:rPr lang="ru-RU" sz="1100" dirty="0" smtClean="0">
                          <a:latin typeface="Consolas" panose="020B0609020204030204" pitchFamily="49" charset="0"/>
                        </a:rPr>
                        <a:t>Простой способ создать обучаемый тензор</a:t>
                      </a:r>
                      <a:endParaRPr lang="ru-RU" sz="11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100" dirty="0" smtClean="0">
                          <a:latin typeface="Consolas" panose="020B0609020204030204" pitchFamily="49" charset="0"/>
                        </a:rPr>
                        <a:t>Стандартный и удобный способ для линейного преобразования</a:t>
                      </a:r>
                      <a:endParaRPr lang="ru-RU" sz="11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776217"/>
                  </a:ext>
                </a:extLst>
              </a:tr>
              <a:tr h="167992">
                <a:tc gridSpan="2">
                  <a:txBody>
                    <a:bodyPr/>
                    <a:lstStyle/>
                    <a:p>
                      <a:r>
                        <a:rPr lang="ru-RU" sz="1100" dirty="0" smtClean="0">
                          <a:latin typeface="Consolas" panose="020B0609020204030204" pitchFamily="49" charset="0"/>
                        </a:rPr>
                        <a:t>Полный контроль над инициализацией</a:t>
                      </a:r>
                      <a:endParaRPr lang="ru-RU" sz="11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100" dirty="0" smtClean="0">
                          <a:latin typeface="Consolas" panose="020B0609020204030204" pitchFamily="49" charset="0"/>
                        </a:rPr>
                        <a:t>Встроенная </a:t>
                      </a:r>
                      <a:r>
                        <a:rPr lang="ru-RU" sz="1100" dirty="0" smtClean="0">
                          <a:latin typeface="Consolas" panose="020B0609020204030204" pitchFamily="49" charset="0"/>
                        </a:rPr>
                        <a:t>инициализация </a:t>
                      </a:r>
                      <a:r>
                        <a:rPr lang="ru-RU" sz="1100" dirty="0" smtClean="0">
                          <a:latin typeface="Consolas" panose="020B0609020204030204" pitchFamily="49" charset="0"/>
                        </a:rPr>
                        <a:t>весов, улучшающая обучение</a:t>
                      </a:r>
                      <a:endParaRPr lang="ru-RU" sz="11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799592"/>
                  </a:ext>
                </a:extLst>
              </a:tr>
              <a:tr h="167992">
                <a:tc gridSpan="2">
                  <a:txBody>
                    <a:bodyPr/>
                    <a:lstStyle/>
                    <a:p>
                      <a:pPr marL="0" algn="l" rtl="0" eaLnBrk="1" latinLnBrk="0" hangingPunct="1"/>
                      <a:endParaRPr kumimoji="0" lang="ru-RU" sz="1100" kern="1200" dirty="0">
                        <a:solidFill>
                          <a:schemeClr val="dk1"/>
                        </a:solidFill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Поддерживает вектор смещения (</a:t>
                      </a:r>
                      <a:r>
                        <a:rPr kumimoji="0" lang="en-US" sz="1100" kern="1200" dirty="0" smtClean="0">
                          <a:solidFill>
                            <a:schemeClr val="dk1"/>
                          </a:solidFill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bias)</a:t>
                      </a:r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.</a:t>
                      </a:r>
                      <a:endParaRPr kumimoji="0" lang="ru-RU" sz="1100" kern="1200" dirty="0">
                        <a:solidFill>
                          <a:schemeClr val="dk1"/>
                        </a:solidFill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407051"/>
                  </a:ext>
                </a:extLst>
              </a:tr>
              <a:tr h="167992">
                <a:tc gridSpan="2">
                  <a:txBody>
                    <a:bodyPr/>
                    <a:lstStyle/>
                    <a:p>
                      <a:pPr marL="0" algn="l" rtl="0" eaLnBrk="1" latinLnBrk="0" hangingPunct="1"/>
                      <a:endParaRPr kumimoji="0" lang="ru-RU" sz="1100" kern="1200" dirty="0">
                        <a:solidFill>
                          <a:schemeClr val="dk1"/>
                        </a:solidFill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Является частью </a:t>
                      </a:r>
                      <a:r>
                        <a:rPr kumimoji="0" lang="ru-RU" sz="1100" kern="1200" dirty="0" err="1" smtClean="0">
                          <a:solidFill>
                            <a:schemeClr val="dk1"/>
                          </a:solidFill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nn.Module</a:t>
                      </a:r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, что упрощает интеграцию</a:t>
                      </a:r>
                      <a:endParaRPr kumimoji="0" lang="ru-RU" sz="1100" kern="1200" dirty="0">
                        <a:solidFill>
                          <a:schemeClr val="dk1"/>
                        </a:solidFill>
                        <a:latin typeface="Consolas" panose="020B0609020204030204" pitchFamily="49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948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9725758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Программирование механизма внимания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Пошаговое вычисление весовых коэффициентов внимания (с обучаемыми весами)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Шаг </a:t>
            </a:r>
            <a:r>
              <a:rPr lang="ru-RU" sz="1200" b="1" dirty="0"/>
              <a:t>5</a:t>
            </a:r>
            <a:r>
              <a:rPr lang="ru-RU" sz="1200" b="1" dirty="0" smtClean="0"/>
              <a:t>. Числовой пример вычисления ключей с помощью «</a:t>
            </a:r>
            <a:r>
              <a:rPr lang="en-US" sz="1200" b="1" dirty="0" err="1" smtClean="0"/>
              <a:t>nn.Linear</a:t>
            </a:r>
            <a:r>
              <a:rPr lang="ru-RU" sz="1200" b="1" dirty="0" smtClean="0"/>
              <a:t>»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		Входной </a:t>
            </a:r>
            <a:r>
              <a:rPr lang="ru-RU" sz="1100" dirty="0">
                <a:latin typeface="Consolas" panose="020B0609020204030204" pitchFamily="49" charset="0"/>
              </a:rPr>
              <a:t>вектор слова "</a:t>
            </a:r>
            <a:r>
              <a:rPr lang="en-US" sz="1100" dirty="0">
                <a:latin typeface="Consolas" panose="020B0609020204030204" pitchFamily="49" charset="0"/>
              </a:rPr>
              <a:t>world"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		</a:t>
            </a:r>
            <a:r>
              <a:rPr lang="en-US" sz="1100" dirty="0" smtClean="0">
                <a:latin typeface="Consolas" panose="020B0609020204030204" pitchFamily="49" charset="0"/>
              </a:rPr>
              <a:t>x_2 </a:t>
            </a:r>
            <a:r>
              <a:rPr lang="en-US" sz="1100" dirty="0">
                <a:latin typeface="Consolas" panose="020B0609020204030204" pitchFamily="49" charset="0"/>
              </a:rPr>
              <a:t>= [0.8, 0.1, 0.1]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		Веса </a:t>
            </a:r>
            <a:r>
              <a:rPr lang="en-US" sz="1100" dirty="0" err="1">
                <a:latin typeface="Consolas" panose="020B0609020204030204" pitchFamily="49" charset="0"/>
              </a:rPr>
              <a:t>W_query</a:t>
            </a:r>
            <a:r>
              <a:rPr lang="en-US" sz="1100" dirty="0">
                <a:latin typeface="Consolas" panose="020B0609020204030204" pitchFamily="49" charset="0"/>
              </a:rPr>
              <a:t> </a:t>
            </a:r>
            <a:r>
              <a:rPr lang="ru-RU" sz="1100" dirty="0">
                <a:latin typeface="Consolas" panose="020B0609020204030204" pitchFamily="49" charset="0"/>
              </a:rPr>
              <a:t>в </a:t>
            </a:r>
            <a:r>
              <a:rPr lang="en-US" sz="1100" dirty="0" err="1">
                <a:latin typeface="Consolas" panose="020B0609020204030204" pitchFamily="49" charset="0"/>
              </a:rPr>
              <a:t>nn.Linear</a:t>
            </a:r>
            <a:r>
              <a:rPr lang="en-US" sz="1100" dirty="0">
                <a:latin typeface="Consolas" panose="020B0609020204030204" pitchFamily="49" charset="0"/>
              </a:rPr>
              <a:t> (</a:t>
            </a:r>
            <a:r>
              <a:rPr lang="ru-RU" sz="1100" dirty="0">
                <a:latin typeface="Consolas" panose="020B0609020204030204" pitchFamily="49" charset="0"/>
              </a:rPr>
              <a:t>после инициализации)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		</a:t>
            </a:r>
            <a:r>
              <a:rPr lang="en-US" sz="1100" dirty="0" err="1" smtClean="0">
                <a:latin typeface="Consolas" panose="020B0609020204030204" pitchFamily="49" charset="0"/>
              </a:rPr>
              <a:t>W_query_weight</a:t>
            </a:r>
            <a:r>
              <a:rPr lang="en-US" sz="1100" dirty="0" smtClean="0">
                <a:latin typeface="Consolas" panose="020B0609020204030204" pitchFamily="49" charset="0"/>
              </a:rPr>
              <a:t> </a:t>
            </a:r>
            <a:r>
              <a:rPr lang="en-US" sz="1100" dirty="0">
                <a:latin typeface="Consolas" panose="020B0609020204030204" pitchFamily="49" charset="0"/>
              </a:rPr>
              <a:t>= [[0.5411, -0.2934],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100" dirty="0">
                <a:latin typeface="Consolas" panose="020B0609020204030204" pitchFamily="49" charset="0"/>
              </a:rPr>
              <a:t>                  </a:t>
            </a:r>
            <a:r>
              <a:rPr lang="ru-RU" sz="1100" dirty="0" smtClean="0">
                <a:latin typeface="Consolas" panose="020B0609020204030204" pitchFamily="49" charset="0"/>
              </a:rPr>
              <a:t>		</a:t>
            </a:r>
            <a:r>
              <a:rPr lang="ru-RU" sz="1100" dirty="0">
                <a:latin typeface="Consolas" panose="020B0609020204030204" pitchFamily="49" charset="0"/>
              </a:rPr>
              <a:t> </a:t>
            </a:r>
            <a:r>
              <a:rPr lang="ru-RU" sz="1100" dirty="0" smtClean="0">
                <a:latin typeface="Consolas" panose="020B0609020204030204" pitchFamily="49" charset="0"/>
              </a:rPr>
              <a:t>     </a:t>
            </a:r>
            <a:r>
              <a:rPr lang="en-US" sz="1100" dirty="0" smtClean="0">
                <a:latin typeface="Consolas" panose="020B0609020204030204" pitchFamily="49" charset="0"/>
              </a:rPr>
              <a:t>[</a:t>
            </a:r>
            <a:r>
              <a:rPr lang="en-US" sz="1100" dirty="0">
                <a:latin typeface="Consolas" panose="020B0609020204030204" pitchFamily="49" charset="0"/>
              </a:rPr>
              <a:t>0.2670, -0.4865], 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     </a:t>
            </a:r>
            <a:r>
              <a:rPr lang="en-US" sz="1100" dirty="0" smtClean="0">
                <a:latin typeface="Consolas" panose="020B0609020204030204" pitchFamily="49" charset="0"/>
              </a:rPr>
              <a:t>                  </a:t>
            </a:r>
            <a:r>
              <a:rPr lang="ru-RU" sz="1100" dirty="0" smtClean="0">
                <a:latin typeface="Consolas" panose="020B0609020204030204" pitchFamily="49" charset="0"/>
              </a:rPr>
              <a:t>		      </a:t>
            </a:r>
            <a:r>
              <a:rPr lang="en-US" sz="1100" dirty="0" smtClean="0">
                <a:latin typeface="Consolas" panose="020B0609020204030204" pitchFamily="49" charset="0"/>
              </a:rPr>
              <a:t>[</a:t>
            </a:r>
            <a:r>
              <a:rPr lang="en-US" sz="1100" dirty="0">
                <a:latin typeface="Consolas" panose="020B0609020204030204" pitchFamily="49" charset="0"/>
              </a:rPr>
              <a:t>0.1324, 0.0377]]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	Смещение </a:t>
            </a:r>
            <a:r>
              <a:rPr lang="ru-RU" sz="1100" dirty="0">
                <a:latin typeface="Consolas" panose="020B0609020204030204" pitchFamily="49" charset="0"/>
              </a:rPr>
              <a:t>(</a:t>
            </a:r>
            <a:r>
              <a:rPr lang="en-US" sz="1100" dirty="0">
                <a:latin typeface="Consolas" panose="020B0609020204030204" pitchFamily="49" charset="0"/>
              </a:rPr>
              <a:t>bias</a:t>
            </a:r>
            <a:r>
              <a:rPr lang="en-US" sz="1100" dirty="0" smtClean="0">
                <a:latin typeface="Consolas" panose="020B0609020204030204" pitchFamily="49" charset="0"/>
              </a:rPr>
              <a:t>)</a:t>
            </a:r>
            <a:r>
              <a:rPr lang="ru-RU" sz="1100" dirty="0" smtClean="0">
                <a:latin typeface="Consolas" panose="020B0609020204030204" pitchFamily="49" charset="0"/>
              </a:rPr>
              <a:t>:	</a:t>
            </a:r>
            <a:r>
              <a:rPr lang="ru-RU" sz="1100" dirty="0" smtClean="0">
                <a:solidFill>
                  <a:srgbClr val="00B050"/>
                </a:solidFill>
                <a:latin typeface="Consolas" panose="020B0609020204030204" pitchFamily="49" charset="0"/>
              </a:rPr>
              <a:t>Формула</a:t>
            </a:r>
            <a:r>
              <a:rPr lang="ru-RU" sz="1100" dirty="0">
                <a:solidFill>
                  <a:srgbClr val="00B050"/>
                </a:solidFill>
                <a:latin typeface="Consolas" panose="020B0609020204030204" pitchFamily="49" charset="0"/>
              </a:rPr>
              <a:t>: </a:t>
            </a:r>
            <a:r>
              <a:rPr lang="en-US" sz="1100" dirty="0">
                <a:solidFill>
                  <a:srgbClr val="00B050"/>
                </a:solidFill>
                <a:latin typeface="Consolas" panose="020B0609020204030204" pitchFamily="49" charset="0"/>
              </a:rPr>
              <a:t>output = input × weight + bias</a:t>
            </a:r>
            <a:endParaRPr lang="ru-RU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	</a:t>
            </a:r>
            <a:r>
              <a:rPr lang="en-US" sz="1100" dirty="0" err="1" smtClean="0">
                <a:latin typeface="Consolas" panose="020B0609020204030204" pitchFamily="49" charset="0"/>
              </a:rPr>
              <a:t>W_query_bias</a:t>
            </a:r>
            <a:r>
              <a:rPr lang="en-US" sz="1100" dirty="0" smtClean="0">
                <a:latin typeface="Consolas" panose="020B0609020204030204" pitchFamily="49" charset="0"/>
              </a:rPr>
              <a:t> </a:t>
            </a:r>
            <a:r>
              <a:rPr lang="en-US" sz="1100" dirty="0">
                <a:latin typeface="Consolas" panose="020B0609020204030204" pitchFamily="49" charset="0"/>
              </a:rPr>
              <a:t>= [0.1543, -0.2381]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 smtClean="0">
                <a:solidFill>
                  <a:srgbClr val="00B050"/>
                </a:solidFill>
                <a:latin typeface="Consolas" panose="020B0609020204030204" pitchFamily="49" charset="0"/>
              </a:rPr>
              <a:t>		</a:t>
            </a:r>
            <a:endParaRPr lang="en-US" sz="1100" dirty="0">
              <a:solidFill>
                <a:srgbClr val="00B050"/>
              </a:solidFill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		Первая </a:t>
            </a:r>
            <a:r>
              <a:rPr lang="ru-RU" sz="1100" dirty="0">
                <a:latin typeface="Consolas" panose="020B0609020204030204" pitchFamily="49" charset="0"/>
              </a:rPr>
              <a:t>компонента: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		Матричное </a:t>
            </a:r>
            <a:r>
              <a:rPr lang="ru-RU" sz="1100" dirty="0">
                <a:latin typeface="Consolas" panose="020B0609020204030204" pitchFamily="49" charset="0"/>
              </a:rPr>
              <a:t>умножение		Вектор смещения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		0.8×0.5411 </a:t>
            </a:r>
            <a:r>
              <a:rPr lang="ru-RU" sz="1100" dirty="0">
                <a:latin typeface="Consolas" panose="020B0609020204030204" pitchFamily="49" charset="0"/>
              </a:rPr>
              <a:t>+ 0.1×0.2670 + 0.1×0.1324 + </a:t>
            </a:r>
            <a:r>
              <a:rPr lang="ru-RU" sz="1100" dirty="0">
                <a:solidFill>
                  <a:srgbClr val="00B050"/>
                </a:solidFill>
                <a:latin typeface="Consolas" panose="020B0609020204030204" pitchFamily="49" charset="0"/>
              </a:rPr>
              <a:t>0.1543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		= </a:t>
            </a:r>
            <a:r>
              <a:rPr lang="ru-RU" sz="1100" dirty="0">
                <a:latin typeface="Consolas" panose="020B0609020204030204" pitchFamily="49" charset="0"/>
              </a:rPr>
              <a:t>0.43288 + 0.02670 + 0.01324 + 0.1543 = </a:t>
            </a:r>
            <a:r>
              <a:rPr lang="ru-RU" sz="1100" dirty="0">
                <a:solidFill>
                  <a:srgbClr val="FF0000"/>
                </a:solidFill>
                <a:latin typeface="Consolas" panose="020B0609020204030204" pitchFamily="49" charset="0"/>
              </a:rPr>
              <a:t>0.62712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1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		Вторая </a:t>
            </a:r>
            <a:r>
              <a:rPr lang="ru-RU" sz="1100" dirty="0">
                <a:latin typeface="Consolas" panose="020B0609020204030204" pitchFamily="49" charset="0"/>
              </a:rPr>
              <a:t>компонента:  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		Матричное </a:t>
            </a:r>
            <a:r>
              <a:rPr lang="ru-RU" sz="1100" dirty="0">
                <a:latin typeface="Consolas" panose="020B0609020204030204" pitchFamily="49" charset="0"/>
              </a:rPr>
              <a:t>умножение		</a:t>
            </a:r>
            <a:r>
              <a:rPr lang="ru-RU" sz="1100" dirty="0" smtClean="0">
                <a:latin typeface="Consolas" panose="020B0609020204030204" pitchFamily="49" charset="0"/>
              </a:rPr>
              <a:t>Вектор </a:t>
            </a:r>
            <a:r>
              <a:rPr lang="ru-RU" sz="1100" dirty="0">
                <a:latin typeface="Consolas" panose="020B0609020204030204" pitchFamily="49" charset="0"/>
              </a:rPr>
              <a:t>смещения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		0.8</a:t>
            </a:r>
            <a:r>
              <a:rPr lang="ru-RU" sz="1100" dirty="0">
                <a:latin typeface="Consolas" panose="020B0609020204030204" pitchFamily="49" charset="0"/>
              </a:rPr>
              <a:t>×(-0.2934) + 0.1×(-0.4865) + 0.1×0.0377 + (</a:t>
            </a:r>
            <a:r>
              <a:rPr lang="ru-RU" sz="1100" dirty="0">
                <a:solidFill>
                  <a:srgbClr val="00B050"/>
                </a:solidFill>
                <a:latin typeface="Consolas" panose="020B0609020204030204" pitchFamily="49" charset="0"/>
              </a:rPr>
              <a:t>-0.2381</a:t>
            </a:r>
            <a:r>
              <a:rPr lang="ru-RU" sz="1100" dirty="0">
                <a:latin typeface="Consolas" panose="020B0609020204030204" pitchFamily="49" charset="0"/>
              </a:rPr>
              <a:t>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		= </a:t>
            </a:r>
            <a:r>
              <a:rPr lang="ru-RU" sz="1100" dirty="0">
                <a:latin typeface="Consolas" panose="020B0609020204030204" pitchFamily="49" charset="0"/>
              </a:rPr>
              <a:t>-0.23472 + (-0.04865) + 0.00377 + (-0.2381) = </a:t>
            </a:r>
            <a:r>
              <a:rPr lang="ru-RU" sz="1100" dirty="0">
                <a:solidFill>
                  <a:srgbClr val="0070C0"/>
                </a:solidFill>
                <a:latin typeface="Consolas" panose="020B0609020204030204" pitchFamily="49" charset="0"/>
              </a:rPr>
              <a:t>-0.51770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100" dirty="0">
              <a:latin typeface="Consolas" panose="020B0609020204030204" pitchFamily="49" charset="0"/>
            </a:endParaRPr>
          </a:p>
          <a:p>
            <a:pPr marL="0" indent="0" algn="ctr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Результат </a:t>
            </a:r>
            <a:r>
              <a:rPr lang="en-US" sz="1100" dirty="0">
                <a:latin typeface="Consolas" panose="020B0609020204030204" pitchFamily="49" charset="0"/>
              </a:rPr>
              <a:t>Query: [</a:t>
            </a:r>
            <a:r>
              <a:rPr lang="en-US" sz="1100" dirty="0">
                <a:solidFill>
                  <a:srgbClr val="FF0000"/>
                </a:solidFill>
                <a:latin typeface="Consolas" panose="020B0609020204030204" pitchFamily="49" charset="0"/>
              </a:rPr>
              <a:t>0.6271</a:t>
            </a:r>
            <a:r>
              <a:rPr lang="en-US" sz="1100" dirty="0"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0070C0"/>
                </a:solidFill>
                <a:latin typeface="Consolas" panose="020B0609020204030204" pitchFamily="49" charset="0"/>
              </a:rPr>
              <a:t>-0.5177</a:t>
            </a:r>
            <a:r>
              <a:rPr lang="en-US" sz="1100" dirty="0">
                <a:latin typeface="Consolas" panose="020B0609020204030204" pitchFamily="49" charset="0"/>
              </a:rPr>
              <a:t>]</a:t>
            </a:r>
            <a:endParaRPr lang="ru-RU" sz="11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 smtClean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28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3783594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Программирование механизма внимания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Пошаговое вычисление весовых коэффициентов внимания (с обучаемыми весами)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Шаг 6. </a:t>
            </a:r>
            <a:r>
              <a:rPr lang="ru-RU" sz="1200" b="1" dirty="0"/>
              <a:t>Сокрытие будущих слов с помощью причинно-следственного внимания</a:t>
            </a:r>
            <a:endParaRPr lang="ru-RU" sz="1200" b="1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/>
              <a:t>Проблема: В </a:t>
            </a:r>
            <a:r>
              <a:rPr lang="en-US" sz="1200" dirty="0" smtClean="0"/>
              <a:t>LLM</a:t>
            </a:r>
            <a:r>
              <a:rPr lang="ru-RU" sz="1200" dirty="0" smtClean="0"/>
              <a:t> моделях </a:t>
            </a:r>
            <a:r>
              <a:rPr lang="ru-RU" sz="1200" b="1" dirty="0"/>
              <a:t>слово</a:t>
            </a:r>
            <a:r>
              <a:rPr lang="ru-RU" sz="1200" dirty="0"/>
              <a:t> должно "видеть" только предыдущие слова, но не будущие</a:t>
            </a:r>
            <a:r>
              <a:rPr lang="ru-RU" sz="1200" dirty="0" smtClean="0"/>
              <a:t>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Исходные данные: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Входные векторы:		</a:t>
            </a:r>
            <a:r>
              <a:rPr lang="ru-RU" sz="1000" dirty="0" smtClean="0">
                <a:latin typeface="Consolas" panose="020B0609020204030204" pitchFamily="49" charset="0"/>
              </a:rPr>
              <a:t>Матрицы </a:t>
            </a:r>
            <a:r>
              <a:rPr lang="ru-RU" sz="1000" dirty="0">
                <a:latin typeface="Consolas" panose="020B0609020204030204" pitchFamily="49" charset="0"/>
              </a:rPr>
              <a:t>весов</a:t>
            </a:r>
            <a:r>
              <a:rPr lang="ru-RU" sz="1000" dirty="0" smtClean="0">
                <a:latin typeface="Consolas" panose="020B0609020204030204" pitchFamily="49" charset="0"/>
              </a:rPr>
              <a:t>:</a:t>
            </a:r>
            <a:r>
              <a:rPr lang="ru-RU" sz="1000" dirty="0">
                <a:latin typeface="Consolas" panose="020B0609020204030204" pitchFamily="49" charset="0"/>
              </a:rPr>
              <a:t>	Векторы </a:t>
            </a:r>
            <a:r>
              <a:rPr lang="en-US" sz="1000" dirty="0">
                <a:latin typeface="Consolas" panose="020B0609020204030204" pitchFamily="49" charset="0"/>
              </a:rPr>
              <a:t>Query </a:t>
            </a:r>
            <a:r>
              <a:rPr lang="ru-RU" sz="1000" dirty="0">
                <a:latin typeface="Consolas" panose="020B0609020204030204" pitchFamily="49" charset="0"/>
              </a:rPr>
              <a:t>и </a:t>
            </a:r>
            <a:r>
              <a:rPr lang="en-US" sz="1000" dirty="0">
                <a:latin typeface="Consolas" panose="020B0609020204030204" pitchFamily="49" charset="0"/>
              </a:rPr>
              <a:t>Key: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Inputs: 			</a:t>
            </a:r>
            <a:r>
              <a:rPr lang="en-US" sz="1000" dirty="0" err="1" smtClean="0">
                <a:latin typeface="Consolas" panose="020B0609020204030204" pitchFamily="49" charset="0"/>
              </a:rPr>
              <a:t>W_query</a:t>
            </a:r>
            <a:r>
              <a:rPr lang="en-US" sz="1000" dirty="0">
                <a:latin typeface="Consolas" panose="020B0609020204030204" pitchFamily="49" charset="0"/>
              </a:rPr>
              <a:t>:		Queries:                 Keys: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[0.1000, 0.9000, 0.2000]  # Hello	[0.2961, 0.5166]	[ 0.5451, -0.3393]       [-0.3354, -0.3148]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[0.8000, 0.1000, 0.1000]  # world  	[0.2517, 0.6886] 	[ 0.3497, -0.1776]       [ 0.3013,  0.0936]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[0.3000, 0.2000, 0.9000]  # This	[0.0740, 0.8665]	[ 0.6468, -0.2007]       [ 0.2408, -0.4475]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[0.4000, 0.8000, 0.3000]  # is			</a:t>
            </a:r>
            <a:r>
              <a:rPr lang="en-US" sz="1000" dirty="0" smtClean="0">
                <a:latin typeface="Consolas" panose="020B0609020204030204" pitchFamily="49" charset="0"/>
              </a:rPr>
              <a:t>[ </a:t>
            </a:r>
            <a:r>
              <a:rPr lang="en-US" sz="1000" dirty="0">
                <a:latin typeface="Consolas" panose="020B0609020204030204" pitchFamily="49" charset="0"/>
              </a:rPr>
              <a:t>0.6454, -0.3651]       [-0.1430, -0.2759]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[0.9000, 0.1000, 0.1000]  # a			</a:t>
            </a:r>
            <a:r>
              <a:rPr lang="en-US" sz="1000" dirty="0" smtClean="0">
                <a:latin typeface="Consolas" panose="020B0609020204030204" pitchFamily="49" charset="0"/>
              </a:rPr>
              <a:t>[ </a:t>
            </a:r>
            <a:r>
              <a:rPr lang="en-US" sz="1000" dirty="0">
                <a:latin typeface="Consolas" panose="020B0609020204030204" pitchFamily="49" charset="0"/>
              </a:rPr>
              <a:t>0.3813, -0.1944]       [ 0.3419,  0.1150]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[0.2000, 0.3000, 0.8000]  # test			</a:t>
            </a:r>
            <a:r>
              <a:rPr lang="en-US" sz="1000" dirty="0" smtClean="0">
                <a:latin typeface="Consolas" panose="020B0609020204030204" pitchFamily="49" charset="0"/>
              </a:rPr>
              <a:t>[ </a:t>
            </a:r>
            <a:r>
              <a:rPr lang="en-US" sz="1000" dirty="0">
                <a:latin typeface="Consolas" panose="020B0609020204030204" pitchFamily="49" charset="0"/>
              </a:rPr>
              <a:t>0.6097, -0.2084]       [ 0.1295, -0.4438]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Веса внимания до маскирования: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[0.1445, 0.1675, 0.1863, 0.1542, 0.1692, 0.1783]  # </a:t>
            </a:r>
            <a:r>
              <a:rPr lang="en-US" sz="1000" dirty="0">
                <a:latin typeface="Consolas" panose="020B0609020204030204" pitchFamily="49" charset="0"/>
              </a:rPr>
              <a:t>Hello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[0.1518, 0.1688, 0.1780, 0.1584, 0.1700, 0.1731]  # world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[0.1386, 0.1750, 0.1838, 0.1505, 0.1777, 0.1746]  # This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[0.1403, 0.1688, 0.1889, 0.1516, 0.1710, 0.1793]  # is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[0.1505, 0.1689, 0.1790, 0.1577, 0.1703, 0.1736]  # a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[0.1403, 0.1738, 0.1834, 0.1515, 0.1763, 0.1747]  # test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Здесь </a:t>
            </a:r>
            <a:r>
              <a:rPr lang="ru-RU" sz="1000" dirty="0">
                <a:latin typeface="Consolas" panose="020B0609020204030204" pitchFamily="49" charset="0"/>
              </a:rPr>
              <a:t>каждое </a:t>
            </a:r>
            <a:r>
              <a:rPr lang="ru-RU" sz="1000" b="1" dirty="0">
                <a:latin typeface="Consolas" panose="020B0609020204030204" pitchFamily="49" charset="0"/>
              </a:rPr>
              <a:t>слово</a:t>
            </a:r>
            <a:r>
              <a:rPr lang="ru-RU" sz="1000" dirty="0">
                <a:latin typeface="Consolas" panose="020B0609020204030204" pitchFamily="49" charset="0"/>
              </a:rPr>
              <a:t> "видит" все слова, включая будущие</a:t>
            </a:r>
            <a:r>
              <a:rPr lang="ru-RU" sz="1000" dirty="0" smtClean="0">
                <a:latin typeface="Consolas" panose="020B0609020204030204" pitchFamily="49" charset="0"/>
              </a:rPr>
              <a:t>!</a:t>
            </a: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Контекстный вектор </a:t>
            </a:r>
            <a:r>
              <a:rPr lang="ru-RU" sz="1000" dirty="0" err="1" smtClean="0">
                <a:latin typeface="Consolas" panose="020B0609020204030204" pitchFamily="49" charset="0"/>
              </a:rPr>
              <a:t>attn_weights</a:t>
            </a:r>
            <a:r>
              <a:rPr lang="ru-RU" sz="1000" dirty="0" smtClean="0">
                <a:latin typeface="Consolas" panose="020B0609020204030204" pitchFamily="49" charset="0"/>
              </a:rPr>
              <a:t> </a:t>
            </a:r>
            <a:r>
              <a:rPr lang="ru-RU" sz="1000" dirty="0">
                <a:latin typeface="Consolas" panose="020B0609020204030204" pitchFamily="49" charset="0"/>
              </a:rPr>
              <a:t>— </a:t>
            </a:r>
            <a:r>
              <a:rPr lang="ru-RU" sz="1000" dirty="0" smtClean="0">
                <a:latin typeface="Consolas" panose="020B0609020204030204" pitchFamily="49" charset="0"/>
              </a:rPr>
              <a:t>это матрица </a:t>
            </a:r>
            <a:r>
              <a:rPr lang="ru-RU" sz="1000" dirty="0">
                <a:latin typeface="Consolas" panose="020B0609020204030204" pitchFamily="49" charset="0"/>
              </a:rPr>
              <a:t>6x6, где каждая строка </a:t>
            </a:r>
            <a:r>
              <a:rPr lang="ru-RU" sz="1000" dirty="0" smtClean="0">
                <a:latin typeface="Consolas" panose="020B0609020204030204" pitchFamily="49" charset="0"/>
              </a:rPr>
              <a:t>имеет единичную сумму. </a:t>
            </a:r>
            <a:r>
              <a:rPr lang="ru-RU" sz="1000" dirty="0">
                <a:latin typeface="Consolas" panose="020B0609020204030204" pitchFamily="49" charset="0"/>
              </a:rPr>
              <a:t>Это означает, </a:t>
            </a:r>
            <a:r>
              <a:rPr lang="ru-RU" sz="1000" dirty="0" smtClean="0">
                <a:latin typeface="Consolas" panose="020B0609020204030204" pitchFamily="49" charset="0"/>
              </a:rPr>
              <a:t>что </a:t>
            </a:r>
            <a:r>
              <a:rPr lang="ru-RU" sz="1000" dirty="0">
                <a:latin typeface="Consolas" panose="020B0609020204030204" pitchFamily="49" charset="0"/>
              </a:rPr>
              <a:t>при вычислении контекстного вектора для </a:t>
            </a:r>
            <a:r>
              <a:rPr lang="ru-RU" sz="1000" dirty="0" err="1">
                <a:latin typeface="Consolas" panose="020B0609020204030204" pitchFamily="49" charset="0"/>
              </a:rPr>
              <a:t>токена</a:t>
            </a:r>
            <a:r>
              <a:rPr lang="ru-RU" sz="1000" dirty="0">
                <a:latin typeface="Consolas" panose="020B0609020204030204" pitchFamily="49" charset="0"/>
              </a:rPr>
              <a:t> 0 (первая </a:t>
            </a:r>
            <a:r>
              <a:rPr lang="ru-RU" sz="1000" dirty="0" smtClean="0">
                <a:latin typeface="Consolas" panose="020B0609020204030204" pitchFamily="49" charset="0"/>
              </a:rPr>
              <a:t>строка, слово </a:t>
            </a:r>
            <a:r>
              <a:rPr lang="en-US" sz="1000" dirty="0" smtClean="0">
                <a:latin typeface="Consolas" panose="020B0609020204030204" pitchFamily="49" charset="0"/>
              </a:rPr>
              <a:t>Hello</a:t>
            </a:r>
            <a:r>
              <a:rPr lang="ru-RU" sz="1000" dirty="0" smtClean="0">
                <a:latin typeface="Consolas" panose="020B0609020204030204" pitchFamily="49" charset="0"/>
              </a:rPr>
              <a:t>), </a:t>
            </a:r>
            <a:r>
              <a:rPr lang="ru-RU" sz="1000" dirty="0">
                <a:latin typeface="Consolas" panose="020B0609020204030204" pitchFamily="49" charset="0"/>
              </a:rPr>
              <a:t>он "обращается" с ненулевыми весами ко всем другим </a:t>
            </a:r>
            <a:r>
              <a:rPr lang="ru-RU" sz="1000" dirty="0" err="1">
                <a:latin typeface="Consolas" panose="020B0609020204030204" pitchFamily="49" charset="0"/>
              </a:rPr>
              <a:t>токенам</a:t>
            </a:r>
            <a:r>
              <a:rPr lang="ru-RU" sz="1000" dirty="0">
                <a:latin typeface="Consolas" panose="020B0609020204030204" pitchFamily="49" charset="0"/>
              </a:rPr>
              <a:t>, включая 1, 2, 3, 4, 5. Это нежелательно при генерации текста, так как на момент генерации </a:t>
            </a:r>
            <a:r>
              <a:rPr lang="ru-RU" sz="1000" dirty="0" err="1">
                <a:latin typeface="Consolas" panose="020B0609020204030204" pitchFamily="49" charset="0"/>
              </a:rPr>
              <a:t>токена</a:t>
            </a:r>
            <a:r>
              <a:rPr lang="ru-RU" sz="1000" dirty="0">
                <a:latin typeface="Consolas" panose="020B0609020204030204" pitchFamily="49" charset="0"/>
              </a:rPr>
              <a:t> 0 </a:t>
            </a:r>
            <a:r>
              <a:rPr lang="ru-RU" sz="1000" dirty="0" err="1">
                <a:latin typeface="Consolas" panose="020B0609020204030204" pitchFamily="49" charset="0"/>
              </a:rPr>
              <a:t>токены</a:t>
            </a:r>
            <a:r>
              <a:rPr lang="ru-RU" sz="1000" dirty="0">
                <a:latin typeface="Consolas" panose="020B0609020204030204" pitchFamily="49" charset="0"/>
              </a:rPr>
              <a:t> 1-5 ещё неизвестны.</a:t>
            </a:r>
            <a:endParaRPr lang="ru-RU" sz="1000" dirty="0" smtClean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29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457" y="3717032"/>
            <a:ext cx="3340943" cy="192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428808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Программирование механизма внимания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Пошаговое вычисление весовых коэффициентов внимания (с обучаемыми весами)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Шаг 6</a:t>
            </a:r>
            <a:r>
              <a:rPr lang="ru-RU" sz="1200" b="1" dirty="0"/>
              <a:t>.1. Создание маски  причинно-следственного </a:t>
            </a:r>
            <a:r>
              <a:rPr lang="ru-RU" sz="1200" b="1" dirty="0" smtClean="0"/>
              <a:t>внимания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Цель</a:t>
            </a:r>
            <a:r>
              <a:rPr lang="ru-RU" sz="1200" dirty="0"/>
              <a:t>: Создать бинарную маску, которая обнуляет веса внимания, соответствующие "взгляду" на будущие </a:t>
            </a:r>
            <a:r>
              <a:rPr lang="ru-RU" sz="1200" dirty="0" err="1"/>
              <a:t>токены</a:t>
            </a:r>
            <a:r>
              <a:rPr lang="ru-RU" sz="1200" dirty="0" smtClean="0"/>
              <a:t>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Функция: </a:t>
            </a:r>
            <a:r>
              <a:rPr lang="en-US" sz="1000" dirty="0" err="1">
                <a:latin typeface="Consolas" panose="020B0609020204030204" pitchFamily="49" charset="0"/>
              </a:rPr>
              <a:t>mask_simple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torch.tril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torch.ones</a:t>
            </a:r>
            <a:r>
              <a:rPr lang="en-US" sz="1000" dirty="0">
                <a:latin typeface="Consolas" panose="020B0609020204030204" pitchFamily="49" charset="0"/>
              </a:rPr>
              <a:t>(6, 6</a:t>
            </a:r>
            <a:r>
              <a:rPr lang="en-US" sz="1000" dirty="0" smtClean="0">
                <a:latin typeface="Consolas" panose="020B0609020204030204" pitchFamily="49" charset="0"/>
              </a:rPr>
              <a:t>))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	Маска:</a:t>
            </a:r>
          </a:p>
          <a:p>
            <a:pPr marL="0" indent="0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 smtClean="0">
                <a:latin typeface="Consolas" panose="020B0609020204030204" pitchFamily="49" charset="0"/>
              </a:rPr>
              <a:t>[</a:t>
            </a:r>
            <a:r>
              <a:rPr lang="en-US" sz="1000" dirty="0">
                <a:latin typeface="Consolas" panose="020B0609020204030204" pitchFamily="49" charset="0"/>
              </a:rPr>
              <a:t>1., 0., 0., 0., 0., 0.]  # Hello </a:t>
            </a:r>
            <a:r>
              <a:rPr lang="ru-RU" sz="1000" dirty="0">
                <a:latin typeface="Consolas" panose="020B0609020204030204" pitchFamily="49" charset="0"/>
              </a:rPr>
              <a:t>видит только себя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[</a:t>
            </a:r>
            <a:r>
              <a:rPr lang="ru-RU" sz="1000" dirty="0">
                <a:latin typeface="Consolas" panose="020B0609020204030204" pitchFamily="49" charset="0"/>
              </a:rPr>
              <a:t>1., 1., 0., 0., 0., 0.]  # </a:t>
            </a:r>
            <a:r>
              <a:rPr lang="en-US" sz="1000" dirty="0">
                <a:latin typeface="Consolas" panose="020B0609020204030204" pitchFamily="49" charset="0"/>
              </a:rPr>
              <a:t>world </a:t>
            </a:r>
            <a:r>
              <a:rPr lang="ru-RU" sz="1000" dirty="0">
                <a:latin typeface="Consolas" panose="020B0609020204030204" pitchFamily="49" charset="0"/>
              </a:rPr>
              <a:t>видит </a:t>
            </a:r>
            <a:r>
              <a:rPr lang="en-US" sz="1000" dirty="0">
                <a:latin typeface="Consolas" panose="020B0609020204030204" pitchFamily="49" charset="0"/>
              </a:rPr>
              <a:t>Hello </a:t>
            </a:r>
            <a:r>
              <a:rPr lang="ru-RU" sz="1000" dirty="0">
                <a:latin typeface="Consolas" panose="020B0609020204030204" pitchFamily="49" charset="0"/>
              </a:rPr>
              <a:t>и себя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[</a:t>
            </a:r>
            <a:r>
              <a:rPr lang="ru-RU" sz="1000" dirty="0">
                <a:latin typeface="Consolas" panose="020B0609020204030204" pitchFamily="49" charset="0"/>
              </a:rPr>
              <a:t>1., 1., 1., 0., 0., 0.]  # </a:t>
            </a:r>
            <a:r>
              <a:rPr lang="en-US" sz="1000" dirty="0">
                <a:latin typeface="Consolas" panose="020B0609020204030204" pitchFamily="49" charset="0"/>
              </a:rPr>
              <a:t>This </a:t>
            </a:r>
            <a:r>
              <a:rPr lang="ru-RU" sz="1000" dirty="0">
                <a:latin typeface="Consolas" panose="020B0609020204030204" pitchFamily="49" charset="0"/>
              </a:rPr>
              <a:t>видит </a:t>
            </a:r>
            <a:r>
              <a:rPr lang="en-US" sz="1000" dirty="0">
                <a:latin typeface="Consolas" panose="020B0609020204030204" pitchFamily="49" charset="0"/>
              </a:rPr>
              <a:t>Hello, world, </a:t>
            </a:r>
            <a:r>
              <a:rPr lang="ru-RU" sz="1000" dirty="0">
                <a:latin typeface="Consolas" panose="020B0609020204030204" pitchFamily="49" charset="0"/>
              </a:rPr>
              <a:t>себя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[</a:t>
            </a:r>
            <a:r>
              <a:rPr lang="ru-RU" sz="1000" dirty="0">
                <a:latin typeface="Consolas" panose="020B0609020204030204" pitchFamily="49" charset="0"/>
              </a:rPr>
              <a:t>1., 1., 1., 1., 0., 0.]  # </a:t>
            </a:r>
            <a:r>
              <a:rPr lang="en-US" sz="1000" dirty="0">
                <a:latin typeface="Consolas" panose="020B0609020204030204" pitchFamily="49" charset="0"/>
              </a:rPr>
              <a:t>is </a:t>
            </a:r>
            <a:r>
              <a:rPr lang="ru-RU" sz="1000" dirty="0">
                <a:latin typeface="Consolas" panose="020B0609020204030204" pitchFamily="49" charset="0"/>
              </a:rPr>
              <a:t>видит первые 4 слова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[</a:t>
            </a:r>
            <a:r>
              <a:rPr lang="ru-RU" sz="1000" dirty="0">
                <a:latin typeface="Consolas" panose="020B0609020204030204" pitchFamily="49" charset="0"/>
              </a:rPr>
              <a:t>1., 1., 1., 1., 1., 0.]  # </a:t>
            </a:r>
            <a:r>
              <a:rPr lang="en-US" sz="1000" dirty="0">
                <a:latin typeface="Consolas" panose="020B0609020204030204" pitchFamily="49" charset="0"/>
              </a:rPr>
              <a:t>a </a:t>
            </a:r>
            <a:r>
              <a:rPr lang="ru-RU" sz="1000" dirty="0">
                <a:latin typeface="Consolas" panose="020B0609020204030204" pitchFamily="49" charset="0"/>
              </a:rPr>
              <a:t>видит все кроме </a:t>
            </a:r>
            <a:r>
              <a:rPr lang="en-US" sz="1000" dirty="0">
                <a:latin typeface="Consolas" panose="020B0609020204030204" pitchFamily="49" charset="0"/>
              </a:rPr>
              <a:t>test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 smtClean="0">
                <a:latin typeface="Consolas" panose="020B0609020204030204" pitchFamily="49" charset="0"/>
              </a:rPr>
              <a:t>[</a:t>
            </a:r>
            <a:r>
              <a:rPr lang="en-US" sz="1000" dirty="0">
                <a:latin typeface="Consolas" panose="020B0609020204030204" pitchFamily="49" charset="0"/>
              </a:rPr>
              <a:t>1., 1., 1., 1., 1., 1.]  # test </a:t>
            </a:r>
            <a:r>
              <a:rPr lang="ru-RU" sz="1000" dirty="0">
                <a:latin typeface="Consolas" panose="020B0609020204030204" pitchFamily="49" charset="0"/>
              </a:rPr>
              <a:t>видит все </a:t>
            </a:r>
            <a:r>
              <a:rPr lang="ru-RU" sz="1000" dirty="0" smtClean="0">
                <a:latin typeface="Consolas" panose="020B0609020204030204" pitchFamily="49" charset="0"/>
              </a:rPr>
              <a:t>слова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	</a:t>
            </a:r>
            <a:r>
              <a:rPr lang="en-US" sz="1200" dirty="0"/>
              <a:t> </a:t>
            </a:r>
            <a:r>
              <a:rPr lang="en-US" sz="1200" dirty="0" err="1"/>
              <a:t>Простое</a:t>
            </a:r>
            <a:r>
              <a:rPr lang="en-US" sz="1200" dirty="0"/>
              <a:t> </a:t>
            </a:r>
            <a:r>
              <a:rPr lang="en-US" sz="1200" dirty="0" err="1"/>
              <a:t>применение</a:t>
            </a:r>
            <a:r>
              <a:rPr lang="ru-RU" sz="1200" dirty="0"/>
              <a:t> (обнуляем  "недопустимые" веса внимания)</a:t>
            </a:r>
            <a:r>
              <a:rPr lang="en-US" sz="1200" dirty="0"/>
              <a:t>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 smtClean="0">
                <a:latin typeface="Consolas" panose="020B0609020204030204" pitchFamily="49" charset="0"/>
              </a:rPr>
              <a:t>[</a:t>
            </a:r>
            <a:r>
              <a:rPr lang="en-US" sz="1000" dirty="0">
                <a:latin typeface="Consolas" panose="020B0609020204030204" pitchFamily="49" charset="0"/>
              </a:rPr>
              <a:t>0.1445, 0.0000, 0.0000, 0.0000, 0.0000, 0.0000]  # Hello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 smtClean="0">
                <a:latin typeface="Consolas" panose="020B0609020204030204" pitchFamily="49" charset="0"/>
              </a:rPr>
              <a:t>[</a:t>
            </a:r>
            <a:r>
              <a:rPr lang="en-US" sz="1000" dirty="0">
                <a:latin typeface="Consolas" panose="020B0609020204030204" pitchFamily="49" charset="0"/>
              </a:rPr>
              <a:t>0.1518, 0.1688, 0.0000, 0.0000, 0.0000, 0.0000]  # world  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 smtClean="0">
                <a:latin typeface="Consolas" panose="020B0609020204030204" pitchFamily="49" charset="0"/>
              </a:rPr>
              <a:t>[</a:t>
            </a:r>
            <a:r>
              <a:rPr lang="en-US" sz="1000" dirty="0">
                <a:latin typeface="Consolas" panose="020B0609020204030204" pitchFamily="49" charset="0"/>
              </a:rPr>
              <a:t>0.1386, 0.1750, 0.1838, 0.0000, 0.0000, 0.0000]  # This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 smtClean="0">
                <a:latin typeface="Consolas" panose="020B0609020204030204" pitchFamily="49" charset="0"/>
              </a:rPr>
              <a:t>[</a:t>
            </a:r>
            <a:r>
              <a:rPr lang="en-US" sz="1000" dirty="0">
                <a:latin typeface="Consolas" panose="020B0609020204030204" pitchFamily="49" charset="0"/>
              </a:rPr>
              <a:t>0.1403, 0.1688, 0.1889, 0.1516, 0.0000, 0.0000]  # is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 smtClean="0">
                <a:latin typeface="Consolas" panose="020B0609020204030204" pitchFamily="49" charset="0"/>
              </a:rPr>
              <a:t>[</a:t>
            </a:r>
            <a:r>
              <a:rPr lang="en-US" sz="1000" dirty="0">
                <a:latin typeface="Consolas" panose="020B0609020204030204" pitchFamily="49" charset="0"/>
              </a:rPr>
              <a:t>0.1505, 0.1689, 0.1790, 0.1577, 0.1703, 0.0000]  # a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 smtClean="0">
                <a:latin typeface="Consolas" panose="020B0609020204030204" pitchFamily="49" charset="0"/>
              </a:rPr>
              <a:t>[</a:t>
            </a:r>
            <a:r>
              <a:rPr lang="en-US" sz="1000" dirty="0">
                <a:latin typeface="Consolas" panose="020B0609020204030204" pitchFamily="49" charset="0"/>
              </a:rPr>
              <a:t>0.1403, 0.1738, 0.1834, 0.1515, 0.1763, 0.1747]  # </a:t>
            </a:r>
            <a:r>
              <a:rPr lang="en-US" sz="1000" dirty="0" smtClean="0">
                <a:latin typeface="Consolas" panose="020B0609020204030204" pitchFamily="49" charset="0"/>
              </a:rPr>
              <a:t>test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Пояснение: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- Это </a:t>
            </a:r>
            <a:r>
              <a:rPr lang="ru-RU" sz="1000" dirty="0">
                <a:latin typeface="Consolas" panose="020B0609020204030204" pitchFamily="49" charset="0"/>
              </a:rPr>
              <a:t>поэлементное умножение (</a:t>
            </a:r>
            <a:r>
              <a:rPr lang="ru-RU" sz="1000" dirty="0" err="1">
                <a:latin typeface="Consolas" panose="020B0609020204030204" pitchFamily="49" charset="0"/>
              </a:rPr>
              <a:t>Hadamard</a:t>
            </a:r>
            <a:r>
              <a:rPr lang="ru-RU" sz="1000" dirty="0">
                <a:latin typeface="Consolas" panose="020B0609020204030204" pitchFamily="49" charset="0"/>
              </a:rPr>
              <a:t> </a:t>
            </a:r>
            <a:r>
              <a:rPr lang="ru-RU" sz="1000" dirty="0" err="1">
                <a:latin typeface="Consolas" panose="020B0609020204030204" pitchFamily="49" charset="0"/>
              </a:rPr>
              <a:t>product</a:t>
            </a:r>
            <a:r>
              <a:rPr lang="ru-RU" sz="1000" dirty="0" smtClean="0">
                <a:latin typeface="Consolas" panose="020B0609020204030204" pitchFamily="49" charset="0"/>
              </a:rPr>
              <a:t>).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- Где </a:t>
            </a:r>
            <a:r>
              <a:rPr lang="ru-RU" sz="1000" dirty="0" err="1">
                <a:latin typeface="Consolas" panose="020B0609020204030204" pitchFamily="49" charset="0"/>
              </a:rPr>
              <a:t>mask_simple</a:t>
            </a:r>
            <a:r>
              <a:rPr lang="ru-RU" sz="1000" dirty="0">
                <a:latin typeface="Consolas" panose="020B0609020204030204" pitchFamily="49" charset="0"/>
              </a:rPr>
              <a:t> равна 0 (выше диагонали), </a:t>
            </a:r>
            <a:r>
              <a:rPr lang="ru-RU" sz="1000" dirty="0" err="1" smtClean="0">
                <a:latin typeface="Consolas" panose="020B0609020204030204" pitchFamily="49" charset="0"/>
              </a:rPr>
              <a:t>masked_simple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также </a:t>
            </a:r>
            <a:r>
              <a:rPr lang="ru-RU" sz="1000" dirty="0">
                <a:latin typeface="Consolas" panose="020B0609020204030204" pitchFamily="49" charset="0"/>
              </a:rPr>
              <a:t>станет 0.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- Где </a:t>
            </a:r>
            <a:r>
              <a:rPr lang="ru-RU" sz="1000" dirty="0" err="1">
                <a:latin typeface="Consolas" panose="020B0609020204030204" pitchFamily="49" charset="0"/>
              </a:rPr>
              <a:t>mask_simple</a:t>
            </a:r>
            <a:r>
              <a:rPr lang="ru-RU" sz="1000" dirty="0">
                <a:latin typeface="Consolas" panose="020B0609020204030204" pitchFamily="49" charset="0"/>
              </a:rPr>
              <a:t> равна 1 (на и ниже диагонали), </a:t>
            </a:r>
            <a:r>
              <a:rPr lang="ru-RU" sz="1000" dirty="0" err="1">
                <a:latin typeface="Consolas" panose="020B0609020204030204" pitchFamily="49" charset="0"/>
              </a:rPr>
              <a:t>masked_simple</a:t>
            </a:r>
            <a:r>
              <a:rPr lang="ru-RU" sz="1000" dirty="0">
                <a:latin typeface="Consolas" panose="020B0609020204030204" pitchFamily="49" charset="0"/>
              </a:rPr>
              <a:t> сохранит исходное значение из </a:t>
            </a:r>
            <a:r>
              <a:rPr lang="ru-RU" sz="1000" dirty="0" err="1">
                <a:latin typeface="Consolas" panose="020B0609020204030204" pitchFamily="49" charset="0"/>
              </a:rPr>
              <a:t>attn_weights</a:t>
            </a:r>
            <a:r>
              <a:rPr lang="ru-RU" sz="1000" dirty="0">
                <a:latin typeface="Consolas" panose="020B0609020204030204" pitchFamily="49" charset="0"/>
              </a:rPr>
              <a:t>.</a:t>
            </a:r>
            <a:endParaRPr lang="ru-RU" sz="1000" dirty="0" smtClean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30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132856"/>
            <a:ext cx="3898517" cy="154242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127299"/>
            <a:ext cx="4034125" cy="184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89746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Программирование механизма внимания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Пошаговое вычисление весовых коэффициентов внимания (с обучаемыми весами)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Шаг 6.2. Нормализация маски  </a:t>
            </a:r>
            <a:r>
              <a:rPr lang="ru-RU" sz="1200" b="1" dirty="0"/>
              <a:t>причинно-следственного </a:t>
            </a:r>
            <a:r>
              <a:rPr lang="ru-RU" sz="1200" b="1" dirty="0" smtClean="0"/>
              <a:t>внимания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Цель</a:t>
            </a:r>
            <a:r>
              <a:rPr lang="ru-RU" sz="1200" dirty="0"/>
              <a:t>: После обнуления некоторых весов, снова нормализовать строки, чтобы </a:t>
            </a:r>
            <a:r>
              <a:rPr lang="ru-RU" sz="1200" dirty="0" smtClean="0"/>
              <a:t>сумма элементов в строке была </a:t>
            </a:r>
            <a:r>
              <a:rPr lang="ru-RU" sz="1200" dirty="0"/>
              <a:t>равна 1</a:t>
            </a:r>
            <a:r>
              <a:rPr lang="ru-RU" sz="1200" dirty="0" smtClean="0"/>
              <a:t>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Вычисление сумм по строкам: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1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Сумма </a:t>
            </a:r>
            <a:r>
              <a:rPr lang="ru-RU" sz="1100" dirty="0">
                <a:latin typeface="Consolas" panose="020B0609020204030204" pitchFamily="49" charset="0"/>
              </a:rPr>
              <a:t>строки 0: 0.1445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Сумма строки 1: 0.1518 + 0.1688 = 0.3206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Сумма строки 2: 0.1386 + 0.1750 + 0.1838 = 0.4974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Сумма строки 3: 0.1403 + 0.1688 + 0.1889 + 0.1516 = 0.6496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Сумма строки 4: 0.1505 + 0.1689 + 0.1790 + 0.1577 + 0.1703 = 0.8264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Сумма строки 5: 0.1403 + 0.1738 + 0.1834 + 0.1515 + 0.1763 + 0.1747 = 1.0000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Нормализованные веса формула</a:t>
            </a:r>
            <a:r>
              <a:rPr lang="ru-RU" sz="1100" dirty="0">
                <a:latin typeface="Consolas" panose="020B0609020204030204" pitchFamily="49" charset="0"/>
              </a:rPr>
              <a:t>: </a:t>
            </a:r>
            <a:r>
              <a:rPr lang="en-US" sz="1100" dirty="0" err="1">
                <a:latin typeface="Consolas" panose="020B0609020204030204" pitchFamily="49" charset="0"/>
              </a:rPr>
              <a:t>masked_simple_norm</a:t>
            </a:r>
            <a:r>
              <a:rPr lang="en-US" sz="1100" dirty="0">
                <a:latin typeface="Consolas" panose="020B0609020204030204" pitchFamily="49" charset="0"/>
              </a:rPr>
              <a:t> = </a:t>
            </a:r>
            <a:r>
              <a:rPr lang="en-US" sz="1100" dirty="0" err="1">
                <a:latin typeface="Consolas" panose="020B0609020204030204" pitchFamily="49" charset="0"/>
              </a:rPr>
              <a:t>masked_simple</a:t>
            </a:r>
            <a:r>
              <a:rPr lang="en-US" sz="1100" dirty="0">
                <a:latin typeface="Consolas" panose="020B0609020204030204" pitchFamily="49" charset="0"/>
              </a:rPr>
              <a:t> / </a:t>
            </a:r>
            <a:r>
              <a:rPr lang="en-US" sz="1100" dirty="0" err="1">
                <a:latin typeface="Consolas" panose="020B0609020204030204" pitchFamily="49" charset="0"/>
              </a:rPr>
              <a:t>row_sums</a:t>
            </a:r>
            <a:endParaRPr lang="en-US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dirty="0">
                <a:latin typeface="Consolas" panose="020B0609020204030204" pitchFamily="49" charset="0"/>
              </a:rPr>
              <a:t>[1.0000, 0.0000, 0.0000, 0.0000, 0.0000, 0.0000]  # Hello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dirty="0">
                <a:latin typeface="Consolas" panose="020B0609020204030204" pitchFamily="49" charset="0"/>
              </a:rPr>
              <a:t>[0.4735, 0.5265, 0.0000, 0.0000, 0.0000, 0.0000]  # world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dirty="0">
                <a:latin typeface="Consolas" panose="020B0609020204030204" pitchFamily="49" charset="0"/>
              </a:rPr>
              <a:t>[0.2786, 0.3518, 0.3695, 0.0000, 0.0000, 0.0000]  # This 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dirty="0">
                <a:latin typeface="Consolas" panose="020B0609020204030204" pitchFamily="49" charset="0"/>
              </a:rPr>
              <a:t>[0.2160, 0.2599, 0.2907, 0.2334, 0.0000, 0.0000]  # is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dirty="0">
                <a:latin typeface="Consolas" panose="020B0609020204030204" pitchFamily="49" charset="0"/>
              </a:rPr>
              <a:t>[0.1821, 0.2044, 0.2166, 0.1908, 0.2061, 0.0000]  # a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dirty="0">
                <a:latin typeface="Consolas" panose="020B0609020204030204" pitchFamily="49" charset="0"/>
              </a:rPr>
              <a:t>[0.1403, 0.1738, 0.1834, 0.1515, 0.1763, 0.1747]  # test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Визуализация процесса</a:t>
            </a:r>
            <a:r>
              <a:rPr lang="ru-RU" sz="1100" dirty="0">
                <a:latin typeface="Consolas" panose="020B0609020204030204" pitchFamily="49" charset="0"/>
              </a:rPr>
              <a:t>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Слово:    Видит: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dirty="0">
                <a:latin typeface="Consolas" panose="020B0609020204030204" pitchFamily="49" charset="0"/>
              </a:rPr>
              <a:t>Hello  → [Hello]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dirty="0">
                <a:latin typeface="Consolas" panose="020B0609020204030204" pitchFamily="49" charset="0"/>
              </a:rPr>
              <a:t>world  → [Hello, world] 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dirty="0">
                <a:latin typeface="Consolas" panose="020B0609020204030204" pitchFamily="49" charset="0"/>
              </a:rPr>
              <a:t>This   → [Hello, world, This</a:t>
            </a:r>
            <a:r>
              <a:rPr lang="en-US" sz="1100" dirty="0" smtClean="0">
                <a:latin typeface="Consolas" panose="020B0609020204030204" pitchFamily="49" charset="0"/>
              </a:rPr>
              <a:t>]</a:t>
            </a:r>
            <a:r>
              <a:rPr lang="ru-RU" sz="1100" dirty="0">
                <a:latin typeface="Consolas" panose="020B0609020204030204" pitchFamily="49" charset="0"/>
              </a:rPr>
              <a:t>		 Теперь у нас есть причинно-следственная матрица весов внимания.</a:t>
            </a:r>
            <a:endParaRPr lang="en-US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dirty="0">
                <a:latin typeface="Consolas" panose="020B0609020204030204" pitchFamily="49" charset="0"/>
              </a:rPr>
              <a:t>is     → [Hello, world, This, is</a:t>
            </a:r>
            <a:r>
              <a:rPr lang="en-US" sz="1100" dirty="0" smtClean="0">
                <a:latin typeface="Consolas" panose="020B0609020204030204" pitchFamily="49" charset="0"/>
              </a:rPr>
              <a:t>]</a:t>
            </a:r>
            <a:r>
              <a:rPr lang="ru-RU" sz="1100" dirty="0">
                <a:latin typeface="Consolas" panose="020B0609020204030204" pitchFamily="49" charset="0"/>
              </a:rPr>
              <a:t>		 Например, строка 3 (</a:t>
            </a:r>
            <a:r>
              <a:rPr lang="ru-RU" sz="1100" dirty="0" err="1">
                <a:latin typeface="Consolas" panose="020B0609020204030204" pitchFamily="49" charset="0"/>
              </a:rPr>
              <a:t>токен</a:t>
            </a:r>
            <a:r>
              <a:rPr lang="ru-RU" sz="1100" dirty="0">
                <a:latin typeface="Consolas" panose="020B0609020204030204" pitchFamily="49" charset="0"/>
              </a:rPr>
              <a:t> 3) имеет ненулевые веса только для</a:t>
            </a:r>
            <a:endParaRPr lang="en-US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dirty="0">
                <a:latin typeface="Consolas" panose="020B0609020204030204" pitchFamily="49" charset="0"/>
              </a:rPr>
              <a:t>a      → [Hello, world, This, is, a</a:t>
            </a:r>
            <a:r>
              <a:rPr lang="en-US" sz="1100" dirty="0" smtClean="0">
                <a:latin typeface="Consolas" panose="020B0609020204030204" pitchFamily="49" charset="0"/>
              </a:rPr>
              <a:t>]</a:t>
            </a:r>
            <a:r>
              <a:rPr lang="ru-RU" sz="1100" dirty="0">
                <a:latin typeface="Consolas" panose="020B0609020204030204" pitchFamily="49" charset="0"/>
              </a:rPr>
              <a:t>	 </a:t>
            </a:r>
            <a:r>
              <a:rPr lang="ru-RU" sz="1100" dirty="0" err="1">
                <a:latin typeface="Consolas" panose="020B0609020204030204" pitchFamily="49" charset="0"/>
              </a:rPr>
              <a:t>токенов</a:t>
            </a:r>
            <a:r>
              <a:rPr lang="ru-RU" sz="1100" dirty="0">
                <a:latin typeface="Consolas" panose="020B0609020204030204" pitchFamily="49" charset="0"/>
              </a:rPr>
              <a:t> 0, 1, 2, 3, и сумма этих весов равна 1. Это позволяет</a:t>
            </a:r>
            <a:endParaRPr lang="en-US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dirty="0">
                <a:latin typeface="Consolas" panose="020B0609020204030204" pitchFamily="49" charset="0"/>
              </a:rPr>
              <a:t>test   → [Hello, world, This, is, a, test</a:t>
            </a:r>
            <a:r>
              <a:rPr lang="en-US" sz="1100" dirty="0" smtClean="0">
                <a:latin typeface="Consolas" panose="020B0609020204030204" pitchFamily="49" charset="0"/>
              </a:rPr>
              <a:t>]</a:t>
            </a:r>
            <a:r>
              <a:rPr lang="ru-RU" sz="1100" dirty="0">
                <a:latin typeface="Consolas" panose="020B0609020204030204" pitchFamily="49" charset="0"/>
              </a:rPr>
              <a:t>	 модели использовать информацию только от текущего и </a:t>
            </a:r>
            <a:r>
              <a:rPr lang="ru-RU" sz="1100" dirty="0" smtClean="0">
                <a:latin typeface="Consolas" panose="020B0609020204030204" pitchFamily="49" charset="0"/>
              </a:rPr>
              <a:t>предыдущих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				 </a:t>
            </a:r>
            <a:r>
              <a:rPr lang="ru-RU" sz="1100" dirty="0" err="1">
                <a:latin typeface="Consolas" panose="020B0609020204030204" pitchFamily="49" charset="0"/>
              </a:rPr>
              <a:t>токенов</a:t>
            </a:r>
            <a:r>
              <a:rPr lang="ru-RU" sz="1100" dirty="0">
                <a:latin typeface="Consolas" panose="020B0609020204030204" pitchFamily="49" charset="0"/>
              </a:rPr>
              <a:t> при вычислении контекстного вектора.</a:t>
            </a:r>
            <a:endParaRPr lang="ru-RU" sz="1100" dirty="0" smtClean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3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1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39" y="3626361"/>
            <a:ext cx="3501051" cy="174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479378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Программирование механизма внимания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Пошаговое вычисление весовых коэффициентов внимания (с обучаемыми весами)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Шаг 6.2. Регуляризация в маски  причинно-следственного внимания с помощью </a:t>
            </a:r>
            <a:r>
              <a:rPr lang="en-US" sz="1200" b="1" dirty="0"/>
              <a:t>Dropout</a:t>
            </a:r>
            <a:endParaRPr lang="ru-RU" sz="1200" b="1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/>
              <a:t>Проблема</a:t>
            </a:r>
            <a:r>
              <a:rPr lang="ru-RU" sz="1200" dirty="0" smtClean="0"/>
              <a:t>: Языковые модели могут </a:t>
            </a:r>
            <a:r>
              <a:rPr lang="ru-RU" sz="1200" dirty="0"/>
              <a:t>переобучаться на обучающих данных, то есть запоминать их, вместо того чтобы извлекать общие закономерности</a:t>
            </a:r>
            <a:r>
              <a:rPr lang="ru-RU" sz="1200" dirty="0" smtClean="0"/>
              <a:t>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Цель</a:t>
            </a:r>
            <a:r>
              <a:rPr lang="ru-RU" sz="1200" dirty="0"/>
              <a:t>: Использовать отсев (</a:t>
            </a:r>
            <a:r>
              <a:rPr lang="ru-RU" sz="1200" dirty="0" err="1"/>
              <a:t>dropout</a:t>
            </a:r>
            <a:r>
              <a:rPr lang="ru-RU" sz="1200" dirty="0"/>
              <a:t>) в механизме внимания для регуляризации </a:t>
            </a:r>
            <a:r>
              <a:rPr lang="ru-RU" sz="1200" dirty="0" smtClean="0"/>
              <a:t>случайного </a:t>
            </a:r>
            <a:r>
              <a:rPr lang="ru-RU" sz="1200" dirty="0"/>
              <a:t>"отключения" части связей между </a:t>
            </a:r>
            <a:r>
              <a:rPr lang="ru-RU" sz="1200" dirty="0" err="1"/>
              <a:t>токенами</a:t>
            </a:r>
            <a:r>
              <a:rPr lang="ru-RU" sz="1200" dirty="0"/>
              <a:t> во время обучения. Это заставляет модель быть менее чувствительной к конкретным весам и улучшает её обобщающую способность</a:t>
            </a:r>
            <a:r>
              <a:rPr lang="ru-RU" sz="1200" dirty="0" smtClean="0"/>
              <a:t>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Масштабирование работает с помощью формулы: </a:t>
            </a:r>
            <a:r>
              <a:rPr lang="ru-RU" sz="1100" dirty="0" err="1">
                <a:latin typeface="Consolas" panose="020B0609020204030204" pitchFamily="49" charset="0"/>
              </a:rPr>
              <a:t>output</a:t>
            </a:r>
            <a:r>
              <a:rPr lang="ru-RU" sz="1100" dirty="0">
                <a:latin typeface="Consolas" panose="020B0609020204030204" pitchFamily="49" charset="0"/>
              </a:rPr>
              <a:t> = </a:t>
            </a:r>
            <a:r>
              <a:rPr lang="ru-RU" sz="1100" dirty="0" err="1">
                <a:latin typeface="Consolas" panose="020B0609020204030204" pitchFamily="49" charset="0"/>
              </a:rPr>
              <a:t>input</a:t>
            </a:r>
            <a:r>
              <a:rPr lang="ru-RU" sz="1100" dirty="0">
                <a:latin typeface="Consolas" panose="020B0609020204030204" pitchFamily="49" charset="0"/>
              </a:rPr>
              <a:t> × (1 / (1 - p))</a:t>
            </a:r>
            <a:r>
              <a:rPr lang="ru-RU" sz="1200" dirty="0"/>
              <a:t> для активных элементов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/>
              <a:t>Для </a:t>
            </a:r>
            <a:r>
              <a:rPr lang="ru-RU" sz="1200" dirty="0" smtClean="0"/>
              <a:t>p=0.5 -</a:t>
            </a:r>
            <a:r>
              <a:rPr lang="en-US" sz="1200" dirty="0" smtClean="0"/>
              <a:t>&gt;</a:t>
            </a:r>
            <a:r>
              <a:rPr lang="ru-RU" sz="1200" dirty="0" smtClean="0"/>
              <a:t> </a:t>
            </a:r>
            <a:r>
              <a:rPr lang="ru-RU" sz="1200" dirty="0"/>
              <a:t>масштаб = 1 / (1 - 0.5) = </a:t>
            </a:r>
            <a:r>
              <a:rPr lang="ru-RU" sz="1200" dirty="0" smtClean="0"/>
              <a:t>2, то есть </a:t>
            </a:r>
            <a:r>
              <a:rPr lang="ru-RU" sz="1200" dirty="0" err="1" smtClean="0"/>
              <a:t>мктивные</a:t>
            </a:r>
            <a:r>
              <a:rPr lang="ru-RU" sz="1200" dirty="0" smtClean="0"/>
              <a:t> элементы </a:t>
            </a:r>
            <a:r>
              <a:rPr lang="ru-RU" sz="1200" dirty="0"/>
              <a:t>умножаются на </a:t>
            </a:r>
            <a:r>
              <a:rPr lang="ru-RU" sz="1200" dirty="0" smtClean="0"/>
              <a:t>2, а неактивные элементы </a:t>
            </a:r>
            <a:r>
              <a:rPr lang="ru-RU" sz="1200" dirty="0"/>
              <a:t>устанавливаются в </a:t>
            </a:r>
            <a:r>
              <a:rPr lang="ru-RU" sz="1200" dirty="0" smtClean="0"/>
              <a:t>0.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Исходная матрица (все единицы):	</a:t>
            </a:r>
            <a:r>
              <a:rPr lang="ru-RU" sz="1200" dirty="0" smtClean="0"/>
              <a:t>		После </a:t>
            </a:r>
            <a:r>
              <a:rPr lang="ru-RU" sz="1200" dirty="0" err="1"/>
              <a:t>Dropout</a:t>
            </a:r>
            <a:r>
              <a:rPr lang="ru-RU" sz="1200" dirty="0"/>
              <a:t>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[1, 1, 1, 1, 1, 1]		</a:t>
            </a:r>
            <a:r>
              <a:rPr lang="ru-RU" sz="1000" dirty="0" smtClean="0">
                <a:latin typeface="Consolas" panose="020B0609020204030204" pitchFamily="49" charset="0"/>
              </a:rPr>
              <a:t>		[</a:t>
            </a:r>
            <a:r>
              <a:rPr lang="ru-RU" sz="1000" dirty="0">
                <a:latin typeface="Consolas" panose="020B0609020204030204" pitchFamily="49" charset="0"/>
              </a:rPr>
              <a:t>2, 2, 2, 2, 2, 2]    # Все элементы активны ×2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[1, 1, 1, 1, 1, 1]		</a:t>
            </a:r>
            <a:r>
              <a:rPr lang="ru-RU" sz="1000" dirty="0" smtClean="0">
                <a:latin typeface="Consolas" panose="020B0609020204030204" pitchFamily="49" charset="0"/>
              </a:rPr>
              <a:t>		[</a:t>
            </a:r>
            <a:r>
              <a:rPr lang="ru-RU" sz="1000" dirty="0">
                <a:latin typeface="Consolas" panose="020B0609020204030204" pitchFamily="49" charset="0"/>
              </a:rPr>
              <a:t>0, 2, 0, 0, 0, 0]    # Только 1 элемент активен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[1, 1, 1, 1, 1, 1]		</a:t>
            </a:r>
            <a:r>
              <a:rPr lang="ru-RU" sz="1000" dirty="0" smtClean="0">
                <a:latin typeface="Consolas" panose="020B0609020204030204" pitchFamily="49" charset="0"/>
              </a:rPr>
              <a:t>		[</a:t>
            </a:r>
            <a:r>
              <a:rPr lang="ru-RU" sz="1000" dirty="0">
                <a:latin typeface="Consolas" panose="020B0609020204030204" pitchFamily="49" charset="0"/>
              </a:rPr>
              <a:t>0, 0, 2, 0, 2, 0]    # 2 элемента активны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[1, 1, 1, 1, 1, 1]		</a:t>
            </a:r>
            <a:r>
              <a:rPr lang="ru-RU" sz="1000" dirty="0" smtClean="0">
                <a:latin typeface="Consolas" panose="020B0609020204030204" pitchFamily="49" charset="0"/>
              </a:rPr>
              <a:t>		[</a:t>
            </a:r>
            <a:r>
              <a:rPr lang="ru-RU" sz="1000" dirty="0">
                <a:latin typeface="Consolas" panose="020B0609020204030204" pitchFamily="49" charset="0"/>
              </a:rPr>
              <a:t>2, 2, 0, 0, 0, 2]    # 3 элемента активны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[1, 1, 1, 1, 1, 1]		</a:t>
            </a:r>
            <a:r>
              <a:rPr lang="ru-RU" sz="1000" dirty="0" smtClean="0">
                <a:latin typeface="Consolas" panose="020B0609020204030204" pitchFamily="49" charset="0"/>
              </a:rPr>
              <a:t>		[</a:t>
            </a:r>
            <a:r>
              <a:rPr lang="ru-RU" sz="1000" dirty="0">
                <a:latin typeface="Consolas" panose="020B0609020204030204" pitchFamily="49" charset="0"/>
              </a:rPr>
              <a:t>2, 0, 0, 0, 0, 2]    # 2 элемента активны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[1, 1, 1, 1, 1, 1]		</a:t>
            </a:r>
            <a:r>
              <a:rPr lang="ru-RU" sz="1000" dirty="0" smtClean="0">
                <a:latin typeface="Consolas" panose="020B0609020204030204" pitchFamily="49" charset="0"/>
              </a:rPr>
              <a:t>		[</a:t>
            </a:r>
            <a:r>
              <a:rPr lang="ru-RU" sz="1000" dirty="0">
                <a:latin typeface="Consolas" panose="020B0609020204030204" pitchFamily="49" charset="0"/>
              </a:rPr>
              <a:t>0, 2, 0, 0, 0, 0]    # 1 элемент активен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Применение к весам внимания:				После </a:t>
            </a:r>
            <a:r>
              <a:rPr lang="ru-RU" sz="1200" dirty="0" err="1"/>
              <a:t>Dropout</a:t>
            </a:r>
            <a:r>
              <a:rPr lang="ru-RU" sz="1200" dirty="0"/>
              <a:t>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[1.0000, 0.0000, 0.0000, 0.0000, 0.0000, 0.0000]	[2.0000, 0.0000, 0.0000, 0.0000, 0.0000, 0.0000]  # </a:t>
            </a:r>
            <a:r>
              <a:rPr lang="ru-RU" sz="1000" dirty="0" err="1">
                <a:latin typeface="Consolas" panose="020B0609020204030204" pitchFamily="49" charset="0"/>
              </a:rPr>
              <a:t>Hello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[0.4735, 0.5265, 0.0000, 0.0000, 0.0000, 0.0000]	[0.0000, 1.0530, 0.0000, 0.0000, 0.0000, 0.0000]  # </a:t>
            </a:r>
            <a:r>
              <a:rPr lang="ru-RU" sz="1000" dirty="0" err="1">
                <a:latin typeface="Consolas" panose="020B0609020204030204" pitchFamily="49" charset="0"/>
              </a:rPr>
              <a:t>world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[0.2786, 0.3518, 0.3695, 0.0000, 0.0000, 0.0000]	[0.0000, 0.0000, 0.7391, 0.0000, 0.0000, 0.0000]  # </a:t>
            </a:r>
            <a:r>
              <a:rPr lang="ru-RU" sz="1000" dirty="0" err="1">
                <a:latin typeface="Consolas" panose="020B0609020204030204" pitchFamily="49" charset="0"/>
              </a:rPr>
              <a:t>This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[0.2160, 0.2599, 0.2907, 0.2334, 0.0000, 0.0000]	[0.4319, 0.5198, 0.0000, 0.0000, 0.0000, 0.0000]  # </a:t>
            </a:r>
            <a:r>
              <a:rPr lang="ru-RU" sz="1000" dirty="0" err="1">
                <a:latin typeface="Consolas" panose="020B0609020204030204" pitchFamily="49" charset="0"/>
              </a:rPr>
              <a:t>is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[0.1821, 0.2044, 0.2166, 0.1908, 0.2061, 0.0000]	[0.3642, 0.0000, 0.0000, 0.0000, 0.0000, 0.0000]  # a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[0.1403, 0.1738, 0.1834, 0.1515, 0.1763, 0.1747]	[0.0000, 0.3476, 0.0000, 0.0000, 0.0000, 0.0000]  # </a:t>
            </a:r>
            <a:r>
              <a:rPr lang="ru-RU" sz="1000" dirty="0" err="1">
                <a:latin typeface="Consolas" panose="020B0609020204030204" pitchFamily="49" charset="0"/>
              </a:rPr>
              <a:t>test</a:t>
            </a:r>
            <a:endParaRPr lang="ru-RU" sz="100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3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2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459079"/>
            <a:ext cx="2304256" cy="105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4750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Программирование механизма внимания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Пошаговое вычисление весовых коэффициентов внимания (с обучаемыми весами)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Шаг 6.3. Многоцелевого внимания с разделением весов </a:t>
            </a:r>
            <a:r>
              <a:rPr lang="en-US" sz="1200" b="1" dirty="0" smtClean="0"/>
              <a:t>(Multi-Head Attention)</a:t>
            </a:r>
            <a:endParaRPr lang="ru-RU" sz="1200" b="1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/>
              <a:t>Проблема: один набор весов, </a:t>
            </a:r>
            <a:r>
              <a:rPr lang="ru-RU" sz="1200" dirty="0" smtClean="0"/>
              <a:t>усреднение </a:t>
            </a:r>
            <a:r>
              <a:rPr lang="ru-RU" sz="1200" dirty="0"/>
              <a:t>различных типов зависимостей и </a:t>
            </a:r>
            <a:r>
              <a:rPr lang="ru-RU" sz="1200" dirty="0" smtClean="0"/>
              <a:t>неспособность </a:t>
            </a:r>
            <a:r>
              <a:rPr lang="ru-RU" sz="1200" dirty="0"/>
              <a:t>захватывать разные аспекты отношений между </a:t>
            </a:r>
            <a:r>
              <a:rPr lang="ru-RU" sz="1200" dirty="0" smtClean="0"/>
              <a:t>словами.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/>
              <a:t>Цель: Разделение на несколько независимых механизмов внимания, причем Каждая голова изучает разные типы зависимостей с </a:t>
            </a:r>
            <a:r>
              <a:rPr lang="ru-RU" sz="1200" dirty="0" smtClean="0"/>
              <a:t>объединение </a:t>
            </a:r>
            <a:r>
              <a:rPr lang="ru-RU" sz="1200" dirty="0"/>
              <a:t>результатов в финальное </a:t>
            </a:r>
            <a:r>
              <a:rPr lang="ru-RU" sz="1200" dirty="0" smtClean="0"/>
              <a:t>представление.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Архитектура многоголового внимания</a:t>
            </a:r>
            <a:r>
              <a:rPr lang="ru-RU" sz="1000" dirty="0" smtClean="0">
                <a:latin typeface="Consolas" panose="020B0609020204030204" pitchFamily="49" charset="0"/>
              </a:rPr>
              <a:t>:</a:t>
            </a:r>
            <a:r>
              <a:rPr lang="en-US" sz="1000" dirty="0" smtClean="0">
                <a:latin typeface="Consolas" panose="020B0609020204030204" pitchFamily="49" charset="0"/>
              </a:rPr>
              <a:t>    </a:t>
            </a:r>
            <a:r>
              <a:rPr lang="ru-RU" sz="1000" dirty="0" smtClean="0">
                <a:latin typeface="Consolas" panose="020B0609020204030204" pitchFamily="49" charset="0"/>
              </a:rPr>
              <a:t>--&gt;</a:t>
            </a:r>
            <a:r>
              <a:rPr lang="en-US" sz="1000" dirty="0" smtClean="0">
                <a:latin typeface="Consolas" panose="020B0609020204030204" pitchFamily="49" charset="0"/>
              </a:rPr>
              <a:t>    </a:t>
            </a:r>
            <a:r>
              <a:rPr lang="ru-RU" sz="1000" dirty="0" smtClean="0">
                <a:latin typeface="Consolas" panose="020B0609020204030204" pitchFamily="49" charset="0"/>
              </a:rPr>
              <a:t>Математическая </a:t>
            </a:r>
            <a:r>
              <a:rPr lang="ru-RU" sz="1000" dirty="0">
                <a:latin typeface="Consolas" panose="020B0609020204030204" pitchFamily="49" charset="0"/>
              </a:rPr>
              <a:t>реализация: 	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Входные векторы				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↓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Голова 1: [Синтаксические зависимости]	</a:t>
            </a:r>
            <a:r>
              <a:rPr lang="en-US" sz="1000" dirty="0" smtClean="0">
                <a:latin typeface="Consolas" panose="020B0609020204030204" pitchFamily="49" charset="0"/>
              </a:rPr>
              <a:t>       </a:t>
            </a:r>
            <a:r>
              <a:rPr lang="en-US" sz="1000" dirty="0" err="1" smtClean="0">
                <a:latin typeface="Consolas" panose="020B0609020204030204" pitchFamily="49" charset="0"/>
              </a:rPr>
              <a:t>Query_h</a:t>
            </a:r>
            <a:r>
              <a:rPr lang="en-US" sz="1000" dirty="0" smtClean="0">
                <a:latin typeface="Consolas" panose="020B0609020204030204" pitchFamily="49" charset="0"/>
              </a:rPr>
              <a:t> </a:t>
            </a:r>
            <a:r>
              <a:rPr lang="en-US" sz="1000" dirty="0">
                <a:latin typeface="Consolas" panose="020B0609020204030204" pitchFamily="49" charset="0"/>
              </a:rPr>
              <a:t>= X × </a:t>
            </a:r>
            <a:r>
              <a:rPr lang="en-US" sz="1000" dirty="0" err="1">
                <a:latin typeface="Consolas" panose="020B0609020204030204" pitchFamily="49" charset="0"/>
              </a:rPr>
              <a:t>W_query_h</a:t>
            </a: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Голова 2: [Семантические связи]  	</a:t>
            </a:r>
            <a:r>
              <a:rPr lang="en-US" sz="1000" dirty="0" smtClean="0">
                <a:latin typeface="Consolas" panose="020B0609020204030204" pitchFamily="49" charset="0"/>
              </a:rPr>
              <a:t>       </a:t>
            </a:r>
            <a:r>
              <a:rPr lang="en-US" sz="1000" dirty="0" err="1" smtClean="0">
                <a:latin typeface="Consolas" panose="020B0609020204030204" pitchFamily="49" charset="0"/>
              </a:rPr>
              <a:t>Key_h</a:t>
            </a:r>
            <a:r>
              <a:rPr lang="en-US" sz="1000" dirty="0" smtClean="0">
                <a:latin typeface="Consolas" panose="020B0609020204030204" pitchFamily="49" charset="0"/>
              </a:rPr>
              <a:t>   </a:t>
            </a:r>
            <a:r>
              <a:rPr lang="en-US" sz="1000" dirty="0">
                <a:latin typeface="Consolas" panose="020B0609020204030204" pitchFamily="49" charset="0"/>
              </a:rPr>
              <a:t>= X × </a:t>
            </a:r>
            <a:r>
              <a:rPr lang="en-US" sz="1000" dirty="0" err="1">
                <a:latin typeface="Consolas" panose="020B0609020204030204" pitchFamily="49" charset="0"/>
              </a:rPr>
              <a:t>W_key_h</a:t>
            </a: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Голова 3: [Позиционные отношения]	</a:t>
            </a:r>
            <a:r>
              <a:rPr lang="en-US" sz="1000" dirty="0" smtClean="0">
                <a:latin typeface="Consolas" panose="020B0609020204030204" pitchFamily="49" charset="0"/>
              </a:rPr>
              <a:t>       </a:t>
            </a:r>
            <a:r>
              <a:rPr lang="en-US" sz="1000" dirty="0" err="1" smtClean="0">
                <a:latin typeface="Consolas" panose="020B0609020204030204" pitchFamily="49" charset="0"/>
              </a:rPr>
              <a:t>Value_h</a:t>
            </a:r>
            <a:r>
              <a:rPr lang="en-US" sz="1000" dirty="0" smtClean="0">
                <a:latin typeface="Consolas" panose="020B0609020204030204" pitchFamily="49" charset="0"/>
              </a:rPr>
              <a:t> </a:t>
            </a:r>
            <a:r>
              <a:rPr lang="en-US" sz="1000" dirty="0">
                <a:latin typeface="Consolas" panose="020B0609020204030204" pitchFamily="49" charset="0"/>
              </a:rPr>
              <a:t>= X × </a:t>
            </a:r>
            <a:r>
              <a:rPr lang="en-US" sz="1000" dirty="0" err="1">
                <a:latin typeface="Consolas" panose="020B0609020204030204" pitchFamily="49" charset="0"/>
              </a:rPr>
              <a:t>W_value_h</a:t>
            </a: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Голова 4: [Контекстные связи]	</a:t>
            </a:r>
            <a:r>
              <a:rPr lang="en-US" sz="1000" dirty="0" smtClean="0">
                <a:latin typeface="Consolas" panose="020B0609020204030204" pitchFamily="49" charset="0"/>
              </a:rPr>
              <a:t>       </a:t>
            </a:r>
            <a:r>
              <a:rPr lang="en-US" sz="1000" dirty="0" err="1" smtClean="0">
                <a:latin typeface="Consolas" panose="020B0609020204030204" pitchFamily="49" charset="0"/>
              </a:rPr>
              <a:t>Attention_h</a:t>
            </a:r>
            <a:r>
              <a:rPr lang="en-US" sz="1000" dirty="0" smtClean="0">
                <a:latin typeface="Consolas" panose="020B0609020204030204" pitchFamily="49" charset="0"/>
              </a:rPr>
              <a:t> </a:t>
            </a:r>
            <a:r>
              <a:rPr lang="en-US" sz="1000" dirty="0">
                <a:latin typeface="Consolas" panose="020B0609020204030204" pitchFamily="49" charset="0"/>
              </a:rPr>
              <a:t>= </a:t>
            </a:r>
            <a:r>
              <a:rPr lang="en-US" sz="1000" dirty="0" err="1">
                <a:latin typeface="Consolas" panose="020B0609020204030204" pitchFamily="49" charset="0"/>
              </a:rPr>
              <a:t>softmax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Query_h</a:t>
            </a:r>
            <a:r>
              <a:rPr lang="en-US" sz="1000" dirty="0">
                <a:latin typeface="Consolas" panose="020B0609020204030204" pitchFamily="49" charset="0"/>
              </a:rPr>
              <a:t> × </a:t>
            </a:r>
            <a:r>
              <a:rPr lang="en-US" sz="1000" dirty="0" err="1">
                <a:latin typeface="Consolas" panose="020B0609020204030204" pitchFamily="49" charset="0"/>
              </a:rPr>
              <a:t>Key_h</a:t>
            </a:r>
            <a:r>
              <a:rPr lang="en-US" sz="1000" dirty="0">
                <a:latin typeface="Consolas" panose="020B0609020204030204" pitchFamily="49" charset="0"/>
              </a:rPr>
              <a:t>ᵀ / √</a:t>
            </a:r>
            <a:r>
              <a:rPr lang="en-US" sz="1000" dirty="0" err="1">
                <a:latin typeface="Consolas" panose="020B0609020204030204" pitchFamily="49" charset="0"/>
              </a:rPr>
              <a:t>d_k</a:t>
            </a:r>
            <a:r>
              <a:rPr lang="en-US" sz="1000" dirty="0">
                <a:latin typeface="Consolas" panose="020B0609020204030204" pitchFamily="49" charset="0"/>
              </a:rPr>
              <a:t>) × </a:t>
            </a:r>
            <a:r>
              <a:rPr lang="en-US" sz="1000" dirty="0" err="1">
                <a:latin typeface="Consolas" panose="020B0609020204030204" pitchFamily="49" charset="0"/>
              </a:rPr>
              <a:t>Value_h</a:t>
            </a: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↓					↓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Объединение и проекция		</a:t>
            </a:r>
            <a:r>
              <a:rPr lang="en-US" sz="1000" dirty="0" smtClean="0">
                <a:latin typeface="Consolas" panose="020B0609020204030204" pitchFamily="49" charset="0"/>
              </a:rPr>
              <a:t>       </a:t>
            </a:r>
            <a:r>
              <a:rPr lang="ru-RU" sz="1000" dirty="0" smtClean="0">
                <a:latin typeface="Consolas" panose="020B0609020204030204" pitchFamily="49" charset="0"/>
              </a:rPr>
              <a:t>Объединение </a:t>
            </a:r>
            <a:r>
              <a:rPr lang="ru-RU" sz="1000" dirty="0">
                <a:latin typeface="Consolas" panose="020B0609020204030204" pitchFamily="49" charset="0"/>
              </a:rPr>
              <a:t>голов: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</a:t>
            </a:r>
            <a:r>
              <a:rPr lang="ru-RU" sz="1000" dirty="0" smtClean="0">
                <a:latin typeface="Consolas" panose="020B0609020204030204" pitchFamily="49" charset="0"/>
              </a:rPr>
              <a:t>↓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Выходные векторы		</a:t>
            </a:r>
            <a:r>
              <a:rPr lang="en-US" sz="1000" dirty="0" smtClean="0">
                <a:latin typeface="Consolas" panose="020B0609020204030204" pitchFamily="49" charset="0"/>
              </a:rPr>
              <a:t>       </a:t>
            </a:r>
            <a:r>
              <a:rPr lang="en-US" sz="1000" dirty="0" err="1" smtClean="0">
                <a:latin typeface="Consolas" panose="020B0609020204030204" pitchFamily="49" charset="0"/>
              </a:rPr>
              <a:t>MultiHead</a:t>
            </a:r>
            <a:r>
              <a:rPr lang="en-US" sz="1000" dirty="0" smtClean="0">
                <a:latin typeface="Consolas" panose="020B0609020204030204" pitchFamily="49" charset="0"/>
              </a:rPr>
              <a:t>(X) = </a:t>
            </a:r>
            <a:r>
              <a:rPr lang="en-US" sz="1000" dirty="0" err="1" smtClean="0">
                <a:latin typeface="Consolas" panose="020B0609020204030204" pitchFamily="49" charset="0"/>
              </a:rPr>
              <a:t>Concat</a:t>
            </a:r>
            <a:r>
              <a:rPr lang="en-US" sz="1000" dirty="0" smtClean="0">
                <a:latin typeface="Consolas" panose="020B0609020204030204" pitchFamily="49" charset="0"/>
              </a:rPr>
              <a:t>(Attention_1, Attention_2, ..., </a:t>
            </a:r>
            <a:r>
              <a:rPr lang="en-US" sz="1000" dirty="0" err="1" smtClean="0">
                <a:latin typeface="Consolas" panose="020B0609020204030204" pitchFamily="49" charset="0"/>
              </a:rPr>
              <a:t>Attention_h</a:t>
            </a:r>
            <a:r>
              <a:rPr lang="en-US" sz="1000" dirty="0" smtClean="0">
                <a:latin typeface="Consolas" panose="020B0609020204030204" pitchFamily="49" charset="0"/>
              </a:rPr>
              <a:t>) × </a:t>
            </a:r>
            <a:r>
              <a:rPr lang="en-US" sz="1000" dirty="0" err="1" smtClean="0">
                <a:latin typeface="Consolas" panose="020B0609020204030204" pitchFamily="49" charset="0"/>
              </a:rPr>
              <a:t>W_out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b="1" dirty="0">
                <a:latin typeface="Consolas" panose="020B0609020204030204" pitchFamily="49" charset="0"/>
              </a:rPr>
              <a:t>Пример с 4 головами </a:t>
            </a:r>
            <a:r>
              <a:rPr lang="ru-RU" sz="1000" b="1" dirty="0" smtClean="0">
                <a:latin typeface="Consolas" panose="020B0609020204030204" pitchFamily="49" charset="0"/>
              </a:rPr>
              <a:t>(</a:t>
            </a:r>
            <a:r>
              <a:rPr lang="en-US" sz="1000" b="1" dirty="0" smtClean="0">
                <a:latin typeface="Consolas" panose="020B0609020204030204" pitchFamily="49" charset="0"/>
              </a:rPr>
              <a:t>l=6, </a:t>
            </a:r>
            <a:r>
              <a:rPr lang="en-US" sz="1000" b="1" dirty="0" err="1" smtClean="0">
                <a:latin typeface="Consolas" panose="020B0609020204030204" pitchFamily="49" charset="0"/>
              </a:rPr>
              <a:t>d_model</a:t>
            </a:r>
            <a:r>
              <a:rPr lang="en-US" sz="1000" b="1" dirty="0" smtClean="0">
                <a:latin typeface="Consolas" panose="020B0609020204030204" pitchFamily="49" charset="0"/>
              </a:rPr>
              <a:t>=</a:t>
            </a:r>
            <a:r>
              <a:rPr lang="ru-RU" sz="1000" b="1" dirty="0" smtClean="0">
                <a:latin typeface="Consolas" panose="020B0609020204030204" pitchFamily="49" charset="0"/>
              </a:rPr>
              <a:t>8</a:t>
            </a:r>
            <a:r>
              <a:rPr lang="en-US" sz="1000" b="1" dirty="0" smtClean="0">
                <a:latin typeface="Consolas" panose="020B0609020204030204" pitchFamily="49" charset="0"/>
              </a:rPr>
              <a:t>, </a:t>
            </a:r>
            <a:r>
              <a:rPr lang="en-US" sz="1000" b="1" dirty="0" err="1">
                <a:latin typeface="Consolas" panose="020B0609020204030204" pitchFamily="49" charset="0"/>
              </a:rPr>
              <a:t>d_head</a:t>
            </a:r>
            <a:r>
              <a:rPr lang="en-US" sz="1000" b="1" dirty="0">
                <a:latin typeface="Consolas" panose="020B0609020204030204" pitchFamily="49" charset="0"/>
              </a:rPr>
              <a:t>=2)</a:t>
            </a:r>
            <a:r>
              <a:rPr lang="en-US" sz="1000" dirty="0">
                <a:latin typeface="Consolas" panose="020B0609020204030204" pitchFamily="49" charset="0"/>
              </a:rPr>
              <a:t>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Вход: [</a:t>
            </a:r>
            <a:r>
              <a:rPr lang="en-US" sz="1000" dirty="0">
                <a:latin typeface="Consolas" panose="020B0609020204030204" pitchFamily="49" charset="0"/>
              </a:rPr>
              <a:t>x1, x2, x3, x4, x5, x6]  # 6 </a:t>
            </a:r>
            <a:r>
              <a:rPr lang="ru-RU" sz="1000" dirty="0">
                <a:latin typeface="Consolas" panose="020B0609020204030204" pitchFamily="49" charset="0"/>
              </a:rPr>
              <a:t>слов, размерность 8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Голова 1: → [</a:t>
            </a:r>
            <a:r>
              <a:rPr lang="en-US" sz="1000" dirty="0">
                <a:latin typeface="Consolas" panose="020B0609020204030204" pitchFamily="49" charset="0"/>
              </a:rPr>
              <a:t>h1_1, h1_2, h1_3, h1_4, h1_5, h1_6]  # </a:t>
            </a:r>
            <a:r>
              <a:rPr lang="ru-RU" sz="1000" dirty="0">
                <a:latin typeface="Consolas" panose="020B0609020204030204" pitchFamily="49" charset="0"/>
              </a:rPr>
              <a:t>размерность 2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Голова 2: → [</a:t>
            </a:r>
            <a:r>
              <a:rPr lang="en-US" sz="1000" dirty="0">
                <a:latin typeface="Consolas" panose="020B0609020204030204" pitchFamily="49" charset="0"/>
              </a:rPr>
              <a:t>h2_1, h2_2, h2_3, h2_4, h2_5, h2_6]  # </a:t>
            </a:r>
            <a:r>
              <a:rPr lang="ru-RU" sz="1000" dirty="0">
                <a:latin typeface="Consolas" panose="020B0609020204030204" pitchFamily="49" charset="0"/>
              </a:rPr>
              <a:t>размерность 2 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Голова 3: → [</a:t>
            </a:r>
            <a:r>
              <a:rPr lang="en-US" sz="1000" dirty="0">
                <a:latin typeface="Consolas" panose="020B0609020204030204" pitchFamily="49" charset="0"/>
              </a:rPr>
              <a:t>h3_1, h3_2, h3_3, h3_4, h3_5, h3_6]  # </a:t>
            </a:r>
            <a:r>
              <a:rPr lang="ru-RU" sz="1000" dirty="0">
                <a:latin typeface="Consolas" panose="020B0609020204030204" pitchFamily="49" charset="0"/>
              </a:rPr>
              <a:t>размерность 2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Голова 4: → [</a:t>
            </a:r>
            <a:r>
              <a:rPr lang="en-US" sz="1000" dirty="0">
                <a:latin typeface="Consolas" panose="020B0609020204030204" pitchFamily="49" charset="0"/>
              </a:rPr>
              <a:t>h4_1, h4_2, h4_3, h4_4, h4_5, h4_6]  # </a:t>
            </a:r>
            <a:r>
              <a:rPr lang="ru-RU" sz="1000" dirty="0">
                <a:latin typeface="Consolas" panose="020B0609020204030204" pitchFamily="49" charset="0"/>
              </a:rPr>
              <a:t>размерность 2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Объединение: [</a:t>
            </a:r>
            <a:r>
              <a:rPr lang="en-US" sz="1000" dirty="0">
                <a:latin typeface="Consolas" panose="020B0609020204030204" pitchFamily="49" charset="0"/>
              </a:rPr>
              <a:t>h1_1⊕h2_1⊕h3_1⊕h4_1, ..., h1_6⊕h2_6⊕h3_6⊕h4_6]  # </a:t>
            </a:r>
            <a:r>
              <a:rPr lang="ru-RU" sz="1000" dirty="0">
                <a:latin typeface="Consolas" panose="020B0609020204030204" pitchFamily="49" charset="0"/>
              </a:rPr>
              <a:t>размерность </a:t>
            </a:r>
            <a:r>
              <a:rPr lang="ru-RU" sz="1000" dirty="0" smtClean="0">
                <a:latin typeface="Consolas" panose="020B0609020204030204" pitchFamily="49" charset="0"/>
              </a:rPr>
              <a:t>8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Проекция: → Выход размерности </a:t>
            </a:r>
            <a:r>
              <a:rPr lang="ru-RU" sz="1000" dirty="0">
                <a:latin typeface="Consolas" panose="020B0609020204030204" pitchFamily="49" charset="0"/>
              </a:rPr>
              <a:t>8</a:t>
            </a:r>
            <a:endParaRPr lang="ru-RU" sz="1000" dirty="0" smtClean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3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3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2859221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Программирование механизма внимания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Пошаговое вычисление весовых коэффициентов внимания (с обучаемыми весами)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Шаг 6.3. Пример реализации многоцелевого внимания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b="1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b="1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X = [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[1.0, 0.5, 0.2, 0.8],  # слово 1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[0.3, 0.9, 0.1, 0.4],  # слово 2 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[0.7, 0.2, 0.9, 0.3]   # слово 3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]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1: Линейные проекции для всех голов			</a:t>
            </a:r>
            <a:r>
              <a:rPr lang="ru-RU" sz="1000" dirty="0" smtClean="0">
                <a:latin typeface="Consolas" panose="020B0609020204030204" pitchFamily="49" charset="0"/>
              </a:rPr>
              <a:t>Шаг </a:t>
            </a:r>
            <a:r>
              <a:rPr lang="ru-RU" sz="1000" dirty="0">
                <a:latin typeface="Consolas" panose="020B0609020204030204" pitchFamily="49" charset="0"/>
              </a:rPr>
              <a:t>2: Разделение на головы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err="1">
                <a:latin typeface="Consolas" panose="020B0609020204030204" pitchFamily="49" charset="0"/>
              </a:rPr>
              <a:t>W_query</a:t>
            </a:r>
            <a:r>
              <a:rPr lang="ru-RU" sz="1000" dirty="0">
                <a:latin typeface="Consolas" panose="020B0609020204030204" pitchFamily="49" charset="0"/>
              </a:rPr>
              <a:t> = [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[0.1, 0.2, 0.3, 0.4],  # для головы 1, компонента 1	</a:t>
            </a:r>
            <a:r>
              <a:rPr lang="ru-RU" sz="1000" dirty="0" smtClean="0">
                <a:latin typeface="Consolas" panose="020B0609020204030204" pitchFamily="49" charset="0"/>
              </a:rPr>
              <a:t>Преобразование </a:t>
            </a:r>
            <a:r>
              <a:rPr lang="ru-RU" sz="1000" dirty="0">
                <a:latin typeface="Consolas" panose="020B0609020204030204" pitchFamily="49" charset="0"/>
              </a:rPr>
              <a:t>формы: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[0.5, 0.6, 0.7, 0.8],  # для головы 1, компонента 2	</a:t>
            </a:r>
            <a:r>
              <a:rPr lang="ru-RU" sz="1000" dirty="0" err="1" smtClean="0">
                <a:latin typeface="Consolas" panose="020B0609020204030204" pitchFamily="49" charset="0"/>
              </a:rPr>
              <a:t>Query</a:t>
            </a:r>
            <a:r>
              <a:rPr lang="ru-RU" sz="1000" dirty="0" smtClean="0">
                <a:latin typeface="Consolas" panose="020B0609020204030204" pitchFamily="49" charset="0"/>
              </a:rPr>
              <a:t> </a:t>
            </a:r>
            <a:r>
              <a:rPr lang="ru-RU" sz="1000" dirty="0">
                <a:latin typeface="Consolas" panose="020B0609020204030204" pitchFamily="49" charset="0"/>
              </a:rPr>
              <a:t>до: [3, 4] (3 слова, 4 компоненты)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[0.9, 1.0, 1.1, 1.2],  # для головы 2, компонента 1  	</a:t>
            </a:r>
            <a:r>
              <a:rPr lang="ru-RU" sz="1000" dirty="0" err="1" smtClean="0">
                <a:latin typeface="Consolas" panose="020B0609020204030204" pitchFamily="49" charset="0"/>
              </a:rPr>
              <a:t>Query</a:t>
            </a:r>
            <a:r>
              <a:rPr lang="ru-RU" sz="1000" dirty="0" smtClean="0">
                <a:latin typeface="Consolas" panose="020B0609020204030204" pitchFamily="49" charset="0"/>
              </a:rPr>
              <a:t> </a:t>
            </a:r>
            <a:r>
              <a:rPr lang="ru-RU" sz="1000" dirty="0">
                <a:latin typeface="Consolas" panose="020B0609020204030204" pitchFamily="49" charset="0"/>
              </a:rPr>
              <a:t>после: [3, 2, 2] (3 слова, 2 </a:t>
            </a:r>
            <a:r>
              <a:rPr lang="ru-RU" sz="1000" dirty="0" smtClean="0">
                <a:latin typeface="Consolas" panose="020B0609020204030204" pitchFamily="49" charset="0"/>
              </a:rPr>
              <a:t>головы)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  [1.3, 1.4, 1.5, 1.6]   # для головы 2, компонента 2	Голова 1:           Голова 2: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]</a:t>
            </a:r>
            <a:r>
              <a:rPr lang="ru-RU" sz="1000" dirty="0">
                <a:latin typeface="Consolas" panose="020B0609020204030204" pitchFamily="49" charset="0"/>
              </a:rPr>
              <a:t>					</a:t>
            </a:r>
            <a:r>
              <a:rPr lang="ru-RU" sz="1000" dirty="0" smtClean="0">
                <a:latin typeface="Consolas" panose="020B0609020204030204" pitchFamily="49" charset="0"/>
              </a:rPr>
              <a:t>[</a:t>
            </a:r>
            <a:r>
              <a:rPr lang="ru-RU" sz="1000" dirty="0">
                <a:latin typeface="Consolas" panose="020B0609020204030204" pitchFamily="49" charset="0"/>
              </a:rPr>
              <a:t>0.51, 1.23]       [1.95, 2.67]  # слово 1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err="1">
                <a:latin typeface="Consolas" panose="020B0609020204030204" pitchFamily="49" charset="0"/>
              </a:rPr>
              <a:t>W_key</a:t>
            </a:r>
            <a:r>
              <a:rPr lang="ru-RU" sz="1000" dirty="0">
                <a:latin typeface="Consolas" panose="020B0609020204030204" pitchFamily="49" charset="0"/>
              </a:rPr>
              <a:t> = [ ... ]   # аналогично			</a:t>
            </a:r>
            <a:r>
              <a:rPr lang="ru-RU" sz="1000" dirty="0" smtClean="0">
                <a:latin typeface="Consolas" panose="020B0609020204030204" pitchFamily="49" charset="0"/>
              </a:rPr>
              <a:t>[</a:t>
            </a:r>
            <a:r>
              <a:rPr lang="ru-RU" sz="1000" dirty="0">
                <a:latin typeface="Consolas" panose="020B0609020204030204" pitchFamily="49" charset="0"/>
              </a:rPr>
              <a:t>0.32, 0.92]       [1.52, 2.12] </a:t>
            </a:r>
            <a:r>
              <a:rPr lang="ru-RU" sz="1000" dirty="0" smtClean="0">
                <a:latin typeface="Consolas" panose="020B0609020204030204" pitchFamily="49" charset="0"/>
              </a:rPr>
              <a:t> # слово </a:t>
            </a:r>
            <a:r>
              <a:rPr lang="ru-RU" sz="1000" dirty="0">
                <a:latin typeface="Consolas" panose="020B0609020204030204" pitchFamily="49" charset="0"/>
              </a:rPr>
              <a:t>2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err="1">
                <a:latin typeface="Consolas" panose="020B0609020204030204" pitchFamily="49" charset="0"/>
              </a:rPr>
              <a:t>W_value</a:t>
            </a:r>
            <a:r>
              <a:rPr lang="ru-RU" sz="1000" dirty="0">
                <a:latin typeface="Consolas" panose="020B0609020204030204" pitchFamily="49" charset="0"/>
              </a:rPr>
              <a:t> = [ ... ] # аналогично			</a:t>
            </a:r>
            <a:r>
              <a:rPr lang="ru-RU" sz="1000" dirty="0" smtClean="0">
                <a:latin typeface="Consolas" panose="020B0609020204030204" pitchFamily="49" charset="0"/>
              </a:rPr>
              <a:t>[</a:t>
            </a:r>
            <a:r>
              <a:rPr lang="ru-RU" sz="1000" dirty="0">
                <a:latin typeface="Consolas" panose="020B0609020204030204" pitchFamily="49" charset="0"/>
              </a:rPr>
              <a:t>0.50, 1.22]       [1.94, 2.66] </a:t>
            </a:r>
            <a:r>
              <a:rPr lang="ru-RU" sz="1000" dirty="0" smtClean="0">
                <a:latin typeface="Consolas" panose="020B0609020204030204" pitchFamily="49" charset="0"/>
              </a:rPr>
              <a:t> # слово </a:t>
            </a:r>
            <a:r>
              <a:rPr lang="ru-RU" sz="1000" dirty="0">
                <a:latin typeface="Consolas" panose="020B0609020204030204" pitchFamily="49" charset="0"/>
              </a:rPr>
              <a:t>3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					</a:t>
            </a:r>
            <a:r>
              <a:rPr lang="ru-RU" sz="1000" dirty="0" smtClean="0">
                <a:latin typeface="Consolas" panose="020B0609020204030204" pitchFamily="49" charset="0"/>
              </a:rPr>
              <a:t>Аналогично </a:t>
            </a:r>
            <a:r>
              <a:rPr lang="ru-RU" sz="1000" dirty="0">
                <a:latin typeface="Consolas" panose="020B0609020204030204" pitchFamily="49" charset="0"/>
              </a:rPr>
              <a:t>для </a:t>
            </a:r>
            <a:r>
              <a:rPr lang="ru-RU" sz="1000" dirty="0" err="1">
                <a:latin typeface="Consolas" panose="020B0609020204030204" pitchFamily="49" charset="0"/>
              </a:rPr>
              <a:t>Key</a:t>
            </a:r>
            <a:r>
              <a:rPr lang="ru-RU" sz="1000" dirty="0">
                <a:latin typeface="Consolas" panose="020B0609020204030204" pitchFamily="49" charset="0"/>
              </a:rPr>
              <a:t> и </a:t>
            </a:r>
            <a:r>
              <a:rPr lang="ru-RU" sz="1000" dirty="0" err="1">
                <a:latin typeface="Consolas" panose="020B0609020204030204" pitchFamily="49" charset="0"/>
              </a:rPr>
              <a:t>Value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Вычисление </a:t>
            </a:r>
            <a:r>
              <a:rPr lang="ru-RU" sz="1000" dirty="0" err="1">
                <a:latin typeface="Consolas" panose="020B0609020204030204" pitchFamily="49" charset="0"/>
              </a:rPr>
              <a:t>Query</a:t>
            </a:r>
            <a:r>
              <a:rPr lang="ru-RU" sz="1000" dirty="0">
                <a:latin typeface="Consolas" panose="020B0609020204030204" pitchFamily="49" charset="0"/>
              </a:rPr>
              <a:t>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err="1">
                <a:latin typeface="Consolas" panose="020B0609020204030204" pitchFamily="49" charset="0"/>
              </a:rPr>
              <a:t>Query</a:t>
            </a:r>
            <a:r>
              <a:rPr lang="ru-RU" sz="1000" dirty="0">
                <a:latin typeface="Consolas" panose="020B0609020204030204" pitchFamily="49" charset="0"/>
              </a:rPr>
              <a:t> = X × </a:t>
            </a:r>
            <a:r>
              <a:rPr lang="ru-RU" sz="1000" dirty="0" err="1">
                <a:latin typeface="Consolas" panose="020B0609020204030204" pitchFamily="49" charset="0"/>
              </a:rPr>
              <a:t>W_query</a:t>
            </a:r>
            <a:r>
              <a:rPr lang="ru-RU" sz="1000" dirty="0">
                <a:latin typeface="Consolas" panose="020B0609020204030204" pitchFamily="49" charset="0"/>
              </a:rPr>
              <a:t> = [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[1.0×0.1+0.5×0.2+0.2×0.3+0.8×0.4, 1.0×0.5+0.5×0.6+0.2×0.7+0.8×0.8, ...],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[0.3×0.1+0.9×0.2+0.1×0.3+0.4×0.4, 0.3×0.5+0.9×0.6+0.1×0.7+0.4×0.8, ...],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[0.7×0.1+0.2×0.2+0.9×0.3+0.3×0.4, 0.7×0.5+0.2×0.6+0.9×0.7+0.3×0.8, ...]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Результат </a:t>
            </a:r>
            <a:r>
              <a:rPr lang="ru-RU" sz="1000" dirty="0" err="1">
                <a:latin typeface="Consolas" panose="020B0609020204030204" pitchFamily="49" charset="0"/>
              </a:rPr>
              <a:t>Query</a:t>
            </a:r>
            <a:r>
              <a:rPr lang="ru-RU" sz="1000" dirty="0">
                <a:latin typeface="Consolas" panose="020B0609020204030204" pitchFamily="49" charset="0"/>
              </a:rPr>
              <a:t> (4-мерные векторы):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[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[0.51, 1.23, 1.95, 2.67],  # слово 1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[0.32, 0.92, 1.52, 2.12],  # слово 2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[0.50, 1.22, 1.94, 2.66]   # слово 3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]</a:t>
            </a:r>
            <a:endParaRPr lang="ru-RU" sz="1000" dirty="0" smtClean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3</a:t>
            </a:r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4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430253"/>
              </p:ext>
            </p:extLst>
          </p:nvPr>
        </p:nvGraphicFramePr>
        <p:xfrm>
          <a:off x="251521" y="1573168"/>
          <a:ext cx="8406704" cy="4876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01676">
                  <a:extLst>
                    <a:ext uri="{9D8B030D-6E8A-4147-A177-3AD203B41FA5}">
                      <a16:colId xmlns:a16="http://schemas.microsoft.com/office/drawing/2014/main" val="189226353"/>
                    </a:ext>
                  </a:extLst>
                </a:gridCol>
                <a:gridCol w="2101676">
                  <a:extLst>
                    <a:ext uri="{9D8B030D-6E8A-4147-A177-3AD203B41FA5}">
                      <a16:colId xmlns:a16="http://schemas.microsoft.com/office/drawing/2014/main" val="487784908"/>
                    </a:ext>
                  </a:extLst>
                </a:gridCol>
                <a:gridCol w="1989335">
                  <a:extLst>
                    <a:ext uri="{9D8B030D-6E8A-4147-A177-3AD203B41FA5}">
                      <a16:colId xmlns:a16="http://schemas.microsoft.com/office/drawing/2014/main" val="1904040296"/>
                    </a:ext>
                  </a:extLst>
                </a:gridCol>
                <a:gridCol w="2214017">
                  <a:extLst>
                    <a:ext uri="{9D8B030D-6E8A-4147-A177-3AD203B41FA5}">
                      <a16:colId xmlns:a16="http://schemas.microsoft.com/office/drawing/2014/main" val="36225223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Вход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Количество голов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Выходная размерность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Размерность головы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190526"/>
                  </a:ext>
                </a:extLst>
              </a:tr>
              <a:tr h="203984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X = [x1, x2, x3]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h = 2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d_out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 = 4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head_dim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 = 2 (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т.к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. 4 / 2 = 2)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2326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4832546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Программирование механизма внимания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Пошаговое вычисление весовых коэффициентов внимания (с обучаемыми весами)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Шаг 6.3. Пример реализации м</a:t>
            </a:r>
            <a:r>
              <a:rPr lang="ru-RU" sz="1200" b="1" dirty="0"/>
              <a:t>ногоцелевого </a:t>
            </a:r>
            <a:r>
              <a:rPr lang="ru-RU" sz="1200" b="1" dirty="0" smtClean="0"/>
              <a:t>внимания.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Шаг </a:t>
            </a:r>
            <a:r>
              <a:rPr lang="ru-RU" sz="1200" dirty="0"/>
              <a:t>3: Вычисление внимания для каждой головы</a:t>
            </a:r>
            <a:endParaRPr lang="ru-RU" sz="1200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Query_1 = [ [0.51, 1.23], [0.32, 0.92], [0.50, 1.22] 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Key_1   = [ [0.45, 1.10], [0.28, 0.85], [0.48, 1.18] 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Оценки внимания (Query_1 × Key_1ᵀ)				Голова 2 (аналогично):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attn_scores_1 </a:t>
            </a:r>
            <a:r>
              <a:rPr lang="ru-RU" sz="1000" dirty="0">
                <a:latin typeface="Consolas" panose="020B0609020204030204" pitchFamily="49" charset="0"/>
              </a:rPr>
              <a:t>= [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[0.51×0.45+1.23×1.10, 0.51×0.28+1.23×0.85, 0.51×0.48+1.23×1.18</a:t>
            </a:r>
            <a:r>
              <a:rPr lang="ru-RU" sz="1000" dirty="0" smtClean="0">
                <a:latin typeface="Consolas" panose="020B0609020204030204" pitchFamily="49" charset="0"/>
              </a:rPr>
              <a:t>],	</a:t>
            </a:r>
            <a:r>
              <a:rPr lang="en-US" sz="1000" dirty="0">
                <a:latin typeface="Consolas" panose="020B0609020204030204" pitchFamily="49" charset="0"/>
              </a:rPr>
              <a:t> context_2 = [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[0.32×0.45+0.92×1.10, 0.32×0.28+0.92×0.85, 0.32×0.48+0.92×1.18],	 [0.62, 1.45],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[0.50×0.45+1.22×1.10, 0.50×0.28+1.22×0.85, 0.50×0.48+1.22×1.18]		 [0.62, 1.45],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]						 [0.62, 1.45]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attn_scores_1 </a:t>
            </a:r>
            <a:r>
              <a:rPr lang="ru-RU" sz="1000" dirty="0">
                <a:latin typeface="Consolas" panose="020B0609020204030204" pitchFamily="49" charset="0"/>
              </a:rPr>
              <a:t>= [					 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[1.58, 1.27, 1.65],  # слово 1 смотрит на все слова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[1.18, 0.93, 1.23],  # слово 2 смотрит на все слова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[1.54, 1.24, 1.61]   # слово 3 смотрит на все слова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err="1" smtClean="0">
                <a:latin typeface="Consolas" panose="020B0609020204030204" pitchFamily="49" charset="0"/>
              </a:rPr>
              <a:t>Softmax</a:t>
            </a:r>
            <a:r>
              <a:rPr lang="ru-RU" sz="1000" dirty="0" smtClean="0">
                <a:latin typeface="Consolas" panose="020B0609020204030204" pitchFamily="49" charset="0"/>
              </a:rPr>
              <a:t> </a:t>
            </a:r>
            <a:r>
              <a:rPr lang="ru-RU" sz="1000" dirty="0">
                <a:latin typeface="Consolas" panose="020B0609020204030204" pitchFamily="49" charset="0"/>
              </a:rPr>
              <a:t>с масштабированием (√2 ≈ 1.41)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attn_weights_1 = </a:t>
            </a:r>
            <a:r>
              <a:rPr lang="ru-RU" sz="1000" dirty="0" err="1">
                <a:latin typeface="Consolas" panose="020B0609020204030204" pitchFamily="49" charset="0"/>
              </a:rPr>
              <a:t>softmax</a:t>
            </a:r>
            <a:r>
              <a:rPr lang="ru-RU" sz="1000" dirty="0">
                <a:latin typeface="Consolas" panose="020B0609020204030204" pitchFamily="49" charset="0"/>
              </a:rPr>
              <a:t>(attn_scores_1 / 1.41) = [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[0.34, 0.32, 0.34],  # слово 1 распределяет внимание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[0.34, 0.32, 0.34],  # слово 2 распределяет внимание 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[0.34, 0.32, 0.34]   # слово 3 распределяет внимание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Контекстный </a:t>
            </a:r>
            <a:r>
              <a:rPr lang="ru-RU" sz="1000" dirty="0">
                <a:latin typeface="Consolas" panose="020B0609020204030204" pitchFamily="49" charset="0"/>
              </a:rPr>
              <a:t>вектор головы 1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Value_1 = [ [0.40, 0.90], [0.25, 0.70], [0.38, 0.88] 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context_1 = attn_weights_1 × Value_1 = [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[0.34×0.40+0.32×0.25+0.34×0.38, 0.34×0.90+0.32×0.70+0.34×0.88],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[0.34×0.40+0.32×0.25+0.34×0.38, 0.34×0.90+0.32×0.70+0.34×0.88],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[0.34×0.40+0.32×0.25+0.34×0.38, 0.34×0.90+0.32×0.70+0.34×0.88]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]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context_1 = [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[0.34, 0.83],  # контекстное представление слова 1 (голова 1)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[0.34, 0.83],  # контекстное представление слова 2 (голова 1)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[0.34, 0.83]   # контекстное представление слова 3 (голова 1)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]</a:t>
            </a: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3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5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92403179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Программирование механизма внимания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Пошаговое вычисление весовых коэффициентов внимания (с обучаемыми весами)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Шаг 6.3. Пример реализации м</a:t>
            </a:r>
            <a:r>
              <a:rPr lang="ru-RU" sz="1200" b="1" dirty="0"/>
              <a:t>ногоцелевого </a:t>
            </a:r>
            <a:r>
              <a:rPr lang="ru-RU" sz="1200" b="1" dirty="0" smtClean="0"/>
              <a:t>внимания.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Шаг 4: </a:t>
            </a:r>
            <a:r>
              <a:rPr lang="ru-RU" sz="1200" dirty="0"/>
              <a:t>Объединение голов: Конкатенация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Для </a:t>
            </a:r>
            <a:r>
              <a:rPr lang="ru-RU" sz="1000" dirty="0">
                <a:latin typeface="Consolas" panose="020B0609020204030204" pitchFamily="49" charset="0"/>
              </a:rPr>
              <a:t>слова 1: [0.34, 0.83] ⊕ [0.62, 1.45] = [0.34, 0.83, 0.62, 1.45]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Для слова 2: [0.34, 0.83] ⊕ [0.62, 1.45] = [0.34, 0.83, 0.62, 1.45] 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Для слова 3: [0.34, 0.83] ⊕ [0.62, 1.45] = [0.34, 0.83, 0.62, 1.45]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Объединенный контекст = [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[0.34, 0.83, 0.62, 1.45],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[0.34, 0.83, 0.62, 1.45],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[0.34, 0.83, 0.62, 1.45]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5: Финальная проекция. Умножение на </a:t>
            </a:r>
            <a:r>
              <a:rPr lang="ru-RU" sz="1000" dirty="0" err="1">
                <a:latin typeface="Consolas" panose="020B0609020204030204" pitchFamily="49" charset="0"/>
              </a:rPr>
              <a:t>W_out</a:t>
            </a:r>
            <a:r>
              <a:rPr lang="ru-RU" sz="1000" dirty="0">
                <a:latin typeface="Consolas" panose="020B0609020204030204" pitchFamily="49" charset="0"/>
              </a:rPr>
              <a:t>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err="1">
                <a:latin typeface="Consolas" panose="020B0609020204030204" pitchFamily="49" charset="0"/>
              </a:rPr>
              <a:t>W_out</a:t>
            </a:r>
            <a:r>
              <a:rPr lang="ru-RU" sz="1000" dirty="0">
                <a:latin typeface="Consolas" panose="020B0609020204030204" pitchFamily="49" charset="0"/>
              </a:rPr>
              <a:t> = [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[0.1, 0.2, 0.3, 0.4],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[0.5, 0.6, 0.7, 0.8],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[0.9, 1.0, 1.1, 1.2],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[1.3, 1.4, 1.5, 1.6]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Для слова 1: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[0.34×0.1+0.83×0.2+0.62×0.3+1.45×0.4, ...] = [0.98, 2.34, 3.70, 5.06]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Итоговый выход = [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[0.98, 2.34, 3.70, 5.06],  # слово 1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[0.98, 2.34, 3.70, 5.06],  # слово 2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[0.98, 2.34, 3.70, 5.06]   # слово 3 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Ключевой момент: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Голова 1: могла изучать синтаксические связи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Голова 2: могла изучать семантические связи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Объединение позволяет комбинировать эти разные представления в одно богатое контекстное представление каждого слова!</a:t>
            </a:r>
            <a:endParaRPr lang="ru-RU" sz="1000" dirty="0" smtClean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3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6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509692"/>
            <a:ext cx="3386249" cy="269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9084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Программирование механизма внимания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Пошаговое вычисление весовых коэффициентов внимания (с обучаемыми весами)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Шаг 6.3. Пример реализации м</a:t>
            </a:r>
            <a:r>
              <a:rPr lang="ru-RU" sz="1200" b="1" dirty="0"/>
              <a:t>ногоцелевого </a:t>
            </a:r>
            <a:r>
              <a:rPr lang="ru-RU" sz="1200" b="1" dirty="0" smtClean="0"/>
              <a:t>внимания.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Шаг 1. Исходные данные: веса внимания для слова </a:t>
            </a:r>
            <a:r>
              <a:rPr lang="en-US" sz="1200" dirty="0"/>
              <a:t>world </a:t>
            </a:r>
            <a:r>
              <a:rPr lang="en-US" sz="1000" dirty="0">
                <a:latin typeface="Consolas" panose="020B0609020204030204" pitchFamily="49" charset="0"/>
              </a:rPr>
              <a:t>[0.1518, 0.1688, 0.1780, 0.1584, 0.1700, 0.1731</a:t>
            </a:r>
            <a:r>
              <a:rPr lang="en-US" sz="1000" dirty="0" smtClean="0">
                <a:latin typeface="Consolas" panose="020B0609020204030204" pitchFamily="49" charset="0"/>
              </a:rPr>
              <a:t>]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Шаг 2. </a:t>
            </a:r>
            <a:r>
              <a:rPr lang="en-US" sz="1200" dirty="0" smtClean="0"/>
              <a:t>Values </a:t>
            </a:r>
            <a:r>
              <a:rPr lang="ru-RU" sz="1200" dirty="0"/>
              <a:t>для каждой головы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Голова 1 (изучает один аспект):	Голова 2 (изучает другой аспект):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Values_1 = [0.3160,  # Hello	Values_2 = </a:t>
            </a:r>
            <a:r>
              <a:rPr lang="ru-RU" sz="1000" dirty="0" smtClean="0">
                <a:latin typeface="Consolas" panose="020B0609020204030204" pitchFamily="49" charset="0"/>
              </a:rPr>
              <a:t>	</a:t>
            </a:r>
            <a:r>
              <a:rPr lang="en-US" sz="1000" dirty="0" smtClean="0">
                <a:latin typeface="Consolas" panose="020B0609020204030204" pitchFamily="49" charset="0"/>
              </a:rPr>
              <a:t>[</a:t>
            </a:r>
            <a:r>
              <a:rPr lang="en-US" sz="1000" dirty="0">
                <a:latin typeface="Consolas" panose="020B0609020204030204" pitchFamily="49" charset="0"/>
              </a:rPr>
              <a:t>0.5467,  # Hello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    0.1040,  # world  	</a:t>
            </a:r>
            <a:r>
              <a:rPr lang="ru-RU" sz="1000" dirty="0" smtClean="0">
                <a:latin typeface="Consolas" panose="020B0609020204030204" pitchFamily="49" charset="0"/>
              </a:rPr>
              <a:t>	 </a:t>
            </a:r>
            <a:r>
              <a:rPr lang="en-US" sz="1000" dirty="0" smtClean="0">
                <a:latin typeface="Consolas" panose="020B0609020204030204" pitchFamily="49" charset="0"/>
              </a:rPr>
              <a:t>0.2802</a:t>
            </a:r>
            <a:r>
              <a:rPr lang="en-US" sz="1000" dirty="0">
                <a:latin typeface="Consolas" panose="020B0609020204030204" pitchFamily="49" charset="0"/>
              </a:rPr>
              <a:t>,  # world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    0.1927,  # </a:t>
            </a:r>
            <a:r>
              <a:rPr lang="en-US" sz="1000" dirty="0" smtClean="0">
                <a:latin typeface="Consolas" panose="020B0609020204030204" pitchFamily="49" charset="0"/>
              </a:rPr>
              <a:t>This</a:t>
            </a:r>
            <a:r>
              <a:rPr lang="en-US" sz="1000" dirty="0">
                <a:latin typeface="Consolas" panose="020B0609020204030204" pitchFamily="49" charset="0"/>
              </a:rPr>
              <a:t>	</a:t>
            </a:r>
            <a:r>
              <a:rPr lang="ru-RU" sz="1000" dirty="0" smtClean="0">
                <a:latin typeface="Consolas" panose="020B0609020204030204" pitchFamily="49" charset="0"/>
              </a:rPr>
              <a:t>	 </a:t>
            </a:r>
            <a:r>
              <a:rPr lang="en-US" sz="1000" dirty="0" smtClean="0">
                <a:latin typeface="Consolas" panose="020B0609020204030204" pitchFamily="49" charset="0"/>
              </a:rPr>
              <a:t>0.8840</a:t>
            </a:r>
            <a:r>
              <a:rPr lang="en-US" sz="1000" dirty="0">
                <a:latin typeface="Consolas" panose="020B0609020204030204" pitchFamily="49" charset="0"/>
              </a:rPr>
              <a:t>,  # This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smtClean="0">
                <a:latin typeface="Consolas" panose="020B0609020204030204" pitchFamily="49" charset="0"/>
              </a:rPr>
              <a:t>            </a:t>
            </a:r>
            <a:r>
              <a:rPr lang="en-US" sz="1000" dirty="0">
                <a:latin typeface="Consolas" panose="020B0609020204030204" pitchFamily="49" charset="0"/>
              </a:rPr>
              <a:t>0.3190,  # </a:t>
            </a:r>
            <a:r>
              <a:rPr lang="en-US" sz="1000" dirty="0" smtClean="0">
                <a:latin typeface="Consolas" panose="020B0609020204030204" pitchFamily="49" charset="0"/>
              </a:rPr>
              <a:t>is</a:t>
            </a:r>
            <a:r>
              <a:rPr lang="ru-RU" sz="1000" dirty="0" smtClean="0">
                <a:latin typeface="Consolas" panose="020B0609020204030204" pitchFamily="49" charset="0"/>
              </a:rPr>
              <a:t>	</a:t>
            </a:r>
            <a:r>
              <a:rPr lang="en-US" sz="1000" dirty="0">
                <a:latin typeface="Consolas" panose="020B0609020204030204" pitchFamily="49" charset="0"/>
              </a:rPr>
              <a:t>	</a:t>
            </a:r>
            <a:r>
              <a:rPr lang="ru-RU" sz="1000" dirty="0" smtClean="0">
                <a:latin typeface="Consolas" panose="020B0609020204030204" pitchFamily="49" charset="0"/>
              </a:rPr>
              <a:t>	 </a:t>
            </a:r>
            <a:r>
              <a:rPr lang="en-US" sz="1000" dirty="0" smtClean="0">
                <a:latin typeface="Consolas" panose="020B0609020204030204" pitchFamily="49" charset="0"/>
              </a:rPr>
              <a:t>0.6483</a:t>
            </a:r>
            <a:r>
              <a:rPr lang="en-US" sz="1000" dirty="0">
                <a:latin typeface="Consolas" panose="020B0609020204030204" pitchFamily="49" charset="0"/>
              </a:rPr>
              <a:t>,  # is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    0.1116,  # a	</a:t>
            </a:r>
            <a:r>
              <a:rPr lang="ru-RU" sz="1000" dirty="0" smtClean="0">
                <a:latin typeface="Consolas" panose="020B0609020204030204" pitchFamily="49" charset="0"/>
              </a:rPr>
              <a:t>		 </a:t>
            </a:r>
            <a:r>
              <a:rPr lang="en-US" sz="1000" dirty="0" smtClean="0">
                <a:latin typeface="Consolas" panose="020B0609020204030204" pitchFamily="49" charset="0"/>
              </a:rPr>
              <a:t>0.2999</a:t>
            </a:r>
            <a:r>
              <a:rPr lang="en-US" sz="1000" dirty="0">
                <a:latin typeface="Consolas" panose="020B0609020204030204" pitchFamily="49" charset="0"/>
              </a:rPr>
              <a:t>,  # a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    0.2049]  # test	</a:t>
            </a:r>
            <a:r>
              <a:rPr lang="ru-RU" sz="1000" dirty="0" smtClean="0">
                <a:latin typeface="Consolas" panose="020B0609020204030204" pitchFamily="49" charset="0"/>
              </a:rPr>
              <a:t>	 </a:t>
            </a:r>
            <a:r>
              <a:rPr lang="en-US" sz="1000" dirty="0" smtClean="0">
                <a:latin typeface="Consolas" panose="020B0609020204030204" pitchFamily="49" charset="0"/>
              </a:rPr>
              <a:t>0.8218</a:t>
            </a:r>
            <a:r>
              <a:rPr lang="en-US" sz="1000" dirty="0">
                <a:latin typeface="Consolas" panose="020B0609020204030204" pitchFamily="49" charset="0"/>
              </a:rPr>
              <a:t>]  # test </a:t>
            </a:r>
            <a:r>
              <a:rPr lang="ru-RU" sz="1200" dirty="0"/>
              <a:t>	</a:t>
            </a:r>
            <a:r>
              <a:rPr lang="ru-RU" sz="1200" dirty="0" smtClean="0"/>
              <a:t>			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/>
              <a:t>Шаг 3: Взвешенная сумма для каждой </a:t>
            </a:r>
            <a:r>
              <a:rPr lang="ru-RU" sz="1200" dirty="0" smtClean="0"/>
              <a:t>головы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Голова 1:			Голова 2: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0.1518 × 0.3160 = 0.04797	</a:t>
            </a:r>
            <a:r>
              <a:rPr lang="ru-RU" sz="1000" dirty="0" smtClean="0">
                <a:latin typeface="Consolas" panose="020B0609020204030204" pitchFamily="49" charset="0"/>
              </a:rPr>
              <a:t>	0.1518 </a:t>
            </a:r>
            <a:r>
              <a:rPr lang="ru-RU" sz="1000" dirty="0">
                <a:latin typeface="Consolas" panose="020B0609020204030204" pitchFamily="49" charset="0"/>
              </a:rPr>
              <a:t>× 0.5467 = 0.08299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0.1688 × 0.1040 = 0.01756	</a:t>
            </a:r>
            <a:r>
              <a:rPr lang="ru-RU" sz="1000" dirty="0" smtClean="0">
                <a:latin typeface="Consolas" panose="020B0609020204030204" pitchFamily="49" charset="0"/>
              </a:rPr>
              <a:t>	0.1688 </a:t>
            </a:r>
            <a:r>
              <a:rPr lang="ru-RU" sz="1000" dirty="0">
                <a:latin typeface="Consolas" panose="020B0609020204030204" pitchFamily="49" charset="0"/>
              </a:rPr>
              <a:t>× 0.2802 = 0.04730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0.1780 × 0.1927 = 0.03430	</a:t>
            </a:r>
            <a:r>
              <a:rPr lang="ru-RU" sz="1000" dirty="0" smtClean="0">
                <a:latin typeface="Consolas" panose="020B0609020204030204" pitchFamily="49" charset="0"/>
              </a:rPr>
              <a:t>	0.1780 </a:t>
            </a:r>
            <a:r>
              <a:rPr lang="ru-RU" sz="1000" dirty="0">
                <a:latin typeface="Consolas" panose="020B0609020204030204" pitchFamily="49" charset="0"/>
              </a:rPr>
              <a:t>× 0.8840 = 0.15735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0.1584 × 0.3190 = 0.05053	</a:t>
            </a:r>
            <a:r>
              <a:rPr lang="ru-RU" sz="1000" dirty="0" smtClean="0">
                <a:latin typeface="Consolas" panose="020B0609020204030204" pitchFamily="49" charset="0"/>
              </a:rPr>
              <a:t>	0.1584 </a:t>
            </a:r>
            <a:r>
              <a:rPr lang="ru-RU" sz="1000" dirty="0">
                <a:latin typeface="Consolas" panose="020B0609020204030204" pitchFamily="49" charset="0"/>
              </a:rPr>
              <a:t>× 0.6483 = 0.10269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0.1700 × 0.1116 = 0.01897	</a:t>
            </a:r>
            <a:r>
              <a:rPr lang="ru-RU" sz="1000" dirty="0" smtClean="0">
                <a:latin typeface="Consolas" panose="020B0609020204030204" pitchFamily="49" charset="0"/>
              </a:rPr>
              <a:t>	0.1700 </a:t>
            </a:r>
            <a:r>
              <a:rPr lang="ru-RU" sz="1000" dirty="0">
                <a:latin typeface="Consolas" panose="020B0609020204030204" pitchFamily="49" charset="0"/>
              </a:rPr>
              <a:t>× 0.2999 = 0.05098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0.1731 × 0.2049 = 0.03547	</a:t>
            </a:r>
            <a:r>
              <a:rPr lang="ru-RU" sz="1000" dirty="0" smtClean="0">
                <a:latin typeface="Consolas" panose="020B0609020204030204" pitchFamily="49" charset="0"/>
              </a:rPr>
              <a:t>	0.1731 </a:t>
            </a:r>
            <a:r>
              <a:rPr lang="ru-RU" sz="1000" dirty="0">
                <a:latin typeface="Consolas" panose="020B0609020204030204" pitchFamily="49" charset="0"/>
              </a:rPr>
              <a:t>× 0.8218 = 0.14225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Сумма = </a:t>
            </a:r>
            <a:r>
              <a:rPr lang="ru-RU" sz="1000" dirty="0" smtClean="0">
                <a:latin typeface="Consolas" panose="020B0609020204030204" pitchFamily="49" charset="0"/>
              </a:rPr>
              <a:t>0.2</a:t>
            </a:r>
            <a:r>
              <a:rPr lang="en-US" sz="1000" dirty="0" smtClean="0">
                <a:latin typeface="Consolas" panose="020B0609020204030204" pitchFamily="49" charset="0"/>
              </a:rPr>
              <a:t>161</a:t>
            </a:r>
            <a:r>
              <a:rPr lang="ru-RU" sz="1000" dirty="0">
                <a:latin typeface="Consolas" panose="020B0609020204030204" pitchFamily="49" charset="0"/>
              </a:rPr>
              <a:t>		</a:t>
            </a:r>
            <a:r>
              <a:rPr lang="ru-RU" sz="1000" dirty="0" smtClean="0">
                <a:latin typeface="Consolas" panose="020B0609020204030204" pitchFamily="49" charset="0"/>
              </a:rPr>
              <a:t>Сумма </a:t>
            </a:r>
            <a:r>
              <a:rPr lang="ru-RU" sz="1000" dirty="0">
                <a:latin typeface="Consolas" panose="020B0609020204030204" pitchFamily="49" charset="0"/>
              </a:rPr>
              <a:t>= </a:t>
            </a:r>
            <a:r>
              <a:rPr lang="en-US" sz="1000" dirty="0" smtClean="0">
                <a:latin typeface="Consolas" panose="020B0609020204030204" pitchFamily="49" charset="0"/>
              </a:rPr>
              <a:t>0.6045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4: Объединение голов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[0.2048, 0.5836]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 smtClean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3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7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785" y="1916832"/>
            <a:ext cx="3039663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01163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Программирование механизма внимания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Пошаговое вычисление весовых коэффициентов внимания (с обучаемыми весами)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Шаг 6.3. Пример реализации м</a:t>
            </a:r>
            <a:r>
              <a:rPr lang="ru-RU" sz="1200" b="1" dirty="0"/>
              <a:t>ногоцелевого </a:t>
            </a:r>
            <a:r>
              <a:rPr lang="ru-RU" sz="1200" b="1" dirty="0" smtClean="0"/>
              <a:t>внимания.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Шаг </a:t>
            </a:r>
            <a:r>
              <a:rPr lang="ru-RU" sz="1200" dirty="0"/>
              <a:t>5: Финальная проекция через </a:t>
            </a:r>
            <a:r>
              <a:rPr lang="ru-RU" sz="1200" dirty="0" err="1"/>
              <a:t>W_out</a:t>
            </a:r>
            <a:endParaRPr lang="ru-RU" sz="1200" dirty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1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Матрица </a:t>
            </a:r>
            <a:r>
              <a:rPr lang="ru-RU" sz="1100" dirty="0" err="1">
                <a:latin typeface="Consolas" panose="020B0609020204030204" pitchFamily="49" charset="0"/>
              </a:rPr>
              <a:t>W_out</a:t>
            </a:r>
            <a:r>
              <a:rPr lang="ru-RU" sz="1100" dirty="0">
                <a:latin typeface="Consolas" panose="020B0609020204030204" pitchFamily="49" charset="0"/>
              </a:rPr>
              <a:t> (2×2):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 err="1">
                <a:latin typeface="Consolas" panose="020B0609020204030204" pitchFamily="49" charset="0"/>
              </a:rPr>
              <a:t>W_out</a:t>
            </a:r>
            <a:r>
              <a:rPr lang="ru-RU" sz="1100" dirty="0">
                <a:latin typeface="Consolas" panose="020B0609020204030204" pitchFamily="49" charset="0"/>
              </a:rPr>
              <a:t> = [[0.4231, 0.1257],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         [0.3128, 0.6894]]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Первая компонента: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0.2048 × 0.4231 + 0.5836 × 0.1257 = 0.0866 + 0.0733 = 0.1599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Вторая компонента: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0.2048 × 0.3128 + 0.5836 × 0.6894 = 0.0641 + 0.4023 = 0.4664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Итог: [0.1599, 0.4664]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1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Визуализация процесса: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1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 smtClean="0">
                <a:latin typeface="Consolas" panose="020B0609020204030204" pitchFamily="49" charset="0"/>
              </a:rPr>
              <a:t>Слово </a:t>
            </a:r>
            <a:r>
              <a:rPr lang="ru-RU" sz="1100" dirty="0">
                <a:latin typeface="Consolas" panose="020B0609020204030204" pitchFamily="49" charset="0"/>
              </a:rPr>
              <a:t>"</a:t>
            </a:r>
            <a:r>
              <a:rPr lang="ru-RU" sz="1100" dirty="0" err="1">
                <a:latin typeface="Consolas" panose="020B0609020204030204" pitchFamily="49" charset="0"/>
              </a:rPr>
              <a:t>world</a:t>
            </a:r>
            <a:r>
              <a:rPr lang="ru-RU" sz="1100" dirty="0">
                <a:latin typeface="Consolas" panose="020B0609020204030204" pitchFamily="49" charset="0"/>
              </a:rPr>
              <a:t>"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    ↓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Веса внимания: [0.1518, 0.1688, 0.1780, 0.1584, 0.1700, 0.1731]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    ↓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Голова 1 → 0.2048  (синтаксические связи)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Голова 2 → 0.5836  (семантические связи) 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    ↓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Объединение: [0.2048, 0.5836]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>
                <a:latin typeface="Consolas" panose="020B0609020204030204" pitchFamily="49" charset="0"/>
              </a:rPr>
              <a:t>    ↓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dirty="0" err="1">
                <a:latin typeface="Consolas" panose="020B0609020204030204" pitchFamily="49" charset="0"/>
              </a:rPr>
              <a:t>W_out</a:t>
            </a:r>
            <a:r>
              <a:rPr lang="ru-RU" sz="1100" dirty="0">
                <a:latin typeface="Consolas" panose="020B0609020204030204" pitchFamily="49" charset="0"/>
              </a:rPr>
              <a:t> проекция → [0.2166, 0.4411]</a:t>
            </a:r>
            <a:endParaRPr lang="ru-RU" sz="1100" dirty="0" smtClean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3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8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828" y="2348881"/>
            <a:ext cx="3799109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16042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Архитектура упрощенной модели GPT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Проблема</a:t>
            </a:r>
            <a:r>
              <a:rPr lang="ru-RU" sz="1200" dirty="0"/>
              <a:t>: </a:t>
            </a:r>
            <a:r>
              <a:rPr lang="en-US" sz="1200" dirty="0" smtClean="0"/>
              <a:t>Y</a:t>
            </a:r>
            <a:r>
              <a:rPr lang="ru-RU" sz="1200" dirty="0" err="1" smtClean="0"/>
              <a:t>ужно</a:t>
            </a:r>
            <a:r>
              <a:rPr lang="ru-RU" sz="1200" dirty="0" smtClean="0"/>
              <a:t> </a:t>
            </a:r>
            <a:r>
              <a:rPr lang="ru-RU" sz="1200" dirty="0"/>
              <a:t>создать модель, которая преобразует последовательность дискретных </a:t>
            </a:r>
            <a:r>
              <a:rPr lang="ru-RU" sz="1200" dirty="0" err="1"/>
              <a:t>токенов</a:t>
            </a:r>
            <a:r>
              <a:rPr lang="ru-RU" sz="1200" dirty="0"/>
              <a:t> в последовательность </a:t>
            </a:r>
            <a:r>
              <a:rPr lang="ru-RU" sz="1200" dirty="0" err="1" smtClean="0"/>
              <a:t>логитов</a:t>
            </a:r>
            <a:r>
              <a:rPr lang="ru-RU" sz="1200" dirty="0" smtClean="0"/>
              <a:t> (</a:t>
            </a:r>
            <a:r>
              <a:rPr lang="ru-RU" sz="1200" dirty="0" err="1"/>
              <a:t>logits</a:t>
            </a:r>
            <a:r>
              <a:rPr lang="ru-RU" sz="1200" dirty="0" smtClean="0"/>
              <a:t>), которые являются числовыми оценками (</a:t>
            </a:r>
            <a:r>
              <a:rPr lang="ru-RU" sz="1200" dirty="0"/>
              <a:t>вероятностные </a:t>
            </a:r>
            <a:r>
              <a:rPr lang="ru-RU" sz="1200" dirty="0" smtClean="0"/>
              <a:t>предсказания) </a:t>
            </a:r>
            <a:r>
              <a:rPr lang="ru-RU" sz="1200" dirty="0"/>
              <a:t>для каждого возможного следующего </a:t>
            </a:r>
            <a:r>
              <a:rPr lang="ru-RU" sz="1200" dirty="0" err="1"/>
              <a:t>токена</a:t>
            </a:r>
            <a:r>
              <a:rPr lang="ru-RU" sz="1200" dirty="0"/>
              <a:t>.</a:t>
            </a:r>
            <a:endParaRPr lang="en-US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Цель</a:t>
            </a:r>
            <a:r>
              <a:rPr lang="ru-RU" sz="1200" dirty="0"/>
              <a:t>: Реализовать и понять базовую архитектуру GPT-2, разобрав ее на составные части: </a:t>
            </a:r>
            <a:r>
              <a:rPr lang="ru-RU" sz="1200" dirty="0" err="1"/>
              <a:t>эмбеддинги</a:t>
            </a:r>
            <a:r>
              <a:rPr lang="ru-RU" sz="1200" dirty="0"/>
              <a:t>, </a:t>
            </a:r>
            <a:r>
              <a:rPr lang="ru-RU" sz="1200" dirty="0" err="1"/>
              <a:t>трансформер</a:t>
            </a:r>
            <a:r>
              <a:rPr lang="ru-RU" sz="1200" dirty="0"/>
              <a:t>-блоки и выходной слой</a:t>
            </a:r>
            <a:r>
              <a:rPr lang="ru-RU" sz="1200" dirty="0" smtClean="0"/>
              <a:t>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Словарь: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GPT_CONFIG_124M = {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"</a:t>
            </a:r>
            <a:r>
              <a:rPr lang="en-US" sz="1000" dirty="0" err="1">
                <a:latin typeface="Consolas" panose="020B0609020204030204" pitchFamily="49" charset="0"/>
              </a:rPr>
              <a:t>vocab_size</a:t>
            </a:r>
            <a:r>
              <a:rPr lang="en-US" sz="1000" dirty="0">
                <a:latin typeface="Consolas" panose="020B0609020204030204" pitchFamily="49" charset="0"/>
              </a:rPr>
              <a:t>": 50257,	</a:t>
            </a:r>
            <a:r>
              <a:rPr lang="en-US" sz="1000" dirty="0" smtClean="0">
                <a:latin typeface="Consolas" panose="020B0609020204030204" pitchFamily="49" charset="0"/>
              </a:rPr>
              <a:t>	--&gt; </a:t>
            </a:r>
            <a:r>
              <a:rPr lang="ru-RU" sz="1000" dirty="0">
                <a:latin typeface="Consolas" panose="020B0609020204030204" pitchFamily="49" charset="0"/>
              </a:rPr>
              <a:t>Размер словаря </a:t>
            </a:r>
            <a:r>
              <a:rPr lang="ru-RU" sz="1000" dirty="0" err="1">
                <a:latin typeface="Consolas" panose="020B0609020204030204" pitchFamily="49" charset="0"/>
              </a:rPr>
              <a:t>токенов</a:t>
            </a:r>
            <a:r>
              <a:rPr lang="ru-RU" sz="1000" dirty="0">
                <a:latin typeface="Consolas" panose="020B0609020204030204" pitchFamily="49" charset="0"/>
              </a:rPr>
              <a:t> (</a:t>
            </a:r>
            <a:r>
              <a:rPr lang="en-US" sz="1000" dirty="0">
                <a:latin typeface="Consolas" panose="020B0609020204030204" pitchFamily="49" charset="0"/>
              </a:rPr>
              <a:t>BPE-</a:t>
            </a:r>
            <a:r>
              <a:rPr lang="ru-RU" sz="1000" dirty="0" err="1">
                <a:latin typeface="Consolas" panose="020B0609020204030204" pitchFamily="49" charset="0"/>
              </a:rPr>
              <a:t>токенизатор</a:t>
            </a:r>
            <a:r>
              <a:rPr lang="ru-RU" sz="1000" dirty="0">
                <a:latin typeface="Consolas" panose="020B0609020204030204" pitchFamily="49" charset="0"/>
              </a:rPr>
              <a:t> </a:t>
            </a:r>
            <a:r>
              <a:rPr lang="en-US" sz="1000" dirty="0">
                <a:latin typeface="Consolas" panose="020B0609020204030204" pitchFamily="49" charset="0"/>
              </a:rPr>
              <a:t>GPT-2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"</a:t>
            </a:r>
            <a:r>
              <a:rPr lang="en-US" sz="1000" dirty="0" err="1">
                <a:latin typeface="Consolas" panose="020B0609020204030204" pitchFamily="49" charset="0"/>
              </a:rPr>
              <a:t>context_length</a:t>
            </a:r>
            <a:r>
              <a:rPr lang="en-US" sz="1000" dirty="0">
                <a:latin typeface="Consolas" panose="020B0609020204030204" pitchFamily="49" charset="0"/>
              </a:rPr>
              <a:t>": 1024,	--&gt; </a:t>
            </a:r>
            <a:r>
              <a:rPr lang="ru-RU" sz="1000" dirty="0">
                <a:latin typeface="Consolas" panose="020B0609020204030204" pitchFamily="49" charset="0"/>
              </a:rPr>
              <a:t>Максимальная длина последовательности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"</a:t>
            </a:r>
            <a:r>
              <a:rPr lang="en-US" sz="1000" dirty="0" err="1">
                <a:latin typeface="Consolas" panose="020B0609020204030204" pitchFamily="49" charset="0"/>
              </a:rPr>
              <a:t>emb_dim</a:t>
            </a:r>
            <a:r>
              <a:rPr lang="en-US" sz="1000" dirty="0">
                <a:latin typeface="Consolas" panose="020B0609020204030204" pitchFamily="49" charset="0"/>
              </a:rPr>
              <a:t>": 768,		--&gt; </a:t>
            </a:r>
            <a:r>
              <a:rPr lang="ru-RU" sz="1000" dirty="0">
                <a:latin typeface="Consolas" panose="020B0609020204030204" pitchFamily="49" charset="0"/>
              </a:rPr>
              <a:t>Размерность </a:t>
            </a:r>
            <a:r>
              <a:rPr lang="ru-RU" sz="1000" dirty="0" err="1">
                <a:latin typeface="Consolas" panose="020B0609020204030204" pitchFamily="49" charset="0"/>
              </a:rPr>
              <a:t>эмбеддингов</a:t>
            </a:r>
            <a:r>
              <a:rPr lang="ru-RU" sz="1000" dirty="0">
                <a:latin typeface="Consolas" panose="020B0609020204030204" pitchFamily="49" charset="0"/>
              </a:rPr>
              <a:t> (векторов представления)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"</a:t>
            </a:r>
            <a:r>
              <a:rPr lang="en-US" sz="1000" dirty="0" err="1">
                <a:latin typeface="Consolas" panose="020B0609020204030204" pitchFamily="49" charset="0"/>
              </a:rPr>
              <a:t>n_heads</a:t>
            </a:r>
            <a:r>
              <a:rPr lang="en-US" sz="1000" dirty="0">
                <a:latin typeface="Consolas" panose="020B0609020204030204" pitchFamily="49" charset="0"/>
              </a:rPr>
              <a:t>": 12,		--&gt; </a:t>
            </a:r>
            <a:r>
              <a:rPr lang="ru-RU" sz="1000" dirty="0">
                <a:latin typeface="Consolas" panose="020B0609020204030204" pitchFamily="49" charset="0"/>
              </a:rPr>
              <a:t>Количество голов внимания в многоцелевое внимание (</a:t>
            </a:r>
            <a:r>
              <a:rPr lang="en-US" sz="1000" dirty="0">
                <a:latin typeface="Consolas" panose="020B0609020204030204" pitchFamily="49" charset="0"/>
              </a:rPr>
              <a:t>multi-head attention).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"</a:t>
            </a:r>
            <a:r>
              <a:rPr lang="en-US" sz="1000" dirty="0" err="1">
                <a:latin typeface="Consolas" panose="020B0609020204030204" pitchFamily="49" charset="0"/>
              </a:rPr>
              <a:t>n_layers</a:t>
            </a:r>
            <a:r>
              <a:rPr lang="en-US" sz="1000" dirty="0">
                <a:latin typeface="Consolas" panose="020B0609020204030204" pitchFamily="49" charset="0"/>
              </a:rPr>
              <a:t>": 12,		--&gt; </a:t>
            </a:r>
            <a:r>
              <a:rPr lang="ru-RU" sz="1000" dirty="0">
                <a:latin typeface="Consolas" panose="020B0609020204030204" pitchFamily="49" charset="0"/>
              </a:rPr>
              <a:t>Количество слоев </a:t>
            </a:r>
            <a:r>
              <a:rPr lang="ru-RU" sz="1000" dirty="0" err="1">
                <a:latin typeface="Consolas" panose="020B0609020204030204" pitchFamily="49" charset="0"/>
              </a:rPr>
              <a:t>трансформера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"</a:t>
            </a:r>
            <a:r>
              <a:rPr lang="en-US" sz="1000" dirty="0" err="1">
                <a:latin typeface="Consolas" panose="020B0609020204030204" pitchFamily="49" charset="0"/>
              </a:rPr>
              <a:t>drop_rate</a:t>
            </a:r>
            <a:r>
              <a:rPr lang="en-US" sz="1000" dirty="0">
                <a:latin typeface="Consolas" panose="020B0609020204030204" pitchFamily="49" charset="0"/>
              </a:rPr>
              <a:t>": 0.1,		--&gt; </a:t>
            </a:r>
            <a:r>
              <a:rPr lang="ru-RU" sz="1000" dirty="0">
                <a:latin typeface="Consolas" panose="020B0609020204030204" pitchFamily="49" charset="0"/>
              </a:rPr>
              <a:t>Вероятность отсечения (</a:t>
            </a:r>
            <a:r>
              <a:rPr lang="en-US" sz="1000" dirty="0">
                <a:latin typeface="Consolas" panose="020B0609020204030204" pitchFamily="49" charset="0"/>
              </a:rPr>
              <a:t>dropout) </a:t>
            </a:r>
            <a:r>
              <a:rPr lang="ru-RU" sz="1000" dirty="0">
                <a:latin typeface="Consolas" panose="020B0609020204030204" pitchFamily="49" charset="0"/>
              </a:rPr>
              <a:t>для регуляризации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"</a:t>
            </a:r>
            <a:r>
              <a:rPr lang="en-US" sz="1000" dirty="0" err="1">
                <a:latin typeface="Consolas" panose="020B0609020204030204" pitchFamily="49" charset="0"/>
              </a:rPr>
              <a:t>qkv_bias</a:t>
            </a:r>
            <a:r>
              <a:rPr lang="en-US" sz="1000" dirty="0">
                <a:latin typeface="Consolas" panose="020B0609020204030204" pitchFamily="49" charset="0"/>
              </a:rPr>
              <a:t>": False		--&gt; </a:t>
            </a:r>
            <a:r>
              <a:rPr lang="ru-RU" sz="1000" dirty="0">
                <a:latin typeface="Consolas" panose="020B0609020204030204" pitchFamily="49" charset="0"/>
              </a:rPr>
              <a:t>Без смещения (</a:t>
            </a:r>
            <a:r>
              <a:rPr lang="en-US" sz="1000" dirty="0">
                <a:latin typeface="Consolas" panose="020B0609020204030204" pitchFamily="49" charset="0"/>
              </a:rPr>
              <a:t>bias) </a:t>
            </a:r>
            <a:r>
              <a:rPr lang="ru-RU" sz="1000" dirty="0">
                <a:latin typeface="Consolas" panose="020B0609020204030204" pitchFamily="49" charset="0"/>
              </a:rPr>
              <a:t>в проекциях </a:t>
            </a:r>
            <a:r>
              <a:rPr lang="en-US" sz="1000" dirty="0">
                <a:latin typeface="Consolas" panose="020B0609020204030204" pitchFamily="49" charset="0"/>
              </a:rPr>
              <a:t>Query/Key/Value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}</a:t>
            </a:r>
            <a:endParaRPr lang="ru-RU" sz="120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b="1" dirty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3</a:t>
            </a:r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9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176740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Программный код и математическая описание упрощенной (</a:t>
            </a:r>
            <a:r>
              <a:rPr lang="en-US" sz="1200" b="1" dirty="0" smtClean="0"/>
              <a:t>Dummy</a:t>
            </a:r>
            <a:r>
              <a:rPr lang="ru-RU" sz="1200" b="1" dirty="0" smtClean="0"/>
              <a:t>) модели</a:t>
            </a:r>
            <a:r>
              <a:rPr lang="en-US" sz="1200" b="1" dirty="0" smtClean="0"/>
              <a:t> </a:t>
            </a:r>
            <a:r>
              <a:rPr lang="ru-RU" sz="1200" b="1" dirty="0" smtClean="0"/>
              <a:t>класса шаблона архитектуры </a:t>
            </a:r>
            <a:r>
              <a:rPr lang="en-US" sz="1200" b="1" dirty="0" smtClean="0"/>
              <a:t>GPT</a:t>
            </a:r>
            <a:endParaRPr lang="ru-RU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	        Программный код				Математическая структура</a:t>
            </a:r>
            <a:endParaRPr lang="ru-RU" sz="120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b="1" dirty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40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1561577"/>
            <a:ext cx="4506478" cy="467573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578027"/>
            <a:ext cx="4209850" cy="465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89506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Числовой реализация упрощенной (</a:t>
            </a:r>
            <a:r>
              <a:rPr lang="en-US" sz="1200" b="1" dirty="0" smtClean="0"/>
              <a:t>Dummy</a:t>
            </a:r>
            <a:r>
              <a:rPr lang="ru-RU" sz="1200" b="1" dirty="0" smtClean="0"/>
              <a:t>) модели</a:t>
            </a:r>
            <a:r>
              <a:rPr lang="en-US" sz="1200" b="1" dirty="0" smtClean="0"/>
              <a:t> GPT</a:t>
            </a:r>
            <a:endParaRPr lang="ru-RU" sz="1200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Шаг 1. Словарь модели (</a:t>
            </a:r>
            <a:r>
              <a:rPr lang="en-US" sz="1200" dirty="0" smtClean="0"/>
              <a:t>Token </a:t>
            </a:r>
            <a:r>
              <a:rPr lang="en-US" sz="1200" dirty="0" err="1" smtClean="0"/>
              <a:t>Embeddings</a:t>
            </a:r>
            <a:r>
              <a:rPr lang="en-US" sz="1200" dirty="0" smtClean="0"/>
              <a:t>)</a:t>
            </a:r>
            <a:r>
              <a:rPr lang="ru-RU" sz="1200" dirty="0" smtClean="0"/>
              <a:t>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Цель: </a:t>
            </a:r>
            <a:r>
              <a:rPr lang="ru-RU" sz="1200" dirty="0"/>
              <a:t>Сопоставить каждый </a:t>
            </a:r>
            <a:r>
              <a:rPr lang="ru-RU" sz="1200" dirty="0" err="1"/>
              <a:t>токен</a:t>
            </a:r>
            <a:r>
              <a:rPr lang="ru-RU" sz="1200" dirty="0"/>
              <a:t> из словаря с вектором в непрерывном пространстве</a:t>
            </a:r>
            <a:r>
              <a:rPr lang="ru-RU" sz="1200" dirty="0" smtClean="0"/>
              <a:t>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	</a:t>
            </a:r>
            <a:r>
              <a:rPr lang="en-US" sz="1000" dirty="0">
                <a:latin typeface="Consolas" panose="020B0609020204030204" pitchFamily="49" charset="0"/>
              </a:rPr>
              <a:t> </a:t>
            </a:r>
            <a:r>
              <a:rPr lang="en-US" sz="1000" dirty="0" err="1">
                <a:latin typeface="Consolas" panose="020B0609020204030204" pitchFamily="49" charset="0"/>
              </a:rPr>
              <a:t>self.tok_emb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nn.Embedding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cfg</a:t>
            </a:r>
            <a:r>
              <a:rPr lang="en-US" sz="1000" dirty="0">
                <a:latin typeface="Consolas" panose="020B0609020204030204" pitchFamily="49" charset="0"/>
              </a:rPr>
              <a:t>["</a:t>
            </a:r>
            <a:r>
              <a:rPr lang="en-US" sz="1000" dirty="0" err="1">
                <a:latin typeface="Consolas" panose="020B0609020204030204" pitchFamily="49" charset="0"/>
              </a:rPr>
              <a:t>vocab_size</a:t>
            </a:r>
            <a:r>
              <a:rPr lang="en-US" sz="1000" dirty="0">
                <a:latin typeface="Consolas" panose="020B0609020204030204" pitchFamily="49" charset="0"/>
              </a:rPr>
              <a:t>"], </a:t>
            </a:r>
            <a:r>
              <a:rPr lang="en-US" sz="1000" dirty="0" err="1">
                <a:latin typeface="Consolas" panose="020B0609020204030204" pitchFamily="49" charset="0"/>
              </a:rPr>
              <a:t>cfg</a:t>
            </a:r>
            <a:r>
              <a:rPr lang="en-US" sz="1000" dirty="0">
                <a:latin typeface="Consolas" panose="020B0609020204030204" pitchFamily="49" charset="0"/>
              </a:rPr>
              <a:t>["</a:t>
            </a:r>
            <a:r>
              <a:rPr lang="en-US" sz="1000" dirty="0" err="1">
                <a:latin typeface="Consolas" panose="020B0609020204030204" pitchFamily="49" charset="0"/>
              </a:rPr>
              <a:t>emb_dim</a:t>
            </a:r>
            <a:r>
              <a:rPr lang="en-US" sz="1000" dirty="0" smtClean="0">
                <a:latin typeface="Consolas" panose="020B0609020204030204" pitchFamily="49" charset="0"/>
              </a:rPr>
              <a:t>"])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Матрица </a:t>
            </a:r>
            <a:r>
              <a:rPr lang="en-US" sz="1000" dirty="0" err="1">
                <a:latin typeface="Consolas" panose="020B0609020204030204" pitchFamily="49" charset="0"/>
              </a:rPr>
              <a:t>W_emb</a:t>
            </a:r>
            <a:r>
              <a:rPr lang="en-US" sz="1000" dirty="0">
                <a:latin typeface="Consolas" panose="020B0609020204030204" pitchFamily="49" charset="0"/>
              </a:rPr>
              <a:t> </a:t>
            </a:r>
            <a:r>
              <a:rPr lang="ru-RU" sz="1000" dirty="0">
                <a:latin typeface="Consolas" panose="020B0609020204030204" pitchFamily="49" charset="0"/>
              </a:rPr>
              <a:t>размерности (</a:t>
            </a:r>
            <a:r>
              <a:rPr lang="en-US" sz="1000" dirty="0" err="1">
                <a:latin typeface="Consolas" panose="020B0609020204030204" pitchFamily="49" charset="0"/>
              </a:rPr>
              <a:t>vocab_size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emb_dim</a:t>
            </a:r>
            <a:r>
              <a:rPr lang="en-US" sz="1000" dirty="0" smtClean="0">
                <a:latin typeface="Consolas" panose="020B0609020204030204" pitchFamily="49" charset="0"/>
              </a:rPr>
              <a:t>)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Шаг 2. Позиционное кодирование (</a:t>
            </a:r>
            <a:r>
              <a:rPr lang="en-US" sz="1200" dirty="0"/>
              <a:t>Positional </a:t>
            </a:r>
            <a:r>
              <a:rPr lang="en-US" sz="1200" dirty="0" err="1"/>
              <a:t>Embeddings</a:t>
            </a:r>
            <a:r>
              <a:rPr lang="en-US" sz="1200" dirty="0" smtClean="0"/>
              <a:t>)</a:t>
            </a:r>
            <a:endParaRPr lang="ru-RU" sz="1200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Проблема: Механизм </a:t>
            </a:r>
            <a:r>
              <a:rPr lang="ru-RU" sz="1200" dirty="0" smtClean="0"/>
              <a:t>самовнимания не </a:t>
            </a:r>
            <a:r>
              <a:rPr lang="ru-RU" sz="1200" dirty="0"/>
              <a:t>учитывает порядок </a:t>
            </a:r>
            <a:r>
              <a:rPr lang="ru-RU" sz="1200" dirty="0" smtClean="0"/>
              <a:t>элементов, то есть </a:t>
            </a:r>
            <a:r>
              <a:rPr lang="en-US" sz="1200" dirty="0" smtClean="0"/>
              <a:t>LLM</a:t>
            </a:r>
            <a:r>
              <a:rPr lang="ru-RU" sz="1200" dirty="0" smtClean="0"/>
              <a:t> должна знать </a:t>
            </a:r>
            <a:r>
              <a:rPr lang="ru-RU" sz="1200" dirty="0"/>
              <a:t>о позиции </a:t>
            </a:r>
            <a:r>
              <a:rPr lang="ru-RU" sz="1200" dirty="0" err="1"/>
              <a:t>токенов</a:t>
            </a:r>
            <a:r>
              <a:rPr lang="ru-RU" sz="1200" dirty="0"/>
              <a:t> в </a:t>
            </a:r>
            <a:r>
              <a:rPr lang="ru-RU" sz="1200" dirty="0" smtClean="0"/>
              <a:t>последовательности.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	</a:t>
            </a:r>
            <a:r>
              <a:rPr lang="en-US" sz="1000" dirty="0" err="1" smtClean="0">
                <a:latin typeface="Consolas" panose="020B0609020204030204" pitchFamily="49" charset="0"/>
              </a:rPr>
              <a:t>self.pos_emb</a:t>
            </a:r>
            <a:r>
              <a:rPr lang="en-US" sz="1000" dirty="0" smtClean="0">
                <a:latin typeface="Consolas" panose="020B0609020204030204" pitchFamily="49" charset="0"/>
              </a:rPr>
              <a:t> </a:t>
            </a:r>
            <a:r>
              <a:rPr lang="en-US" sz="1000" dirty="0">
                <a:latin typeface="Consolas" panose="020B0609020204030204" pitchFamily="49" charset="0"/>
              </a:rPr>
              <a:t>= </a:t>
            </a:r>
            <a:r>
              <a:rPr lang="en-US" sz="1000" dirty="0" err="1">
                <a:latin typeface="Consolas" panose="020B0609020204030204" pitchFamily="49" charset="0"/>
              </a:rPr>
              <a:t>nn.Embedding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cfg</a:t>
            </a:r>
            <a:r>
              <a:rPr lang="en-US" sz="1000" dirty="0">
                <a:latin typeface="Consolas" panose="020B0609020204030204" pitchFamily="49" charset="0"/>
              </a:rPr>
              <a:t>["</a:t>
            </a:r>
            <a:r>
              <a:rPr lang="en-US" sz="1000" dirty="0" err="1">
                <a:latin typeface="Consolas" panose="020B0609020204030204" pitchFamily="49" charset="0"/>
              </a:rPr>
              <a:t>context_length</a:t>
            </a:r>
            <a:r>
              <a:rPr lang="en-US" sz="1000" dirty="0">
                <a:latin typeface="Consolas" panose="020B0609020204030204" pitchFamily="49" charset="0"/>
              </a:rPr>
              <a:t>"], </a:t>
            </a:r>
            <a:r>
              <a:rPr lang="en-US" sz="1000" dirty="0" err="1">
                <a:latin typeface="Consolas" panose="020B0609020204030204" pitchFamily="49" charset="0"/>
              </a:rPr>
              <a:t>cfg</a:t>
            </a:r>
            <a:r>
              <a:rPr lang="en-US" sz="1000" dirty="0">
                <a:latin typeface="Consolas" panose="020B0609020204030204" pitchFamily="49" charset="0"/>
              </a:rPr>
              <a:t>["</a:t>
            </a:r>
            <a:r>
              <a:rPr lang="en-US" sz="1000" dirty="0" err="1">
                <a:latin typeface="Consolas" panose="020B0609020204030204" pitchFamily="49" charset="0"/>
              </a:rPr>
              <a:t>emb_dim</a:t>
            </a:r>
            <a:r>
              <a:rPr lang="en-US" sz="1000" dirty="0">
                <a:latin typeface="Consolas" panose="020B0609020204030204" pitchFamily="49" charset="0"/>
              </a:rPr>
              <a:t>"])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	</a:t>
            </a:r>
            <a:r>
              <a:rPr lang="en-US" sz="1000" dirty="0" err="1" smtClean="0">
                <a:latin typeface="Consolas" panose="020B0609020204030204" pitchFamily="49" charset="0"/>
              </a:rPr>
              <a:t>pos_embeds</a:t>
            </a:r>
            <a:r>
              <a:rPr lang="en-US" sz="1000" dirty="0" smtClean="0">
                <a:latin typeface="Consolas" panose="020B0609020204030204" pitchFamily="49" charset="0"/>
              </a:rPr>
              <a:t> </a:t>
            </a:r>
            <a:r>
              <a:rPr lang="en-US" sz="1000" dirty="0">
                <a:latin typeface="Consolas" panose="020B0609020204030204" pitchFamily="49" charset="0"/>
              </a:rPr>
              <a:t>= </a:t>
            </a:r>
            <a:r>
              <a:rPr lang="en-US" sz="1000" dirty="0" err="1">
                <a:latin typeface="Consolas" panose="020B0609020204030204" pitchFamily="49" charset="0"/>
              </a:rPr>
              <a:t>self.pos_emb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torch.arange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seq_len</a:t>
            </a:r>
            <a:r>
              <a:rPr lang="en-US" sz="1000" dirty="0">
                <a:latin typeface="Consolas" panose="020B0609020204030204" pitchFamily="49" charset="0"/>
              </a:rPr>
              <a:t>, device=</a:t>
            </a:r>
            <a:r>
              <a:rPr lang="en-US" sz="1000" dirty="0" err="1">
                <a:latin typeface="Consolas" panose="020B0609020204030204" pitchFamily="49" charset="0"/>
              </a:rPr>
              <a:t>in_idx.device</a:t>
            </a:r>
            <a:r>
              <a:rPr lang="en-US" sz="1000" dirty="0">
                <a:latin typeface="Consolas" panose="020B0609020204030204" pitchFamily="49" charset="0"/>
              </a:rPr>
              <a:t>))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Математика: Матрица </a:t>
            </a:r>
            <a:r>
              <a:rPr lang="ru-RU" sz="1200" dirty="0" err="1"/>
              <a:t>W_pos</a:t>
            </a:r>
            <a:r>
              <a:rPr lang="ru-RU" sz="1200" dirty="0"/>
              <a:t> размерности (</a:t>
            </a:r>
            <a:r>
              <a:rPr lang="ru-RU" sz="1200" dirty="0" err="1"/>
              <a:t>context_length</a:t>
            </a:r>
            <a:r>
              <a:rPr lang="ru-RU" sz="1200" dirty="0"/>
              <a:t>, </a:t>
            </a:r>
            <a:r>
              <a:rPr lang="ru-RU" sz="1200" dirty="0" err="1"/>
              <a:t>emb_dim</a:t>
            </a:r>
            <a:r>
              <a:rPr lang="ru-RU" sz="1200" dirty="0"/>
              <a:t>).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Пример: Для </a:t>
            </a:r>
            <a:r>
              <a:rPr lang="ru-RU" sz="1200" dirty="0" err="1"/>
              <a:t>токена</a:t>
            </a:r>
            <a:r>
              <a:rPr lang="ru-RU" sz="1200" dirty="0"/>
              <a:t> на позиции 0 берем 0-ю строку: [0.01, 0.02, 0.03].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Комбинирование: X = </a:t>
            </a:r>
            <a:r>
              <a:rPr lang="ru-RU" sz="1200" dirty="0" err="1"/>
              <a:t>E_tok</a:t>
            </a:r>
            <a:r>
              <a:rPr lang="ru-RU" sz="1200" dirty="0"/>
              <a:t> + </a:t>
            </a:r>
            <a:r>
              <a:rPr lang="ru-RU" sz="1200" dirty="0" err="1"/>
              <a:t>E_pos</a:t>
            </a:r>
            <a:r>
              <a:rPr lang="ru-RU" sz="1200" dirty="0"/>
              <a:t> (поэлементное сложение).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Шаг </a:t>
            </a:r>
            <a:r>
              <a:rPr lang="ru-RU" sz="1200" dirty="0" smtClean="0"/>
              <a:t>3. Числовой пример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Параметры</a:t>
            </a:r>
            <a:r>
              <a:rPr lang="ru-RU" sz="1000" dirty="0">
                <a:latin typeface="Consolas" panose="020B0609020204030204" pitchFamily="49" charset="0"/>
              </a:rPr>
              <a:t>: </a:t>
            </a:r>
            <a:r>
              <a:rPr lang="en-US" sz="1000" dirty="0" err="1">
                <a:latin typeface="Consolas" panose="020B0609020204030204" pitchFamily="49" charset="0"/>
              </a:rPr>
              <a:t>vocab_size</a:t>
            </a:r>
            <a:r>
              <a:rPr lang="en-US" sz="1000" dirty="0">
                <a:latin typeface="Consolas" panose="020B0609020204030204" pitchFamily="49" charset="0"/>
              </a:rPr>
              <a:t> = 5, </a:t>
            </a:r>
            <a:r>
              <a:rPr lang="en-US" sz="1000" dirty="0" err="1">
                <a:latin typeface="Consolas" panose="020B0609020204030204" pitchFamily="49" charset="0"/>
              </a:rPr>
              <a:t>emb_dim</a:t>
            </a:r>
            <a:r>
              <a:rPr lang="en-US" sz="1000" dirty="0">
                <a:latin typeface="Consolas" panose="020B0609020204030204" pitchFamily="49" charset="0"/>
              </a:rPr>
              <a:t> = 3, </a:t>
            </a:r>
            <a:r>
              <a:rPr lang="en-US" sz="1000" dirty="0" err="1">
                <a:latin typeface="Consolas" panose="020B0609020204030204" pitchFamily="49" charset="0"/>
              </a:rPr>
              <a:t>context_length</a:t>
            </a:r>
            <a:r>
              <a:rPr lang="en-US" sz="1000" dirty="0">
                <a:latin typeface="Consolas" panose="020B0609020204030204" pitchFamily="49" charset="0"/>
              </a:rPr>
              <a:t> = 4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Вход</a:t>
            </a:r>
            <a:r>
              <a:rPr lang="ru-RU" sz="1000" dirty="0">
                <a:latin typeface="Consolas" panose="020B0609020204030204" pitchFamily="49" charset="0"/>
              </a:rPr>
              <a:t>: </a:t>
            </a:r>
            <a:r>
              <a:rPr lang="en-US" sz="1000" dirty="0">
                <a:latin typeface="Consolas" panose="020B0609020204030204" pitchFamily="49" charset="0"/>
              </a:rPr>
              <a:t>I = [2, 4]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smtClean="0">
                <a:latin typeface="Consolas" panose="020B0609020204030204" pitchFamily="49" charset="0"/>
              </a:rPr>
              <a:t>1</a:t>
            </a:r>
            <a:r>
              <a:rPr lang="en-US" sz="1000" dirty="0">
                <a:latin typeface="Consolas" panose="020B0609020204030204" pitchFamily="49" charset="0"/>
              </a:rPr>
              <a:t>. </a:t>
            </a:r>
            <a:r>
              <a:rPr lang="ru-RU" sz="1000" dirty="0" err="1">
                <a:latin typeface="Consolas" panose="020B0609020204030204" pitchFamily="49" charset="0"/>
              </a:rPr>
              <a:t>Токен-эмбеддинги</a:t>
            </a:r>
            <a:r>
              <a:rPr lang="ru-RU" sz="1000" dirty="0">
                <a:latin typeface="Consolas" panose="020B0609020204030204" pitchFamily="49" charset="0"/>
              </a:rPr>
              <a:t> (</a:t>
            </a:r>
            <a:r>
              <a:rPr lang="en-US" sz="1000" dirty="0" err="1">
                <a:latin typeface="Consolas" panose="020B0609020204030204" pitchFamily="49" charset="0"/>
              </a:rPr>
              <a:t>E_tok</a:t>
            </a:r>
            <a:r>
              <a:rPr lang="en-US" sz="1000" dirty="0" smtClean="0">
                <a:latin typeface="Consolas" panose="020B0609020204030204" pitchFamily="49" charset="0"/>
              </a:rPr>
              <a:t>):</a:t>
            </a:r>
            <a:r>
              <a:rPr lang="ru-RU" sz="1000" dirty="0" smtClean="0">
                <a:latin typeface="Consolas" panose="020B0609020204030204" pitchFamily="49" charset="0"/>
              </a:rPr>
              <a:t>				</a:t>
            </a:r>
            <a:r>
              <a:rPr lang="en-US" sz="1000" dirty="0">
                <a:latin typeface="Consolas" panose="020B0609020204030204" pitchFamily="49" charset="0"/>
              </a:rPr>
              <a:t> 2. </a:t>
            </a:r>
            <a:r>
              <a:rPr lang="ru-RU" sz="1000" dirty="0">
                <a:latin typeface="Consolas" panose="020B0609020204030204" pitchFamily="49" charset="0"/>
              </a:rPr>
              <a:t>Позиционные </a:t>
            </a:r>
            <a:r>
              <a:rPr lang="ru-RU" sz="1000" dirty="0" err="1">
                <a:latin typeface="Consolas" panose="020B0609020204030204" pitchFamily="49" charset="0"/>
              </a:rPr>
              <a:t>эмбеддинги</a:t>
            </a:r>
            <a:r>
              <a:rPr lang="ru-RU" sz="1000" dirty="0">
                <a:latin typeface="Consolas" panose="020B0609020204030204" pitchFamily="49" charset="0"/>
              </a:rPr>
              <a:t> (</a:t>
            </a:r>
            <a:r>
              <a:rPr lang="en-US" sz="1000" dirty="0" err="1">
                <a:latin typeface="Consolas" panose="020B0609020204030204" pitchFamily="49" charset="0"/>
              </a:rPr>
              <a:t>E_pos</a:t>
            </a:r>
            <a:r>
              <a:rPr lang="en-US" sz="1000" dirty="0">
                <a:latin typeface="Consolas" panose="020B0609020204030204" pitchFamily="49" charset="0"/>
              </a:rPr>
              <a:t>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W_emb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smtClean="0">
                <a:latin typeface="Consolas" panose="020B0609020204030204" pitchFamily="49" charset="0"/>
              </a:rPr>
              <a:t>[[</a:t>
            </a:r>
            <a:r>
              <a:rPr lang="en-US" sz="1000" dirty="0">
                <a:latin typeface="Consolas" panose="020B0609020204030204" pitchFamily="49" charset="0"/>
              </a:rPr>
              <a:t>0.1, 0.2, 0.3</a:t>
            </a:r>
            <a:r>
              <a:rPr lang="en-US" sz="1000" dirty="0" smtClean="0">
                <a:latin typeface="Consolas" panose="020B0609020204030204" pitchFamily="49" charset="0"/>
              </a:rPr>
              <a:t>],</a:t>
            </a:r>
            <a:r>
              <a:rPr lang="ru-RU" sz="1000" dirty="0" smtClean="0">
                <a:latin typeface="Consolas" panose="020B0609020204030204" pitchFamily="49" charset="0"/>
              </a:rPr>
              <a:t>					</a:t>
            </a:r>
            <a:r>
              <a:rPr lang="en-US" sz="1000" dirty="0">
                <a:latin typeface="Consolas" panose="020B0609020204030204" pitchFamily="49" charset="0"/>
              </a:rPr>
              <a:t> </a:t>
            </a:r>
            <a:r>
              <a:rPr lang="en-US" sz="1000" dirty="0" err="1">
                <a:latin typeface="Consolas" panose="020B0609020204030204" pitchFamily="49" charset="0"/>
              </a:rPr>
              <a:t>W_pos</a:t>
            </a:r>
            <a:r>
              <a:rPr lang="en-US" sz="1000" dirty="0">
                <a:latin typeface="Consolas" panose="020B0609020204030204" pitchFamily="49" charset="0"/>
              </a:rPr>
              <a:t> = [[0.01, 0.02, 0.03],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        </a:t>
            </a:r>
            <a:r>
              <a:rPr lang="en-US" sz="1000" dirty="0" smtClean="0">
                <a:latin typeface="Consolas" panose="020B0609020204030204" pitchFamily="49" charset="0"/>
              </a:rPr>
              <a:t>[</a:t>
            </a:r>
            <a:r>
              <a:rPr lang="en-US" sz="1000" dirty="0">
                <a:latin typeface="Consolas" panose="020B0609020204030204" pitchFamily="49" charset="0"/>
              </a:rPr>
              <a:t>0.4, 0.5, 0.6</a:t>
            </a:r>
            <a:r>
              <a:rPr lang="en-US" sz="1000" dirty="0" smtClean="0">
                <a:latin typeface="Consolas" panose="020B0609020204030204" pitchFamily="49" charset="0"/>
              </a:rPr>
              <a:t>],</a:t>
            </a:r>
            <a:r>
              <a:rPr lang="ru-RU" sz="1000" dirty="0" smtClean="0">
                <a:latin typeface="Consolas" panose="020B0609020204030204" pitchFamily="49" charset="0"/>
              </a:rPr>
              <a:t>	Для </a:t>
            </a:r>
            <a:r>
              <a:rPr lang="en-US" sz="1000" dirty="0">
                <a:latin typeface="Consolas" panose="020B0609020204030204" pitchFamily="49" charset="0"/>
              </a:rPr>
              <a:t>I[0]=2: </a:t>
            </a:r>
            <a:r>
              <a:rPr lang="en-US" sz="1000" dirty="0" err="1">
                <a:latin typeface="Consolas" panose="020B0609020204030204" pitchFamily="49" charset="0"/>
              </a:rPr>
              <a:t>E_tok</a:t>
            </a:r>
            <a:r>
              <a:rPr lang="en-US" sz="1000" dirty="0">
                <a:latin typeface="Consolas" panose="020B0609020204030204" pitchFamily="49" charset="0"/>
              </a:rPr>
              <a:t>[0] = </a:t>
            </a:r>
            <a:r>
              <a:rPr lang="en-US" sz="1000" dirty="0" err="1">
                <a:latin typeface="Consolas" panose="020B0609020204030204" pitchFamily="49" charset="0"/>
              </a:rPr>
              <a:t>W_emb</a:t>
            </a:r>
            <a:r>
              <a:rPr lang="en-US" sz="1000" dirty="0">
                <a:latin typeface="Consolas" panose="020B0609020204030204" pitchFamily="49" charset="0"/>
              </a:rPr>
              <a:t>[2] = [</a:t>
            </a:r>
            <a:r>
              <a:rPr lang="en-US" sz="1000" dirty="0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</a:rPr>
              <a:t>0.7, 0.8, 0.9</a:t>
            </a:r>
            <a:r>
              <a:rPr lang="en-US" sz="1000" dirty="0" smtClean="0">
                <a:latin typeface="Consolas" panose="020B0609020204030204" pitchFamily="49" charset="0"/>
              </a:rPr>
              <a:t>]</a:t>
            </a:r>
            <a:r>
              <a:rPr lang="ru-RU" sz="1000" dirty="0" smtClean="0">
                <a:latin typeface="Consolas" panose="020B0609020204030204" pitchFamily="49" charset="0"/>
              </a:rPr>
              <a:t>	         </a:t>
            </a:r>
            <a:r>
              <a:rPr lang="en-US" sz="1000" dirty="0" smtClean="0">
                <a:latin typeface="Consolas" panose="020B0609020204030204" pitchFamily="49" charset="0"/>
              </a:rPr>
              <a:t>[</a:t>
            </a:r>
            <a:r>
              <a:rPr lang="en-US" sz="1000" dirty="0">
                <a:latin typeface="Consolas" panose="020B0609020204030204" pitchFamily="49" charset="0"/>
              </a:rPr>
              <a:t>0.04, 0.05, 0.06], ...]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        </a:t>
            </a:r>
            <a:r>
              <a:rPr lang="en-US" sz="1000" dirty="0" smtClean="0">
                <a:latin typeface="Consolas" panose="020B0609020204030204" pitchFamily="49" charset="0"/>
              </a:rPr>
              <a:t>[</a:t>
            </a:r>
            <a:r>
              <a:rPr lang="en-US" sz="1000" dirty="0">
                <a:solidFill>
                  <a:schemeClr val="accent4">
                    <a:lumMod val="50000"/>
                  </a:schemeClr>
                </a:solidFill>
                <a:latin typeface="Consolas" panose="020B0609020204030204" pitchFamily="49" charset="0"/>
              </a:rPr>
              <a:t>0.7, 0.8, 0.9</a:t>
            </a:r>
            <a:r>
              <a:rPr lang="en-US" sz="1000" dirty="0" smtClean="0">
                <a:latin typeface="Consolas" panose="020B0609020204030204" pitchFamily="49" charset="0"/>
              </a:rPr>
              <a:t>],</a:t>
            </a:r>
            <a:r>
              <a:rPr lang="ru-RU" sz="1000" dirty="0" smtClean="0">
                <a:latin typeface="Consolas" panose="020B0609020204030204" pitchFamily="49" charset="0"/>
              </a:rPr>
              <a:t>	</a:t>
            </a:r>
            <a:r>
              <a:rPr lang="ru-RU" sz="1000" dirty="0">
                <a:latin typeface="Consolas" panose="020B0609020204030204" pitchFamily="49" charset="0"/>
              </a:rPr>
              <a:t>Для </a:t>
            </a:r>
            <a:r>
              <a:rPr lang="en-US" sz="1000" dirty="0">
                <a:latin typeface="Consolas" panose="020B0609020204030204" pitchFamily="49" charset="0"/>
              </a:rPr>
              <a:t>I[1]=4: </a:t>
            </a:r>
            <a:r>
              <a:rPr lang="en-US" sz="1000" dirty="0" err="1">
                <a:latin typeface="Consolas" panose="020B0609020204030204" pitchFamily="49" charset="0"/>
              </a:rPr>
              <a:t>E_tok</a:t>
            </a:r>
            <a:r>
              <a:rPr lang="en-US" sz="1000" dirty="0">
                <a:latin typeface="Consolas" panose="020B0609020204030204" pitchFamily="49" charset="0"/>
              </a:rPr>
              <a:t>[1] = </a:t>
            </a:r>
            <a:r>
              <a:rPr lang="en-US" sz="1000" dirty="0" err="1">
                <a:latin typeface="Consolas" panose="020B0609020204030204" pitchFamily="49" charset="0"/>
              </a:rPr>
              <a:t>W_emb</a:t>
            </a:r>
            <a:r>
              <a:rPr lang="en-US" sz="1000" dirty="0">
                <a:latin typeface="Consolas" panose="020B0609020204030204" pitchFamily="49" charset="0"/>
              </a:rPr>
              <a:t>[4] = [</a:t>
            </a:r>
            <a:r>
              <a:rPr lang="en-US" sz="1000" dirty="0">
                <a:solidFill>
                  <a:srgbClr val="C00000"/>
                </a:solidFill>
                <a:latin typeface="Consolas" panose="020B0609020204030204" pitchFamily="49" charset="0"/>
              </a:rPr>
              <a:t>1.3, 1.4, 1.5</a:t>
            </a:r>
            <a:r>
              <a:rPr lang="en-US" sz="1000" dirty="0" smtClean="0">
                <a:latin typeface="Consolas" panose="020B0609020204030204" pitchFamily="49" charset="0"/>
              </a:rPr>
              <a:t>]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</a:t>
            </a:r>
            <a:r>
              <a:rPr lang="ru-RU" sz="1000" dirty="0" smtClean="0">
                <a:latin typeface="Consolas" panose="020B0609020204030204" pitchFamily="49" charset="0"/>
              </a:rPr>
              <a:t>       </a:t>
            </a:r>
            <a:r>
              <a:rPr lang="en-US" sz="1000" dirty="0" smtClean="0">
                <a:latin typeface="Consolas" panose="020B0609020204030204" pitchFamily="49" charset="0"/>
              </a:rPr>
              <a:t>[</a:t>
            </a:r>
            <a:r>
              <a:rPr lang="en-US" sz="1000" dirty="0">
                <a:latin typeface="Consolas" panose="020B0609020204030204" pitchFamily="49" charset="0"/>
              </a:rPr>
              <a:t>1.0, 1.1, 1.2</a:t>
            </a:r>
            <a:r>
              <a:rPr lang="en-US" sz="1000" dirty="0" smtClean="0">
                <a:latin typeface="Consolas" panose="020B0609020204030204" pitchFamily="49" charset="0"/>
              </a:rPr>
              <a:t>],</a:t>
            </a:r>
            <a:r>
              <a:rPr lang="ru-RU" sz="1000" dirty="0" smtClean="0">
                <a:latin typeface="Consolas" panose="020B0609020204030204" pitchFamily="49" charset="0"/>
              </a:rPr>
              <a:t>					Для </a:t>
            </a:r>
            <a:r>
              <a:rPr lang="ru-RU" sz="1000" dirty="0">
                <a:latin typeface="Consolas" panose="020B0609020204030204" pitchFamily="49" charset="0"/>
              </a:rPr>
              <a:t>позиции 0: </a:t>
            </a:r>
            <a:r>
              <a:rPr lang="en-US" sz="1000" dirty="0" err="1">
                <a:latin typeface="Consolas" panose="020B0609020204030204" pitchFamily="49" charset="0"/>
              </a:rPr>
              <a:t>E_pos</a:t>
            </a:r>
            <a:r>
              <a:rPr lang="en-US" sz="1000" dirty="0">
                <a:latin typeface="Consolas" panose="020B0609020204030204" pitchFamily="49" charset="0"/>
              </a:rPr>
              <a:t>[0] = [0.01, 0.02, 0.03]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        </a:t>
            </a:r>
            <a:r>
              <a:rPr lang="en-US" sz="1000" dirty="0" smtClean="0">
                <a:latin typeface="Consolas" panose="020B0609020204030204" pitchFamily="49" charset="0"/>
              </a:rPr>
              <a:t>[</a:t>
            </a:r>
            <a:r>
              <a:rPr lang="en-US" sz="1000" dirty="0">
                <a:solidFill>
                  <a:srgbClr val="C00000"/>
                </a:solidFill>
                <a:latin typeface="Consolas" panose="020B0609020204030204" pitchFamily="49" charset="0"/>
              </a:rPr>
              <a:t>1.3, 1.4, 1.5</a:t>
            </a:r>
            <a:r>
              <a:rPr lang="en-US" sz="1000" dirty="0" smtClean="0">
                <a:latin typeface="Consolas" panose="020B0609020204030204" pitchFamily="49" charset="0"/>
              </a:rPr>
              <a:t>]]</a:t>
            </a:r>
            <a:r>
              <a:rPr lang="ru-RU" sz="1000" dirty="0" smtClean="0">
                <a:latin typeface="Consolas" panose="020B0609020204030204" pitchFamily="49" charset="0"/>
              </a:rPr>
              <a:t>					Для </a:t>
            </a:r>
            <a:r>
              <a:rPr lang="ru-RU" sz="1000" dirty="0">
                <a:latin typeface="Consolas" panose="020B0609020204030204" pitchFamily="49" charset="0"/>
              </a:rPr>
              <a:t>позиции 1: </a:t>
            </a:r>
            <a:r>
              <a:rPr lang="en-US" sz="1000" dirty="0" err="1">
                <a:latin typeface="Consolas" panose="020B0609020204030204" pitchFamily="49" charset="0"/>
              </a:rPr>
              <a:t>E_pos</a:t>
            </a:r>
            <a:r>
              <a:rPr lang="en-US" sz="1000" dirty="0">
                <a:latin typeface="Consolas" panose="020B0609020204030204" pitchFamily="49" charset="0"/>
              </a:rPr>
              <a:t>[1] = [0.04, 0.05, 0.06</a:t>
            </a:r>
            <a:r>
              <a:rPr lang="en-US" sz="1000" dirty="0" smtClean="0">
                <a:latin typeface="Consolas" panose="020B0609020204030204" pitchFamily="49" charset="0"/>
              </a:rPr>
              <a:t>]</a:t>
            </a: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smtClean="0">
                <a:latin typeface="Consolas" panose="020B0609020204030204" pitchFamily="49" charset="0"/>
              </a:rPr>
              <a:t>3</a:t>
            </a:r>
            <a:r>
              <a:rPr lang="en-US" sz="1000" dirty="0">
                <a:latin typeface="Consolas" panose="020B0609020204030204" pitchFamily="49" charset="0"/>
              </a:rPr>
              <a:t>. </a:t>
            </a:r>
            <a:r>
              <a:rPr lang="ru-RU" sz="1000" dirty="0">
                <a:latin typeface="Consolas" panose="020B0609020204030204" pitchFamily="49" charset="0"/>
              </a:rPr>
              <a:t>Суммирование</a:t>
            </a:r>
            <a:r>
              <a:rPr lang="ru-RU" sz="1000" dirty="0" smtClean="0">
                <a:latin typeface="Consolas" panose="020B0609020204030204" pitchFamily="49" charset="0"/>
              </a:rPr>
              <a:t>:	</a:t>
            </a:r>
            <a:r>
              <a:rPr lang="en-US" sz="1000" dirty="0">
                <a:latin typeface="Consolas" panose="020B0609020204030204" pitchFamily="49" charset="0"/>
              </a:rPr>
              <a:t> </a:t>
            </a:r>
            <a:r>
              <a:rPr lang="en-US" sz="1000" dirty="0" smtClean="0">
                <a:latin typeface="Consolas" panose="020B0609020204030204" pitchFamily="49" charset="0"/>
              </a:rPr>
              <a:t>X</a:t>
            </a:r>
            <a:r>
              <a:rPr lang="ru-RU" sz="1000" dirty="0" smtClean="0">
                <a:latin typeface="Consolas" panose="020B0609020204030204" pitchFamily="49" charset="0"/>
              </a:rPr>
              <a:t> = </a:t>
            </a:r>
            <a:r>
              <a:rPr lang="en-US" sz="1000" dirty="0" err="1" smtClean="0">
                <a:latin typeface="Consolas" panose="020B0609020204030204" pitchFamily="49" charset="0"/>
              </a:rPr>
              <a:t>E_tok</a:t>
            </a:r>
            <a:r>
              <a:rPr lang="ru-RU" sz="1000" dirty="0" smtClean="0">
                <a:latin typeface="Consolas" panose="020B0609020204030204" pitchFamily="49" charset="0"/>
              </a:rPr>
              <a:t> + </a:t>
            </a:r>
            <a:r>
              <a:rPr lang="en-US" sz="1000" dirty="0" err="1" smtClean="0">
                <a:latin typeface="Consolas" panose="020B0609020204030204" pitchFamily="49" charset="0"/>
              </a:rPr>
              <a:t>E_pos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X[0] = [0.7, 0.8, 0.9] + [0.01, 0.02, 0.03] = [0.71, 0.82, 0.93]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X[1] = [1.3, 1.4, 1.5] + [0.04, 0.05, 0.06] = [1.34, 1.45, 1.56]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Результат: </a:t>
            </a:r>
            <a:r>
              <a:rPr lang="en-US" sz="1000" dirty="0">
                <a:latin typeface="Consolas" panose="020B0609020204030204" pitchFamily="49" charset="0"/>
              </a:rPr>
              <a:t>X = [[0.71, 0.82, 0.93], [1.34, 1.45, 1.56]]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b="1" dirty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41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52768168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Числовой реализация упрощенной (</a:t>
            </a:r>
            <a:r>
              <a:rPr lang="en-US" sz="1200" b="1" dirty="0" smtClean="0"/>
              <a:t>Dummy</a:t>
            </a:r>
            <a:r>
              <a:rPr lang="ru-RU" sz="1200" b="1" dirty="0" smtClean="0"/>
              <a:t>) модели</a:t>
            </a:r>
            <a:r>
              <a:rPr lang="en-US" sz="1200" b="1" dirty="0" smtClean="0"/>
              <a:t> GPT</a:t>
            </a:r>
            <a:endParaRPr lang="ru-RU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Шаг </a:t>
            </a:r>
            <a:r>
              <a:rPr lang="en-US" sz="1200" dirty="0" smtClean="0"/>
              <a:t>4</a:t>
            </a:r>
            <a:r>
              <a:rPr lang="ru-RU" sz="1200" dirty="0"/>
              <a:t>. </a:t>
            </a:r>
            <a:r>
              <a:rPr lang="ru-RU" sz="1200" dirty="0" err="1"/>
              <a:t>Трансформер</a:t>
            </a:r>
            <a:r>
              <a:rPr lang="ru-RU" sz="1200" dirty="0"/>
              <a:t>-блоки и Нормализация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Проблема: </a:t>
            </a:r>
            <a:r>
              <a:rPr lang="ru-RU" sz="1200" dirty="0" smtClean="0"/>
              <a:t>При обучении глубокой </a:t>
            </a:r>
            <a:r>
              <a:rPr lang="ru-RU" sz="1200" dirty="0" err="1" smtClean="0"/>
              <a:t>нейросети</a:t>
            </a:r>
            <a:r>
              <a:rPr lang="ru-RU" sz="1200" dirty="0" smtClean="0"/>
              <a:t>, причем при прямой передачи вектора X (шаг 3) </a:t>
            </a:r>
            <a:r>
              <a:rPr lang="ru-RU" sz="1200" dirty="0"/>
              <a:t>через множество слоев без нормализации приводит к нестабильным градиентам (исчезающий/взрывающийся градиент</a:t>
            </a:r>
            <a:r>
              <a:rPr lang="ru-RU" sz="1200" dirty="0" smtClean="0"/>
              <a:t>).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Решение</a:t>
            </a:r>
            <a:r>
              <a:rPr lang="ru-RU" sz="1200" dirty="0"/>
              <a:t>: Использовать </a:t>
            </a:r>
            <a:r>
              <a:rPr lang="ru-RU" sz="1200" dirty="0" err="1"/>
              <a:t>Layer</a:t>
            </a:r>
            <a:r>
              <a:rPr lang="ru-RU" sz="1200" dirty="0"/>
              <a:t> </a:t>
            </a:r>
            <a:r>
              <a:rPr lang="ru-RU" sz="1200" dirty="0" err="1"/>
              <a:t>Normalization</a:t>
            </a:r>
            <a:r>
              <a:rPr lang="ru-RU" sz="1200" dirty="0"/>
              <a:t> для стабилизации обучения</a:t>
            </a:r>
            <a:r>
              <a:rPr lang="ru-RU" sz="1200" dirty="0" smtClean="0"/>
              <a:t>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Код: 	</a:t>
            </a:r>
            <a:r>
              <a:rPr lang="en-US" sz="1000" dirty="0" err="1" smtClean="0">
                <a:latin typeface="Consolas" panose="020B0609020204030204" pitchFamily="49" charset="0"/>
              </a:rPr>
              <a:t>self.trf_blocks</a:t>
            </a:r>
            <a:r>
              <a:rPr lang="en-US" sz="1000" dirty="0" smtClean="0">
                <a:latin typeface="Consolas" panose="020B0609020204030204" pitchFamily="49" charset="0"/>
              </a:rPr>
              <a:t> </a:t>
            </a:r>
            <a:r>
              <a:rPr lang="en-US" sz="1000" dirty="0">
                <a:latin typeface="Consolas" panose="020B0609020204030204" pitchFamily="49" charset="0"/>
              </a:rPr>
              <a:t>= </a:t>
            </a:r>
            <a:r>
              <a:rPr lang="en-US" sz="1000" dirty="0" err="1">
                <a:latin typeface="Consolas" panose="020B0609020204030204" pitchFamily="49" charset="0"/>
              </a:rPr>
              <a:t>nn.Sequential</a:t>
            </a:r>
            <a:r>
              <a:rPr lang="en-US" sz="1000" dirty="0">
                <a:latin typeface="Consolas" panose="020B0609020204030204" pitchFamily="49" charset="0"/>
              </a:rPr>
              <a:t>(*[</a:t>
            </a:r>
            <a:r>
              <a:rPr lang="en-US" sz="1000" dirty="0" err="1">
                <a:latin typeface="Consolas" panose="020B0609020204030204" pitchFamily="49" charset="0"/>
              </a:rPr>
              <a:t>DummyTransformerBlock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cfg</a:t>
            </a:r>
            <a:r>
              <a:rPr lang="en-US" sz="1000" dirty="0">
                <a:latin typeface="Consolas" panose="020B0609020204030204" pitchFamily="49" charset="0"/>
              </a:rPr>
              <a:t>) for _ in range(</a:t>
            </a:r>
            <a:r>
              <a:rPr lang="en-US" sz="1000" dirty="0" err="1">
                <a:latin typeface="Consolas" panose="020B0609020204030204" pitchFamily="49" charset="0"/>
              </a:rPr>
              <a:t>n_layers</a:t>
            </a:r>
            <a:r>
              <a:rPr lang="en-US" sz="1000" dirty="0">
                <a:latin typeface="Consolas" panose="020B0609020204030204" pitchFamily="49" charset="0"/>
              </a:rPr>
              <a:t>)])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	</a:t>
            </a:r>
            <a:r>
              <a:rPr lang="en-US" sz="1000" dirty="0" err="1" smtClean="0">
                <a:latin typeface="Consolas" panose="020B0609020204030204" pitchFamily="49" charset="0"/>
              </a:rPr>
              <a:t>self.final_norm</a:t>
            </a:r>
            <a:r>
              <a:rPr lang="en-US" sz="1000" dirty="0" smtClean="0">
                <a:latin typeface="Consolas" panose="020B0609020204030204" pitchFamily="49" charset="0"/>
              </a:rPr>
              <a:t> </a:t>
            </a:r>
            <a:r>
              <a:rPr lang="en-US" sz="1000" dirty="0">
                <a:latin typeface="Consolas" panose="020B0609020204030204" pitchFamily="49" charset="0"/>
              </a:rPr>
              <a:t>= </a:t>
            </a:r>
            <a:r>
              <a:rPr lang="en-US" sz="1000" dirty="0" err="1">
                <a:latin typeface="Consolas" panose="020B0609020204030204" pitchFamily="49" charset="0"/>
              </a:rPr>
              <a:t>DummyLayerNorm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cfg</a:t>
            </a:r>
            <a:r>
              <a:rPr lang="en-US" sz="1000" dirty="0">
                <a:latin typeface="Consolas" panose="020B0609020204030204" pitchFamily="49" charset="0"/>
              </a:rPr>
              <a:t>["</a:t>
            </a:r>
            <a:r>
              <a:rPr lang="en-US" sz="1000" dirty="0" err="1">
                <a:latin typeface="Consolas" panose="020B0609020204030204" pitchFamily="49" charset="0"/>
              </a:rPr>
              <a:t>emb_dim</a:t>
            </a:r>
            <a:r>
              <a:rPr lang="en-US" sz="1000" dirty="0" smtClean="0">
                <a:latin typeface="Consolas" panose="020B0609020204030204" pitchFamily="49" charset="0"/>
              </a:rPr>
              <a:t>"])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b="1" dirty="0" smtClean="0">
                <a:latin typeface="Consolas" panose="020B0609020204030204" pitchFamily="49" charset="0"/>
              </a:rPr>
              <a:t>Слой </a:t>
            </a:r>
            <a:r>
              <a:rPr lang="en-US" sz="1000" b="1" dirty="0" err="1">
                <a:latin typeface="Consolas" panose="020B0609020204030204" pitchFamily="49" charset="0"/>
              </a:rPr>
              <a:t>LayerNorm</a:t>
            </a:r>
            <a:r>
              <a:rPr lang="en-US" sz="1000" dirty="0">
                <a:latin typeface="Consolas" panose="020B0609020204030204" pitchFamily="49" charset="0"/>
              </a:rPr>
              <a:t>: </a:t>
            </a:r>
            <a:r>
              <a:rPr lang="ru-RU" sz="1000" dirty="0">
                <a:latin typeface="Consolas" panose="020B0609020204030204" pitchFamily="49" charset="0"/>
              </a:rPr>
              <a:t>Нормализует активации по последнему измерению (</a:t>
            </a:r>
            <a:r>
              <a:rPr lang="en-US" sz="1000" dirty="0" err="1">
                <a:latin typeface="Consolas" panose="020B0609020204030204" pitchFamily="49" charset="0"/>
              </a:rPr>
              <a:t>emb_dim</a:t>
            </a:r>
            <a:r>
              <a:rPr lang="en-US" sz="1000" dirty="0" smtClean="0">
                <a:latin typeface="Consolas" panose="020B0609020204030204" pitchFamily="49" charset="0"/>
              </a:rPr>
              <a:t>)</a:t>
            </a:r>
            <a:r>
              <a:rPr lang="ru-RU" sz="1000" dirty="0" smtClean="0">
                <a:latin typeface="Consolas" panose="020B0609020204030204" pitchFamily="49" charset="0"/>
              </a:rPr>
              <a:t> с помощью формулы:</a:t>
            </a: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	</a:t>
            </a:r>
            <a:r>
              <a:rPr lang="en-US" sz="1000" dirty="0" smtClean="0">
                <a:latin typeface="Consolas" panose="020B0609020204030204" pitchFamily="49" charset="0"/>
              </a:rPr>
              <a:t>y </a:t>
            </a:r>
            <a:r>
              <a:rPr lang="en-US" sz="1000" dirty="0">
                <a:latin typeface="Consolas" panose="020B0609020204030204" pitchFamily="49" charset="0"/>
              </a:rPr>
              <a:t>= (x - E[x]) / </a:t>
            </a:r>
            <a:r>
              <a:rPr lang="en-US" sz="1000" dirty="0" err="1">
                <a:latin typeface="Consolas" panose="020B0609020204030204" pitchFamily="49" charset="0"/>
              </a:rPr>
              <a:t>sqrt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Var</a:t>
            </a:r>
            <a:r>
              <a:rPr lang="en-US" sz="1000" dirty="0">
                <a:latin typeface="Consolas" panose="020B0609020204030204" pitchFamily="49" charset="0"/>
              </a:rPr>
              <a:t>[x] + eps) * gamma + beta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где - </a:t>
            </a:r>
            <a:r>
              <a:rPr lang="en-US" sz="1000" dirty="0" smtClean="0">
                <a:latin typeface="Consolas" panose="020B0609020204030204" pitchFamily="49" charset="0"/>
              </a:rPr>
              <a:t>E[x] </a:t>
            </a:r>
            <a:r>
              <a:rPr lang="ru-RU" sz="1000" dirty="0">
                <a:latin typeface="Consolas" panose="020B0609020204030204" pitchFamily="49" charset="0"/>
              </a:rPr>
              <a:t>среднее значение активаций для одного </a:t>
            </a:r>
            <a:r>
              <a:rPr lang="ru-RU" sz="1000" dirty="0" err="1" smtClean="0">
                <a:latin typeface="Consolas" panose="020B0609020204030204" pitchFamily="49" charset="0"/>
              </a:rPr>
              <a:t>токена</a:t>
            </a:r>
            <a:r>
              <a:rPr lang="ru-RU" sz="1000" dirty="0" smtClean="0">
                <a:latin typeface="Consolas" panose="020B0609020204030204" pitchFamily="49" charset="0"/>
              </a:rPr>
              <a:t>; </a:t>
            </a:r>
            <a:r>
              <a:rPr lang="en-US" sz="1000" dirty="0" err="1" smtClean="0">
                <a:latin typeface="Consolas" panose="020B0609020204030204" pitchFamily="49" charset="0"/>
              </a:rPr>
              <a:t>Var</a:t>
            </a:r>
            <a:r>
              <a:rPr lang="en-US" sz="1000" dirty="0" smtClean="0">
                <a:latin typeface="Consolas" panose="020B0609020204030204" pitchFamily="49" charset="0"/>
              </a:rPr>
              <a:t>[x]</a:t>
            </a:r>
            <a:r>
              <a:rPr lang="ru-RU" sz="1000" dirty="0" smtClean="0">
                <a:latin typeface="Consolas" panose="020B0609020204030204" pitchFamily="49" charset="0"/>
              </a:rPr>
              <a:t> -</a:t>
            </a:r>
            <a:r>
              <a:rPr lang="en-US" sz="1000" dirty="0" smtClean="0">
                <a:latin typeface="Consolas" panose="020B0609020204030204" pitchFamily="49" charset="0"/>
              </a:rPr>
              <a:t> </a:t>
            </a:r>
            <a:r>
              <a:rPr lang="ru-RU" sz="1000" dirty="0">
                <a:latin typeface="Consolas" panose="020B0609020204030204" pitchFamily="49" charset="0"/>
              </a:rPr>
              <a:t>дисперсия активаций для одного </a:t>
            </a:r>
            <a:r>
              <a:rPr lang="ru-RU" sz="1000" dirty="0" err="1" smtClean="0">
                <a:latin typeface="Consolas" panose="020B0609020204030204" pitchFamily="49" charset="0"/>
              </a:rPr>
              <a:t>токена</a:t>
            </a:r>
            <a:r>
              <a:rPr lang="ru-RU" sz="1000" dirty="0" smtClean="0">
                <a:latin typeface="Consolas" panose="020B0609020204030204" pitchFamily="49" charset="0"/>
              </a:rPr>
              <a:t>; </a:t>
            </a:r>
            <a:r>
              <a:rPr lang="en-US" sz="1000" dirty="0" smtClean="0">
                <a:latin typeface="Consolas" panose="020B0609020204030204" pitchFamily="49" charset="0"/>
              </a:rPr>
              <a:t>gamma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smtClean="0">
                <a:latin typeface="Consolas" panose="020B0609020204030204" pitchFamily="49" charset="0"/>
              </a:rPr>
              <a:t>beta</a:t>
            </a:r>
            <a:r>
              <a:rPr lang="ru-RU" sz="1000" dirty="0" smtClean="0">
                <a:latin typeface="Consolas" panose="020B0609020204030204" pitchFamily="49" charset="0"/>
              </a:rPr>
              <a:t> -</a:t>
            </a:r>
            <a:r>
              <a:rPr lang="en-US" sz="1000" dirty="0" smtClean="0">
                <a:latin typeface="Consolas" panose="020B0609020204030204" pitchFamily="49" charset="0"/>
              </a:rPr>
              <a:t> </a:t>
            </a:r>
            <a:r>
              <a:rPr lang="ru-RU" sz="1000" dirty="0">
                <a:latin typeface="Consolas" panose="020B0609020204030204" pitchFamily="49" charset="0"/>
              </a:rPr>
              <a:t>обучаемые параметры масштаба и сдвига</a:t>
            </a:r>
            <a:r>
              <a:rPr lang="ru-RU" sz="1000" dirty="0" smtClean="0">
                <a:latin typeface="Consolas" panose="020B0609020204030204" pitchFamily="49" charset="0"/>
              </a:rPr>
              <a:t>.</a:t>
            </a:r>
            <a:endParaRPr lang="ru-RU" sz="10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/>
              <a:t>Числовой </a:t>
            </a:r>
            <a:r>
              <a:rPr lang="ru-RU" sz="1200" dirty="0" smtClean="0"/>
              <a:t>пример реализации слоя </a:t>
            </a:r>
            <a:r>
              <a:rPr lang="en-US" sz="1200" dirty="0"/>
              <a:t>Layer </a:t>
            </a:r>
            <a:r>
              <a:rPr lang="en-US" sz="1200" dirty="0" smtClean="0"/>
              <a:t>Normalization</a:t>
            </a:r>
            <a:r>
              <a:rPr lang="ru-RU" sz="1200" dirty="0" smtClean="0"/>
              <a:t> (</a:t>
            </a:r>
            <a:r>
              <a:rPr lang="en-US" sz="1200" dirty="0"/>
              <a:t>gamma=1, beta=0, </a:t>
            </a:r>
            <a:r>
              <a:rPr lang="en-US" sz="1200" dirty="0" smtClean="0"/>
              <a:t>eps=1e-5</a:t>
            </a:r>
            <a:r>
              <a:rPr lang="ru-RU" sz="1200" dirty="0" smtClean="0"/>
              <a:t>=0.00001)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Вход: X[0] = [0.71, 0.82, 0.93] (первый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Рассчитаем среднее (μ):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μ = (0.71 + 0.82 + 0.93) / 3 = 2.46 / 3 = 0.82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Рассчитаем дисперсию (σ²):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σ² = [(0.71-0.82)² + (0.82-0.82)² + (0.93-0.82)²] / </a:t>
            </a:r>
            <a:r>
              <a:rPr lang="ru-RU" sz="1000" dirty="0" smtClean="0">
                <a:latin typeface="Consolas" panose="020B0609020204030204" pitchFamily="49" charset="0"/>
              </a:rPr>
              <a:t>3 = [(-</a:t>
            </a:r>
            <a:r>
              <a:rPr lang="ru-RU" sz="1000" dirty="0">
                <a:latin typeface="Consolas" panose="020B0609020204030204" pitchFamily="49" charset="0"/>
              </a:rPr>
              <a:t>0.11)² + (0.00)² + (0.11)²] / 3 </a:t>
            </a:r>
            <a:r>
              <a:rPr lang="ru-RU" sz="1000" dirty="0" smtClean="0">
                <a:latin typeface="Consolas" panose="020B0609020204030204" pitchFamily="49" charset="0"/>
              </a:rPr>
              <a:t>=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   = (</a:t>
            </a:r>
            <a:r>
              <a:rPr lang="ru-RU" sz="1000" dirty="0">
                <a:latin typeface="Consolas" panose="020B0609020204030204" pitchFamily="49" charset="0"/>
              </a:rPr>
              <a:t>0.0121 + 0 + 0.0121) / 3 = 0.0242 / 3 = 0.008067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Нормализация: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err="1">
                <a:latin typeface="Consolas" panose="020B0609020204030204" pitchFamily="49" charset="0"/>
              </a:rPr>
              <a:t>X_norm</a:t>
            </a:r>
            <a:r>
              <a:rPr lang="ru-RU" sz="1000" dirty="0">
                <a:latin typeface="Consolas" panose="020B0609020204030204" pitchFamily="49" charset="0"/>
              </a:rPr>
              <a:t>[0] = (0.71 - 0.82) / </a:t>
            </a:r>
            <a:r>
              <a:rPr lang="ru-RU" sz="1000" dirty="0" smtClean="0">
                <a:latin typeface="Consolas" panose="020B0609020204030204" pitchFamily="49" charset="0"/>
                <a:sym typeface="Symbol" panose="05050102010706020507" pitchFamily="18" charset="2"/>
              </a:rPr>
              <a:t></a:t>
            </a:r>
            <a:r>
              <a:rPr lang="ru-RU" sz="1000" dirty="0" smtClean="0">
                <a:latin typeface="Consolas" panose="020B0609020204030204" pitchFamily="49" charset="0"/>
              </a:rPr>
              <a:t>(</a:t>
            </a:r>
            <a:r>
              <a:rPr lang="ru-RU" sz="1000" dirty="0">
                <a:latin typeface="Consolas" panose="020B0609020204030204" pitchFamily="49" charset="0"/>
              </a:rPr>
              <a:t>0.008067 + 1e-5) ≈ -0.11 / 0.0898 ≈ -1.225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err="1">
                <a:latin typeface="Consolas" panose="020B0609020204030204" pitchFamily="49" charset="0"/>
              </a:rPr>
              <a:t>X_norm</a:t>
            </a:r>
            <a:r>
              <a:rPr lang="ru-RU" sz="1000" dirty="0">
                <a:latin typeface="Consolas" panose="020B0609020204030204" pitchFamily="49" charset="0"/>
              </a:rPr>
              <a:t>[1] = (0.82 - 0.82) / 0.0898 = 0.0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err="1">
                <a:latin typeface="Consolas" panose="020B0609020204030204" pitchFamily="49" charset="0"/>
              </a:rPr>
              <a:t>X_norm</a:t>
            </a:r>
            <a:r>
              <a:rPr lang="ru-RU" sz="1000" dirty="0">
                <a:latin typeface="Consolas" panose="020B0609020204030204" pitchFamily="49" charset="0"/>
              </a:rPr>
              <a:t>[2] = (0.93 - 0.82) / 0.0898 ≈ 0.11 / 0.0898 ≈ 1.225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Результат для первого </a:t>
            </a:r>
            <a:r>
              <a:rPr lang="ru-RU" sz="1000" dirty="0" err="1">
                <a:latin typeface="Consolas" panose="020B0609020204030204" pitchFamily="49" charset="0"/>
              </a:rPr>
              <a:t>токена</a:t>
            </a:r>
            <a:r>
              <a:rPr lang="ru-RU" sz="1000" dirty="0">
                <a:latin typeface="Consolas" panose="020B0609020204030204" pitchFamily="49" charset="0"/>
              </a:rPr>
              <a:t> после нормировки: ≈ [-1.225, 0.0, 1.225]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Это стабилизирует значения, центрируя их вокруг 0 и приводя дисперсию к 1.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42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674716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Числовой реализация упрощенной (</a:t>
            </a:r>
            <a:r>
              <a:rPr lang="en-US" sz="1200" b="1" dirty="0" smtClean="0"/>
              <a:t>Dummy</a:t>
            </a:r>
            <a:r>
              <a:rPr lang="ru-RU" sz="1200" b="1" dirty="0" smtClean="0"/>
              <a:t>) модели</a:t>
            </a:r>
            <a:r>
              <a:rPr lang="en-US" sz="1200" b="1" dirty="0" smtClean="0"/>
              <a:t> GPT</a:t>
            </a:r>
            <a:endParaRPr lang="ru-RU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/>
              <a:t>Шаг 5. Выходной слой и </a:t>
            </a:r>
            <a:r>
              <a:rPr lang="ru-RU" sz="1200" dirty="0" err="1"/>
              <a:t>Логиты</a:t>
            </a:r>
            <a:endParaRPr lang="ru-RU" sz="120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Задача</a:t>
            </a:r>
            <a:r>
              <a:rPr lang="ru-RU" sz="1200" dirty="0"/>
              <a:t>: Преобразовать </a:t>
            </a:r>
            <a:r>
              <a:rPr lang="ru-RU" sz="1200" dirty="0" smtClean="0"/>
              <a:t>представление </a:t>
            </a:r>
            <a:r>
              <a:rPr lang="ru-RU" sz="1200" dirty="0" err="1"/>
              <a:t>токена</a:t>
            </a:r>
            <a:r>
              <a:rPr lang="ru-RU" sz="1200" dirty="0"/>
              <a:t> (</a:t>
            </a:r>
            <a:r>
              <a:rPr lang="ru-RU" sz="1200" dirty="0" err="1"/>
              <a:t>emb_dim</a:t>
            </a:r>
            <a:r>
              <a:rPr lang="ru-RU" sz="1200" dirty="0"/>
              <a:t>) обратно в оценку для каждого </a:t>
            </a:r>
            <a:r>
              <a:rPr lang="ru-RU" sz="1200" dirty="0" err="1"/>
              <a:t>токена</a:t>
            </a:r>
            <a:r>
              <a:rPr lang="ru-RU" sz="1200" dirty="0"/>
              <a:t> в словаре (</a:t>
            </a:r>
            <a:r>
              <a:rPr lang="ru-RU" sz="1200" dirty="0" err="1"/>
              <a:t>vocab_size</a:t>
            </a:r>
            <a:r>
              <a:rPr lang="ru-RU" sz="1200" dirty="0" smtClean="0"/>
              <a:t>).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Код: 	</a:t>
            </a:r>
            <a:r>
              <a:rPr lang="en-US" sz="1000" dirty="0" err="1" smtClean="0">
                <a:latin typeface="Consolas" panose="020B0609020204030204" pitchFamily="49" charset="0"/>
              </a:rPr>
              <a:t>self.out_head</a:t>
            </a:r>
            <a:r>
              <a:rPr lang="en-US" sz="1000" dirty="0" smtClean="0">
                <a:latin typeface="Consolas" panose="020B0609020204030204" pitchFamily="49" charset="0"/>
              </a:rPr>
              <a:t> </a:t>
            </a:r>
            <a:r>
              <a:rPr lang="en-US" sz="1000" dirty="0">
                <a:latin typeface="Consolas" panose="020B0609020204030204" pitchFamily="49" charset="0"/>
              </a:rPr>
              <a:t>= </a:t>
            </a:r>
            <a:r>
              <a:rPr lang="en-US" sz="1000" dirty="0" err="1">
                <a:latin typeface="Consolas" panose="020B0609020204030204" pitchFamily="49" charset="0"/>
              </a:rPr>
              <a:t>nn.Linear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cfg</a:t>
            </a:r>
            <a:r>
              <a:rPr lang="en-US" sz="1000" dirty="0">
                <a:latin typeface="Consolas" panose="020B0609020204030204" pitchFamily="49" charset="0"/>
              </a:rPr>
              <a:t>["</a:t>
            </a:r>
            <a:r>
              <a:rPr lang="en-US" sz="1000" dirty="0" err="1">
                <a:latin typeface="Consolas" panose="020B0609020204030204" pitchFamily="49" charset="0"/>
              </a:rPr>
              <a:t>emb_dim</a:t>
            </a:r>
            <a:r>
              <a:rPr lang="en-US" sz="1000" dirty="0">
                <a:latin typeface="Consolas" panose="020B0609020204030204" pitchFamily="49" charset="0"/>
              </a:rPr>
              <a:t>"], </a:t>
            </a:r>
            <a:r>
              <a:rPr lang="en-US" sz="1000" dirty="0" err="1">
                <a:latin typeface="Consolas" panose="020B0609020204030204" pitchFamily="49" charset="0"/>
              </a:rPr>
              <a:t>cfg</a:t>
            </a:r>
            <a:r>
              <a:rPr lang="en-US" sz="1000" dirty="0">
                <a:latin typeface="Consolas" panose="020B0609020204030204" pitchFamily="49" charset="0"/>
              </a:rPr>
              <a:t>["</a:t>
            </a:r>
            <a:r>
              <a:rPr lang="en-US" sz="1000" dirty="0" err="1">
                <a:latin typeface="Consolas" panose="020B0609020204030204" pitchFamily="49" charset="0"/>
              </a:rPr>
              <a:t>vocab_size</a:t>
            </a:r>
            <a:r>
              <a:rPr lang="en-US" sz="1000" dirty="0">
                <a:latin typeface="Consolas" panose="020B0609020204030204" pitchFamily="49" charset="0"/>
              </a:rPr>
              <a:t>"], bias=False)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Формула: </a:t>
            </a:r>
            <a:r>
              <a:rPr lang="ru-RU" sz="1200" dirty="0"/>
              <a:t>Умножение на матрицу </a:t>
            </a:r>
            <a:r>
              <a:rPr lang="ru-RU" sz="1000" dirty="0" err="1">
                <a:latin typeface="Consolas" panose="020B0609020204030204" pitchFamily="49" charset="0"/>
              </a:rPr>
              <a:t>W_out</a:t>
            </a:r>
            <a:r>
              <a:rPr lang="ru-RU" sz="1200" dirty="0"/>
              <a:t> размерности </a:t>
            </a:r>
            <a:r>
              <a:rPr lang="ru-RU" sz="1000" dirty="0">
                <a:latin typeface="Consolas" panose="020B0609020204030204" pitchFamily="49" charset="0"/>
              </a:rPr>
              <a:t>(</a:t>
            </a:r>
            <a:r>
              <a:rPr lang="ru-RU" sz="1000" dirty="0" err="1">
                <a:latin typeface="Consolas" panose="020B0609020204030204" pitchFamily="49" charset="0"/>
              </a:rPr>
              <a:t>emb_dim</a:t>
            </a:r>
            <a:r>
              <a:rPr lang="ru-RU" sz="1000" dirty="0">
                <a:latin typeface="Consolas" panose="020B0609020204030204" pitchFamily="49" charset="0"/>
              </a:rPr>
              <a:t>, </a:t>
            </a:r>
            <a:r>
              <a:rPr lang="ru-RU" sz="1000" dirty="0" err="1">
                <a:latin typeface="Consolas" panose="020B0609020204030204" pitchFamily="49" charset="0"/>
              </a:rPr>
              <a:t>vocab_size</a:t>
            </a:r>
            <a:r>
              <a:rPr lang="ru-RU" sz="1000" dirty="0">
                <a:latin typeface="Consolas" panose="020B0609020204030204" pitchFamily="49" charset="0"/>
              </a:rPr>
              <a:t>)</a:t>
            </a:r>
            <a:r>
              <a:rPr lang="ru-RU" sz="1200" dirty="0" smtClean="0"/>
              <a:t>. Однако, в </a:t>
            </a:r>
            <a:r>
              <a:rPr lang="ru-RU" sz="1200" dirty="0"/>
              <a:t>GPT часто используется </a:t>
            </a:r>
            <a:r>
              <a:rPr lang="ru-RU" sz="1200" b="1" dirty="0" err="1"/>
              <a:t>weight</a:t>
            </a:r>
            <a:r>
              <a:rPr lang="ru-RU" sz="1200" b="1" dirty="0"/>
              <a:t> </a:t>
            </a:r>
            <a:r>
              <a:rPr lang="ru-RU" sz="1200" b="1" dirty="0" err="1"/>
              <a:t>tying</a:t>
            </a:r>
            <a:r>
              <a:rPr lang="ru-RU" sz="1200" dirty="0"/>
              <a:t> (разделение весов), когда </a:t>
            </a:r>
            <a:r>
              <a:rPr lang="ru-RU" sz="1000" dirty="0" err="1">
                <a:latin typeface="Consolas" panose="020B0609020204030204" pitchFamily="49" charset="0"/>
              </a:rPr>
              <a:t>W_out</a:t>
            </a:r>
            <a:r>
              <a:rPr lang="ru-RU" sz="1000" dirty="0">
                <a:latin typeface="Consolas" panose="020B0609020204030204" pitchFamily="49" charset="0"/>
              </a:rPr>
              <a:t> = </a:t>
            </a:r>
            <a:r>
              <a:rPr lang="ru-RU" sz="1000" dirty="0" err="1" smtClean="0">
                <a:latin typeface="Consolas" panose="020B0609020204030204" pitchFamily="49" charset="0"/>
              </a:rPr>
              <a:t>W_emb^T</a:t>
            </a:r>
            <a:r>
              <a:rPr lang="ru-RU" sz="1200" dirty="0" smtClean="0"/>
              <a:t>, что </a:t>
            </a:r>
            <a:r>
              <a:rPr lang="ru-RU" sz="1200" dirty="0"/>
              <a:t>уменьшает количество параметров и улучшает обобщение</a:t>
            </a:r>
            <a:r>
              <a:rPr lang="ru-RU" sz="1200" dirty="0" smtClean="0"/>
              <a:t>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Числовой </a:t>
            </a:r>
            <a:r>
              <a:rPr lang="ru-RU" sz="1200" dirty="0" smtClean="0"/>
              <a:t>пример </a:t>
            </a:r>
            <a:r>
              <a:rPr lang="ru-RU" sz="1200" dirty="0"/>
              <a:t>в</a:t>
            </a:r>
            <a:r>
              <a:rPr lang="ru-RU" sz="1200" dirty="0" smtClean="0"/>
              <a:t>ычисление </a:t>
            </a:r>
            <a:r>
              <a:rPr lang="ru-RU" sz="1200" dirty="0" err="1" smtClean="0"/>
              <a:t>логитов</a:t>
            </a:r>
            <a:endParaRPr lang="ru-RU" sz="1200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Используем </a:t>
            </a:r>
            <a:r>
              <a:rPr lang="ru-RU" sz="1000" dirty="0" err="1">
                <a:latin typeface="Consolas" panose="020B0609020204030204" pitchFamily="49" charset="0"/>
              </a:rPr>
              <a:t>W_out</a:t>
            </a:r>
            <a:r>
              <a:rPr lang="ru-RU" sz="1000" dirty="0">
                <a:latin typeface="Consolas" panose="020B0609020204030204" pitchFamily="49" charset="0"/>
              </a:rPr>
              <a:t> = </a:t>
            </a:r>
            <a:r>
              <a:rPr lang="ru-RU" sz="1000" dirty="0" err="1" smtClean="0">
                <a:latin typeface="Consolas" panose="020B0609020204030204" pitchFamily="49" charset="0"/>
              </a:rPr>
              <a:t>W_emb</a:t>
            </a:r>
            <a:r>
              <a:rPr lang="ru-RU" sz="1000" baseline="30000" dirty="0" err="1" smtClean="0">
                <a:latin typeface="Consolas" panose="020B0609020204030204" pitchFamily="49" charset="0"/>
              </a:rPr>
              <a:t>T</a:t>
            </a:r>
            <a:r>
              <a:rPr lang="ru-RU" sz="1000" dirty="0" smtClean="0">
                <a:latin typeface="Consolas" panose="020B0609020204030204" pitchFamily="49" charset="0"/>
              </a:rPr>
              <a:t>.			</a:t>
            </a:r>
            <a:r>
              <a:rPr lang="en-US" sz="1000" dirty="0">
                <a:latin typeface="Consolas" panose="020B0609020204030204" pitchFamily="49" charset="0"/>
              </a:rPr>
              <a:t> </a:t>
            </a:r>
            <a:r>
              <a:rPr lang="en-US" sz="1000" dirty="0" err="1">
                <a:latin typeface="Consolas" panose="020B0609020204030204" pitchFamily="49" charset="0"/>
              </a:rPr>
              <a:t>W_emb</a:t>
            </a:r>
            <a:r>
              <a:rPr lang="en-US" sz="1000" dirty="0">
                <a:latin typeface="Consolas" panose="020B0609020204030204" pitchFamily="49" charset="0"/>
              </a:rPr>
              <a:t> = [[0.1, 0.2, 0.3],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				</a:t>
            </a:r>
            <a:r>
              <a:rPr lang="ru-RU" sz="1000" dirty="0" smtClean="0">
                <a:latin typeface="Consolas" panose="020B0609020204030204" pitchFamily="49" charset="0"/>
              </a:rPr>
              <a:t>          [</a:t>
            </a:r>
            <a:r>
              <a:rPr lang="ru-RU" sz="1000" dirty="0">
                <a:latin typeface="Consolas" panose="020B0609020204030204" pitchFamily="49" charset="0"/>
              </a:rPr>
              <a:t>0.4, 0.5, 0.6],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err="1">
                <a:latin typeface="Consolas" panose="020B0609020204030204" pitchFamily="49" charset="0"/>
              </a:rPr>
              <a:t>W_out</a:t>
            </a:r>
            <a:r>
              <a:rPr lang="ru-RU" sz="1000" dirty="0">
                <a:latin typeface="Consolas" panose="020B0609020204030204" pitchFamily="49" charset="0"/>
              </a:rPr>
              <a:t> = [[0.1, 0.4, 0.7, 1.0, 1.3],		 </a:t>
            </a:r>
            <a:r>
              <a:rPr lang="ru-RU" sz="1000" dirty="0" smtClean="0">
                <a:latin typeface="Consolas" panose="020B0609020204030204" pitchFamily="49" charset="0"/>
              </a:rPr>
              <a:t>         [</a:t>
            </a:r>
            <a:r>
              <a:rPr lang="ru-RU" sz="1000" dirty="0">
                <a:latin typeface="Consolas" panose="020B0609020204030204" pitchFamily="49" charset="0"/>
              </a:rPr>
              <a:t>0.7, 0.8, 0.9],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</a:t>
            </a:r>
            <a:r>
              <a:rPr lang="ru-RU" sz="1000" dirty="0" smtClean="0">
                <a:latin typeface="Consolas" panose="020B0609020204030204" pitchFamily="49" charset="0"/>
              </a:rPr>
              <a:t>        [</a:t>
            </a:r>
            <a:r>
              <a:rPr lang="ru-RU" sz="1000" dirty="0">
                <a:latin typeface="Consolas" panose="020B0609020204030204" pitchFamily="49" charset="0"/>
              </a:rPr>
              <a:t>0.2, 0.5, 0.8, 1.1, 1.4],		</a:t>
            </a:r>
            <a:r>
              <a:rPr lang="ru-RU" sz="1000" dirty="0" smtClean="0">
                <a:latin typeface="Consolas" panose="020B0609020204030204" pitchFamily="49" charset="0"/>
              </a:rPr>
              <a:t>          </a:t>
            </a:r>
            <a:r>
              <a:rPr lang="ru-RU" sz="1000" dirty="0">
                <a:latin typeface="Consolas" panose="020B0609020204030204" pitchFamily="49" charset="0"/>
              </a:rPr>
              <a:t>[1.0, 1.1, 1.2],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</a:t>
            </a:r>
            <a:r>
              <a:rPr lang="ru-RU" sz="1000" dirty="0" smtClean="0">
                <a:latin typeface="Consolas" panose="020B0609020204030204" pitchFamily="49" charset="0"/>
              </a:rPr>
              <a:t>        [</a:t>
            </a:r>
            <a:r>
              <a:rPr lang="ru-RU" sz="1000" dirty="0">
                <a:latin typeface="Consolas" panose="020B0609020204030204" pitchFamily="49" charset="0"/>
              </a:rPr>
              <a:t>0.3, 0.6, 0.9, 1.2, 1.5]]		</a:t>
            </a:r>
            <a:r>
              <a:rPr lang="ru-RU" sz="1000" dirty="0" smtClean="0">
                <a:latin typeface="Consolas" panose="020B0609020204030204" pitchFamily="49" charset="0"/>
              </a:rPr>
              <a:t>          </a:t>
            </a:r>
            <a:r>
              <a:rPr lang="ru-RU" sz="1000" dirty="0">
                <a:latin typeface="Consolas" panose="020B0609020204030204" pitchFamily="49" charset="0"/>
              </a:rPr>
              <a:t>[1.3, 1.4, 1.5]]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Вычислим </a:t>
            </a:r>
            <a:r>
              <a:rPr lang="ru-RU" sz="1000" dirty="0" err="1">
                <a:latin typeface="Consolas" panose="020B0609020204030204" pitchFamily="49" charset="0"/>
              </a:rPr>
              <a:t>логиты</a:t>
            </a:r>
            <a:r>
              <a:rPr lang="ru-RU" sz="1000" dirty="0">
                <a:latin typeface="Consolas" panose="020B0609020204030204" pitchFamily="49" charset="0"/>
              </a:rPr>
              <a:t> для первого </a:t>
            </a:r>
            <a:r>
              <a:rPr lang="ru-RU" sz="1000" dirty="0" err="1">
                <a:latin typeface="Consolas" panose="020B0609020204030204" pitchFamily="49" charset="0"/>
              </a:rPr>
              <a:t>токена</a:t>
            </a:r>
            <a:r>
              <a:rPr lang="ru-RU" sz="1000" dirty="0">
                <a:latin typeface="Consolas" panose="020B0609020204030204" pitchFamily="49" charset="0"/>
              </a:rPr>
              <a:t> X[0] = [0.71, 0.82, 0.93</a:t>
            </a:r>
            <a:r>
              <a:rPr lang="ru-RU" sz="1000" dirty="0" smtClean="0">
                <a:latin typeface="Consolas" panose="020B0609020204030204" pitchFamily="49" charset="0"/>
              </a:rPr>
              <a:t>]: (</a:t>
            </a:r>
            <a:r>
              <a:rPr lang="ru-RU" sz="1000" dirty="0">
                <a:latin typeface="Consolas" panose="020B0609020204030204" pitchFamily="49" charset="0"/>
              </a:rPr>
              <a:t>Скалярное произведение X[0] с каждым столбцом </a:t>
            </a:r>
            <a:r>
              <a:rPr lang="ru-RU" sz="1000" dirty="0" err="1">
                <a:latin typeface="Consolas" panose="020B0609020204030204" pitchFamily="49" charset="0"/>
              </a:rPr>
              <a:t>W_out</a:t>
            </a:r>
            <a:r>
              <a:rPr lang="ru-RU" sz="1000" dirty="0">
                <a:latin typeface="Consolas" panose="020B0609020204030204" pitchFamily="49" charset="0"/>
              </a:rPr>
              <a:t>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0: 0.71*0.1 + 0.82*0.2 + 0.93*0.3 = 0.071 + 0.164 + 0.279 = 0.514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 err="1" smtClean="0">
                <a:latin typeface="Consolas" panose="020B0609020204030204" pitchFamily="49" charset="0"/>
              </a:rPr>
              <a:t>Токен</a:t>
            </a:r>
            <a:r>
              <a:rPr lang="ru-RU" sz="1000" dirty="0" smtClean="0">
                <a:latin typeface="Consolas" panose="020B0609020204030204" pitchFamily="49" charset="0"/>
              </a:rPr>
              <a:t> </a:t>
            </a:r>
            <a:r>
              <a:rPr lang="ru-RU" sz="1000" dirty="0">
                <a:latin typeface="Consolas" panose="020B0609020204030204" pitchFamily="49" charset="0"/>
              </a:rPr>
              <a:t>1: 0.71*0.4 + 0.82*0.5 + 0.93*0.6 = 0.284 + 0.410 + 0.558 = 1.252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 err="1" smtClean="0">
                <a:latin typeface="Consolas" panose="020B0609020204030204" pitchFamily="49" charset="0"/>
              </a:rPr>
              <a:t>Токен</a:t>
            </a:r>
            <a:r>
              <a:rPr lang="ru-RU" sz="1000" dirty="0" smtClean="0">
                <a:latin typeface="Consolas" panose="020B0609020204030204" pitchFamily="49" charset="0"/>
              </a:rPr>
              <a:t> </a:t>
            </a:r>
            <a:r>
              <a:rPr lang="ru-RU" sz="1000" dirty="0">
                <a:latin typeface="Consolas" panose="020B0609020204030204" pitchFamily="49" charset="0"/>
              </a:rPr>
              <a:t>2: 0.71*0.7 + 0.82*0.8 + 0.93*0.9 = 0.497 + 0.656 + 0.837 = 1.990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 err="1" smtClean="0">
                <a:latin typeface="Consolas" panose="020B0609020204030204" pitchFamily="49" charset="0"/>
              </a:rPr>
              <a:t>Токен</a:t>
            </a:r>
            <a:r>
              <a:rPr lang="ru-RU" sz="1000" dirty="0" smtClean="0">
                <a:latin typeface="Consolas" panose="020B0609020204030204" pitchFamily="49" charset="0"/>
              </a:rPr>
              <a:t> </a:t>
            </a:r>
            <a:r>
              <a:rPr lang="ru-RU" sz="1000" dirty="0">
                <a:latin typeface="Consolas" panose="020B0609020204030204" pitchFamily="49" charset="0"/>
              </a:rPr>
              <a:t>3: 0.71*1.0 + 0.82*1.1 + 0.93*1.2 = 0.710 + 0.902 + 1.116 = 2.728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 err="1" smtClean="0">
                <a:latin typeface="Consolas" panose="020B0609020204030204" pitchFamily="49" charset="0"/>
              </a:rPr>
              <a:t>Токен</a:t>
            </a:r>
            <a:r>
              <a:rPr lang="ru-RU" sz="1000" dirty="0" smtClean="0">
                <a:latin typeface="Consolas" panose="020B0609020204030204" pitchFamily="49" charset="0"/>
              </a:rPr>
              <a:t> </a:t>
            </a:r>
            <a:r>
              <a:rPr lang="ru-RU" sz="1000" dirty="0">
                <a:latin typeface="Consolas" panose="020B0609020204030204" pitchFamily="49" charset="0"/>
              </a:rPr>
              <a:t>4: 0.71*1.3 + 0.82*1.4 + 0.93*1.5 = 0.923 + 1.148 + 1.395 = 3.466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err="1">
                <a:latin typeface="Consolas" panose="020B0609020204030204" pitchFamily="49" charset="0"/>
              </a:rPr>
              <a:t>Логиты</a:t>
            </a:r>
            <a:r>
              <a:rPr lang="ru-RU" sz="1000" dirty="0">
                <a:latin typeface="Consolas" panose="020B0609020204030204" pitchFamily="49" charset="0"/>
              </a:rPr>
              <a:t> для последовательности: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err="1">
                <a:latin typeface="Consolas" panose="020B0609020204030204" pitchFamily="49" charset="0"/>
              </a:rPr>
              <a:t>logits</a:t>
            </a:r>
            <a:r>
              <a:rPr lang="ru-RU" sz="1000" dirty="0">
                <a:latin typeface="Consolas" panose="020B0609020204030204" pitchFamily="49" charset="0"/>
              </a:rPr>
              <a:t> = [[0.514, 1.252, 1.990, 2.728, 3.466], ...]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Интерпретация: </a:t>
            </a:r>
            <a:r>
              <a:rPr lang="ru-RU" sz="1000" dirty="0" err="1">
                <a:latin typeface="Consolas" panose="020B0609020204030204" pitchFamily="49" charset="0"/>
              </a:rPr>
              <a:t>Логиты</a:t>
            </a:r>
            <a:r>
              <a:rPr lang="ru-RU" sz="1000" dirty="0">
                <a:latin typeface="Consolas" panose="020B0609020204030204" pitchFamily="49" charset="0"/>
              </a:rPr>
              <a:t> </a:t>
            </a:r>
            <a:r>
              <a:rPr lang="ru-RU" sz="1000" dirty="0" smtClean="0">
                <a:latin typeface="Consolas" panose="020B0609020204030204" pitchFamily="49" charset="0"/>
              </a:rPr>
              <a:t>показывают</a:t>
            </a:r>
            <a:r>
              <a:rPr lang="ru-RU" sz="1000" dirty="0">
                <a:latin typeface="Consolas" panose="020B0609020204030204" pitchFamily="49" charset="0"/>
              </a:rPr>
              <a:t>, насколько "похоже" текущее представление </a:t>
            </a:r>
            <a:r>
              <a:rPr lang="ru-RU" sz="1000" dirty="0" err="1">
                <a:latin typeface="Consolas" panose="020B0609020204030204" pitchFamily="49" charset="0"/>
              </a:rPr>
              <a:t>токена</a:t>
            </a:r>
            <a:r>
              <a:rPr lang="ru-RU" sz="1000" dirty="0">
                <a:latin typeface="Consolas" panose="020B0609020204030204" pitchFamily="49" charset="0"/>
              </a:rPr>
              <a:t> на </a:t>
            </a:r>
            <a:r>
              <a:rPr lang="ru-RU" sz="1000" dirty="0" err="1">
                <a:latin typeface="Consolas" panose="020B0609020204030204" pitchFamily="49" charset="0"/>
              </a:rPr>
              <a:t>эмбеддинг</a:t>
            </a:r>
            <a:r>
              <a:rPr lang="ru-RU" sz="1000" dirty="0">
                <a:latin typeface="Consolas" panose="020B0609020204030204" pitchFamily="49" charset="0"/>
              </a:rPr>
              <a:t> каждого </a:t>
            </a:r>
            <a:r>
              <a:rPr lang="ru-RU" sz="1000" dirty="0" err="1">
                <a:latin typeface="Consolas" panose="020B0609020204030204" pitchFamily="49" charset="0"/>
              </a:rPr>
              <a:t>токена</a:t>
            </a:r>
            <a:r>
              <a:rPr lang="ru-RU" sz="1000" dirty="0">
                <a:latin typeface="Consolas" panose="020B0609020204030204" pitchFamily="49" charset="0"/>
              </a:rPr>
              <a:t> в словаре. Чтобы получить вероятности, применяется функция </a:t>
            </a:r>
            <a:r>
              <a:rPr lang="ru-RU" sz="1000" dirty="0" err="1">
                <a:latin typeface="Consolas" panose="020B0609020204030204" pitchFamily="49" charset="0"/>
              </a:rPr>
              <a:t>Softmax</a:t>
            </a:r>
            <a:r>
              <a:rPr lang="ru-RU" sz="1000" dirty="0">
                <a:latin typeface="Consolas" panose="020B0609020204030204" pitchFamily="49" charset="0"/>
              </a:rPr>
              <a:t>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4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3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6086517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Нормализация активаций с помощью нормализации </a:t>
            </a:r>
            <a:r>
              <a:rPr lang="ru-RU" sz="1200" b="1" dirty="0" smtClean="0"/>
              <a:t>слоев (</a:t>
            </a:r>
            <a:r>
              <a:rPr lang="ru-RU" sz="1200" b="1" dirty="0" err="1" smtClean="0"/>
              <a:t>Layer</a:t>
            </a:r>
            <a:r>
              <a:rPr lang="ru-RU" sz="1200" b="1" dirty="0" smtClean="0"/>
              <a:t> </a:t>
            </a:r>
            <a:r>
              <a:rPr lang="ru-RU" sz="1200" b="1" dirty="0" err="1"/>
              <a:t>Normalization</a:t>
            </a:r>
            <a:r>
              <a:rPr lang="ru-RU" sz="1200" b="1" dirty="0" smtClean="0"/>
              <a:t>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Проблема</a:t>
            </a:r>
            <a:r>
              <a:rPr lang="ru-RU" sz="1200" dirty="0" smtClean="0"/>
              <a:t>. В </a:t>
            </a:r>
            <a:r>
              <a:rPr lang="ru-RU" sz="1200" dirty="0"/>
              <a:t>глубоких нейронных сетях (особенно </a:t>
            </a:r>
            <a:r>
              <a:rPr lang="ru-RU" sz="1200" dirty="0" err="1"/>
              <a:t>трансформерах</a:t>
            </a:r>
            <a:r>
              <a:rPr lang="ru-RU" sz="1200" dirty="0"/>
              <a:t>) распределение активаций может сильно смещаться от слоя к </a:t>
            </a:r>
            <a:r>
              <a:rPr lang="ru-RU" sz="1200" dirty="0" smtClean="0"/>
              <a:t>слою. </a:t>
            </a:r>
            <a:r>
              <a:rPr lang="ru-RU" sz="1200" dirty="0"/>
              <a:t>Это замедляет обучение и снижает стабильность.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Решение</a:t>
            </a:r>
            <a:r>
              <a:rPr lang="ru-RU" sz="1200" dirty="0" smtClean="0"/>
              <a:t>. Нормализация </a:t>
            </a:r>
            <a:r>
              <a:rPr lang="ru-RU" sz="1200" dirty="0"/>
              <a:t>слоёв (</a:t>
            </a:r>
            <a:r>
              <a:rPr lang="ru-RU" sz="1200" dirty="0" err="1"/>
              <a:t>Layer</a:t>
            </a:r>
            <a:r>
              <a:rPr lang="ru-RU" sz="1200" dirty="0"/>
              <a:t> </a:t>
            </a:r>
            <a:r>
              <a:rPr lang="ru-RU" sz="1200" dirty="0" err="1"/>
              <a:t>Normalization</a:t>
            </a:r>
            <a:r>
              <a:rPr lang="ru-RU" sz="1200" dirty="0"/>
              <a:t>, </a:t>
            </a:r>
            <a:r>
              <a:rPr lang="ru-RU" sz="1200" dirty="0" err="1"/>
              <a:t>LayerNorm</a:t>
            </a:r>
            <a:r>
              <a:rPr lang="ru-RU" sz="1200" dirty="0"/>
              <a:t>) </a:t>
            </a:r>
            <a:r>
              <a:rPr lang="ru-RU" sz="1200" dirty="0" smtClean="0"/>
              <a:t>это </a:t>
            </a:r>
            <a:r>
              <a:rPr lang="ru-RU" sz="1200" dirty="0"/>
              <a:t>техника, нормализующая активации по признакам (</a:t>
            </a:r>
            <a:r>
              <a:rPr lang="ru-RU" sz="1200" dirty="0" err="1"/>
              <a:t>эмбеддинговому</a:t>
            </a:r>
            <a:r>
              <a:rPr lang="ru-RU" sz="1200" dirty="0"/>
              <a:t> измерению) внутри каждого </a:t>
            </a:r>
            <a:r>
              <a:rPr lang="ru-RU" sz="1200" dirty="0" smtClean="0"/>
              <a:t>независимого </a:t>
            </a:r>
            <a:r>
              <a:rPr lang="ru-RU" sz="1200" dirty="0" err="1" smtClean="0"/>
              <a:t>батча</a:t>
            </a:r>
            <a:r>
              <a:rPr lang="ru-RU" sz="1200" dirty="0" smtClean="0"/>
              <a:t>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	Программный код 			Математическое описание</a:t>
            </a:r>
            <a:endParaRPr lang="ru-RU" sz="1200" b="1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 smtClean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4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4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195" y="2492896"/>
            <a:ext cx="5040285" cy="316835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79" y="2492896"/>
            <a:ext cx="3603341" cy="19489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109" y="4725144"/>
            <a:ext cx="1221052" cy="40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485969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Нормализация активаций с помощью нормализации </a:t>
            </a:r>
            <a:r>
              <a:rPr lang="ru-RU" sz="1200" b="1" dirty="0" smtClean="0"/>
              <a:t>слоев. Числовой пример.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Шаг 1. Генерация входных данных			Шаг 3. Расчет </a:t>
            </a:r>
            <a:r>
              <a:rPr lang="en-US" sz="1200" dirty="0" err="1"/>
              <a:t>pre_relu</a:t>
            </a:r>
            <a:r>
              <a:rPr lang="en-US" sz="1200" dirty="0"/>
              <a:t> (</a:t>
            </a:r>
            <a:r>
              <a:rPr lang="ru-RU" sz="1200" dirty="0"/>
              <a:t>поэлементно)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Код: 	</a:t>
            </a:r>
            <a:r>
              <a:rPr lang="en-US" sz="1000" dirty="0" err="1" smtClean="0">
                <a:latin typeface="Consolas" panose="020B0609020204030204" pitchFamily="49" charset="0"/>
              </a:rPr>
              <a:t>torch.manual_seed</a:t>
            </a:r>
            <a:r>
              <a:rPr lang="en-US" sz="1000" dirty="0" smtClean="0">
                <a:latin typeface="Consolas" panose="020B0609020204030204" pitchFamily="49" charset="0"/>
              </a:rPr>
              <a:t>(123)</a:t>
            </a:r>
            <a:r>
              <a:rPr lang="ru-RU" sz="1000" dirty="0" smtClean="0">
                <a:latin typeface="Consolas" panose="020B0609020204030204" pitchFamily="49" charset="0"/>
              </a:rPr>
              <a:t>		</a:t>
            </a:r>
            <a:r>
              <a:rPr lang="ru-RU" sz="1000" dirty="0">
                <a:latin typeface="Consolas" panose="020B0609020204030204" pitchFamily="49" charset="0"/>
              </a:rPr>
              <a:t>	Формула: </a:t>
            </a:r>
            <a:r>
              <a:rPr lang="en-US" sz="1000" dirty="0" err="1">
                <a:latin typeface="Consolas" panose="020B0609020204030204" pitchFamily="49" charset="0"/>
              </a:rPr>
              <a:t>pre_relu</a:t>
            </a:r>
            <a:r>
              <a:rPr lang="en-US" sz="1000" dirty="0">
                <a:latin typeface="Consolas" panose="020B0609020204030204" pitchFamily="49" charset="0"/>
              </a:rPr>
              <a:t>=</a:t>
            </a:r>
            <a:r>
              <a:rPr lang="en-US" sz="1000" dirty="0" err="1">
                <a:latin typeface="Consolas" panose="020B0609020204030204" pitchFamily="49" charset="0"/>
              </a:rPr>
              <a:t>batch_example⋅W</a:t>
            </a:r>
            <a:r>
              <a:rPr lang="en-US" sz="1000" baseline="30000" dirty="0" err="1">
                <a:latin typeface="Consolas" panose="020B0609020204030204" pitchFamily="49" charset="0"/>
              </a:rPr>
              <a:t>T</a:t>
            </a:r>
            <a:r>
              <a:rPr lang="en-US" sz="1000" dirty="0" err="1">
                <a:latin typeface="Consolas" panose="020B0609020204030204" pitchFamily="49" charset="0"/>
              </a:rPr>
              <a:t>+b</a:t>
            </a: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	</a:t>
            </a:r>
            <a:r>
              <a:rPr lang="en-US" sz="1000" dirty="0" err="1" smtClean="0">
                <a:latin typeface="Consolas" panose="020B0609020204030204" pitchFamily="49" charset="0"/>
              </a:rPr>
              <a:t>batch_example</a:t>
            </a:r>
            <a:r>
              <a:rPr lang="en-US" sz="1000" dirty="0" smtClean="0">
                <a:latin typeface="Consolas" panose="020B0609020204030204" pitchFamily="49" charset="0"/>
              </a:rPr>
              <a:t> </a:t>
            </a:r>
            <a:r>
              <a:rPr lang="en-US" sz="1000" dirty="0">
                <a:latin typeface="Consolas" panose="020B0609020204030204" pitchFamily="49" charset="0"/>
              </a:rPr>
              <a:t>= </a:t>
            </a:r>
            <a:r>
              <a:rPr lang="en-US" sz="1000" dirty="0" err="1">
                <a:latin typeface="Consolas" panose="020B0609020204030204" pitchFamily="49" charset="0"/>
              </a:rPr>
              <a:t>torch.randn</a:t>
            </a:r>
            <a:r>
              <a:rPr lang="en-US" sz="1000" dirty="0">
                <a:latin typeface="Consolas" panose="020B0609020204030204" pitchFamily="49" charset="0"/>
              </a:rPr>
              <a:t>(2,5</a:t>
            </a:r>
            <a:r>
              <a:rPr lang="en-US" sz="1000" dirty="0" smtClean="0">
                <a:latin typeface="Consolas" panose="020B0609020204030204" pitchFamily="49" charset="0"/>
              </a:rPr>
              <a:t>)</a:t>
            </a:r>
            <a:r>
              <a:rPr lang="ru-RU" sz="1000" dirty="0">
                <a:latin typeface="Consolas" panose="020B0609020204030204" pitchFamily="49" charset="0"/>
              </a:rPr>
              <a:t>		Расчет для </a:t>
            </a:r>
            <a:r>
              <a:rPr lang="en-US" sz="1000" dirty="0" err="1">
                <a:latin typeface="Consolas" panose="020B0609020204030204" pitchFamily="49" charset="0"/>
              </a:rPr>
              <a:t>batch_example</a:t>
            </a:r>
            <a:r>
              <a:rPr lang="en-US" sz="1000" dirty="0">
                <a:latin typeface="Consolas" panose="020B0609020204030204" pitchFamily="49" charset="0"/>
              </a:rPr>
              <a:t>[0]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/>
              <a:t>Результат					</a:t>
            </a:r>
            <a:r>
              <a:rPr lang="ru-RU" sz="1000" dirty="0">
                <a:latin typeface="Consolas" panose="020B0609020204030204" pitchFamily="49" charset="0"/>
              </a:rPr>
              <a:t>Вход: </a:t>
            </a:r>
            <a:r>
              <a:rPr lang="ru-RU" sz="1000" dirty="0">
                <a:solidFill>
                  <a:srgbClr val="00B050"/>
                </a:solidFill>
                <a:latin typeface="Consolas" panose="020B0609020204030204" pitchFamily="49" charset="0"/>
              </a:rPr>
              <a:t>[-0.1115</a:t>
            </a:r>
            <a:r>
              <a:rPr lang="ru-RU" sz="1000" dirty="0">
                <a:latin typeface="Consolas" panose="020B0609020204030204" pitchFamily="49" charset="0"/>
              </a:rPr>
              <a:t>, 0.1204, -0.3696, -0.2404, -1.1969]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batch_example</a:t>
            </a:r>
            <a:r>
              <a:rPr lang="en-US" sz="1000" dirty="0">
                <a:latin typeface="Consolas" panose="020B0609020204030204" pitchFamily="49" charset="0"/>
              </a:rPr>
              <a:t>=(−0.1115 0.1204 −0.3696 −0.2404 −1.1969)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        </a:t>
            </a:r>
            <a:r>
              <a:rPr lang="en-US" sz="1000" dirty="0" smtClean="0">
                <a:latin typeface="Consolas" panose="020B0609020204030204" pitchFamily="49" charset="0"/>
              </a:rPr>
              <a:t>      </a:t>
            </a:r>
            <a:r>
              <a:rPr lang="en-US" sz="1000" dirty="0">
                <a:latin typeface="Consolas" panose="020B0609020204030204" pitchFamily="49" charset="0"/>
              </a:rPr>
              <a:t>(0.2093 −0.9724 −0.7550 0.3239  −0.1085)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Форма</a:t>
            </a:r>
            <a:r>
              <a:rPr lang="ru-RU" sz="1000" dirty="0">
                <a:latin typeface="Consolas" panose="020B0609020204030204" pitchFamily="49" charset="0"/>
              </a:rPr>
              <a:t>: [2, 5]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Распределение</a:t>
            </a:r>
            <a:r>
              <a:rPr lang="ru-RU" sz="1000" dirty="0">
                <a:latin typeface="Consolas" panose="020B0609020204030204" pitchFamily="49" charset="0"/>
              </a:rPr>
              <a:t>: </a:t>
            </a:r>
            <a:r>
              <a:rPr lang="en-US" sz="1000" dirty="0">
                <a:latin typeface="Consolas" panose="020B0609020204030204" pitchFamily="49" charset="0"/>
              </a:rPr>
              <a:t>Normal(</a:t>
            </a:r>
            <a:r>
              <a:rPr lang="el-GR" sz="1000" dirty="0">
                <a:latin typeface="Consolas" panose="020B0609020204030204" pitchFamily="49" charset="0"/>
              </a:rPr>
              <a:t>μ=0, σ=1</a:t>
            </a:r>
            <a:r>
              <a:rPr lang="el-GR" sz="1000" dirty="0" smtClean="0">
                <a:latin typeface="Consolas" panose="020B0609020204030204" pitchFamily="49" charset="0"/>
              </a:rPr>
              <a:t>)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Шаг 2. </a:t>
            </a:r>
            <a:r>
              <a:rPr lang="en-US" sz="1200" dirty="0"/>
              <a:t>Linear </a:t>
            </a:r>
            <a:r>
              <a:rPr lang="ru-RU" sz="1200" dirty="0"/>
              <a:t>преобразование + </a:t>
            </a:r>
            <a:r>
              <a:rPr lang="en-US" sz="1200" dirty="0" err="1" smtClean="0"/>
              <a:t>ReLU</a:t>
            </a:r>
            <a:endParaRPr lang="ru-RU" sz="1200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Код:     </a:t>
            </a:r>
            <a:r>
              <a:rPr lang="en-US" sz="1000" dirty="0">
                <a:latin typeface="Consolas" panose="020B0609020204030204" pitchFamily="49" charset="0"/>
              </a:rPr>
              <a:t>layer = </a:t>
            </a:r>
            <a:r>
              <a:rPr lang="en-US" sz="1000" dirty="0" err="1">
                <a:latin typeface="Consolas" panose="020B0609020204030204" pitchFamily="49" charset="0"/>
              </a:rPr>
              <a:t>nn.Sequential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</a:t>
            </a:r>
            <a:r>
              <a:rPr lang="ru-RU" sz="1000" dirty="0" smtClean="0">
                <a:latin typeface="Consolas" panose="020B0609020204030204" pitchFamily="49" charset="0"/>
              </a:rPr>
              <a:t>             </a:t>
            </a:r>
            <a:r>
              <a:rPr lang="en-US" sz="1000" dirty="0" err="1" smtClean="0">
                <a:latin typeface="Consolas" panose="020B0609020204030204" pitchFamily="49" charset="0"/>
              </a:rPr>
              <a:t>nn.Linear</a:t>
            </a:r>
            <a:r>
              <a:rPr lang="en-US" sz="1000" dirty="0" smtClean="0">
                <a:latin typeface="Consolas" panose="020B0609020204030204" pitchFamily="49" charset="0"/>
              </a:rPr>
              <a:t>(5</a:t>
            </a:r>
            <a:r>
              <a:rPr lang="en-US" sz="1000" dirty="0">
                <a:latin typeface="Consolas" panose="020B0609020204030204" pitchFamily="49" charset="0"/>
              </a:rPr>
              <a:t>, 6),  # W: [6×5], b: [6]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        </a:t>
            </a:r>
            <a:r>
              <a:rPr lang="ru-RU" sz="1000" dirty="0" smtClean="0">
                <a:latin typeface="Consolas" panose="020B0609020204030204" pitchFamily="49" charset="0"/>
              </a:rPr>
              <a:t> </a:t>
            </a:r>
            <a:r>
              <a:rPr lang="en-US" sz="1000" dirty="0" err="1" smtClean="0">
                <a:latin typeface="Consolas" panose="020B0609020204030204" pitchFamily="49" charset="0"/>
              </a:rPr>
              <a:t>nn.ReLU</a:t>
            </a:r>
            <a:r>
              <a:rPr lang="en-US" sz="1000" dirty="0">
                <a:latin typeface="Consolas" panose="020B0609020204030204" pitchFamily="49" charset="0"/>
              </a:rPr>
              <a:t>()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</a:t>
            </a:r>
            <a:r>
              <a:rPr lang="ru-RU" sz="1000" dirty="0" smtClean="0">
                <a:latin typeface="Consolas" panose="020B0609020204030204" pitchFamily="49" charset="0"/>
              </a:rPr>
              <a:t> </a:t>
            </a:r>
            <a:r>
              <a:rPr lang="en-US" sz="1000" dirty="0" smtClean="0">
                <a:latin typeface="Consolas" panose="020B0609020204030204" pitchFamily="49" charset="0"/>
              </a:rPr>
              <a:t>)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Матрица весов </a:t>
            </a:r>
            <a:r>
              <a:rPr lang="en-US" sz="1000" dirty="0">
                <a:latin typeface="Consolas" panose="020B0609020204030204" pitchFamily="49" charset="0"/>
              </a:rPr>
              <a:t>W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W=( </a:t>
            </a:r>
            <a:r>
              <a:rPr lang="en-US" sz="1000" dirty="0">
                <a:solidFill>
                  <a:srgbClr val="0070C0"/>
                </a:solidFill>
                <a:latin typeface="Consolas" panose="020B0609020204030204" pitchFamily="49" charset="0"/>
              </a:rPr>
              <a:t>0.3162</a:t>
            </a:r>
            <a:r>
              <a:rPr lang="en-US" sz="1000" dirty="0">
                <a:latin typeface="Consolas" panose="020B0609020204030204" pitchFamily="49" charset="0"/>
              </a:rPr>
              <a:t>  0.0833  0.1223  0.4317 −0.2017)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( 0.1417 −0.1990  0.3196  0.3572 −0.4123)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( 0.3818  0.2136  0.1949  0.1841  0.3718)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(−0.0590 −0.3782 −0.1283 −0.3150  0.0296)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(−0.0835 −0.2399 −0.0407  0.4237 −0.0353)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( 0.0142 −0.0697  0.0703  0.3985  0.2735)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Bias </a:t>
            </a:r>
            <a:r>
              <a:rPr lang="ru-RU" sz="1000" dirty="0">
                <a:latin typeface="Consolas" panose="020B0609020204030204" pitchFamily="49" charset="0"/>
              </a:rPr>
              <a:t>вектор </a:t>
            </a:r>
            <a:r>
              <a:rPr lang="en-US" sz="1000" dirty="0">
                <a:latin typeface="Consolas" panose="020B0609020204030204" pitchFamily="49" charset="0"/>
              </a:rPr>
              <a:t>b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b=(</a:t>
            </a:r>
            <a:r>
              <a:rPr lang="en-US" sz="1000" dirty="0">
                <a:solidFill>
                  <a:srgbClr val="C00000"/>
                </a:solidFill>
                <a:latin typeface="Consolas" panose="020B0609020204030204" pitchFamily="49" charset="0"/>
              </a:rPr>
              <a:t>0.1587</a:t>
            </a:r>
            <a:r>
              <a:rPr lang="en-US" sz="1000" dirty="0">
                <a:latin typeface="Consolas" panose="020B0609020204030204" pitchFamily="49" charset="0"/>
              </a:rPr>
              <a:t>  0.0972  0.1054  0.1728 −0.0578 −0.4156</a:t>
            </a:r>
            <a:r>
              <a:rPr lang="en-US" sz="1000" dirty="0" smtClean="0">
                <a:latin typeface="Consolas" panose="020B0609020204030204" pitchFamily="49" charset="0"/>
              </a:rPr>
              <a:t>)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	</a:t>
            </a:r>
            <a:r>
              <a:rPr lang="ru-RU" sz="1000" dirty="0" smtClean="0">
                <a:latin typeface="Consolas" panose="020B0609020204030204" pitchFamily="49" charset="0"/>
              </a:rPr>
              <a:t>			   </a:t>
            </a:r>
            <a:r>
              <a:rPr lang="en-US" sz="1000" dirty="0" err="1" smtClean="0">
                <a:latin typeface="Consolas" panose="020B0609020204030204" pitchFamily="49" charset="0"/>
              </a:rPr>
              <a:t>pre_relu</a:t>
            </a:r>
            <a:r>
              <a:rPr lang="en-US" sz="1000" dirty="0" smtClean="0">
                <a:latin typeface="Consolas" panose="020B0609020204030204" pitchFamily="49" charset="0"/>
              </a:rPr>
              <a:t>[0</a:t>
            </a:r>
            <a:r>
              <a:rPr lang="en-US" sz="1000" dirty="0">
                <a:latin typeface="Consolas" panose="020B0609020204030204" pitchFamily="49" charset="0"/>
              </a:rPr>
              <a:t>] = [0.2260, 0.3470, -0.4727, 0.2216, -0.1220, -0.8747]</a:t>
            </a:r>
            <a:endParaRPr lang="ru-RU" sz="1000" dirty="0" smtClean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4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5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494448"/>
              </p:ext>
            </p:extLst>
          </p:nvPr>
        </p:nvGraphicFramePr>
        <p:xfrm>
          <a:off x="4139952" y="2204864"/>
          <a:ext cx="4608511" cy="35356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620895021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1491895084"/>
                    </a:ext>
                  </a:extLst>
                </a:gridCol>
                <a:gridCol w="864095">
                  <a:extLst>
                    <a:ext uri="{9D8B030D-6E8A-4147-A177-3AD203B41FA5}">
                      <a16:colId xmlns:a16="http://schemas.microsoft.com/office/drawing/2014/main" val="2936698282"/>
                    </a:ext>
                  </a:extLst>
                </a:gridCol>
              </a:tblGrid>
              <a:tr h="159792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Выход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Расчет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Результат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755097"/>
                  </a:ext>
                </a:extLst>
              </a:tr>
              <a:tr h="131976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1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(</a:t>
                      </a:r>
                      <a:r>
                        <a:rPr lang="ru-RU" sz="1000" dirty="0" smtClean="0">
                          <a:solidFill>
                            <a:srgbClr val="00B050"/>
                          </a:solidFill>
                          <a:latin typeface="Consolas" panose="020B0609020204030204" pitchFamily="49" charset="0"/>
                        </a:rPr>
                        <a:t>-0.1115</a:t>
                      </a:r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)×</a:t>
                      </a:r>
                      <a:r>
                        <a:rPr lang="ru-RU" sz="1000" dirty="0" smtClean="0">
                          <a:solidFill>
                            <a:srgbClr val="0070C0"/>
                          </a:solidFill>
                          <a:latin typeface="Consolas" panose="020B0609020204030204" pitchFamily="49" charset="0"/>
                        </a:rPr>
                        <a:t>0.3162</a:t>
                      </a:r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+ (0.1204)×0.0833 + </a:t>
                      </a:r>
                    </a:p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+(-0.3696)×0.1223 + (-0.2404)×0.4317 +</a:t>
                      </a:r>
                    </a:p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+(-1.1969)×(-0.2017) + </a:t>
                      </a:r>
                      <a:r>
                        <a:rPr lang="ru-RU" sz="1000" dirty="0" smtClean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</a:rPr>
                        <a:t>0.1587</a:t>
                      </a:r>
                      <a:endParaRPr lang="ru-RU" sz="1000" dirty="0">
                        <a:solidFill>
                          <a:srgbClr val="C0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0.2260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2452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2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(-0.1115)×0.1417 + (0.1204)×(-0.1990) +</a:t>
                      </a:r>
                    </a:p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+(-0.3696)×0.3196 + (-0.2404)×0.3572 +</a:t>
                      </a:r>
                    </a:p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+(-1.1969)×(-0.4123) + 0.0972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0.3470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753300"/>
                  </a:ext>
                </a:extLst>
              </a:tr>
              <a:tr h="148352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3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(-0.1115)×0.3818 + (0.1204)×0.2136 +</a:t>
                      </a:r>
                    </a:p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+(-0.3696)×0.1949 + (-0.2404)×0.1841 +</a:t>
                      </a:r>
                    </a:p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+(-1.1969)×0.3718 + 0.1054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-0.4727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919128"/>
                  </a:ext>
                </a:extLst>
              </a:tr>
              <a:tr h="120536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4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(-0.1115)×(-0.0590) + (0.1204)×(-0.3782) + +(-0.3696)×(-0.1283) + (-0.2404)×(-0.3150) + (-1.1969)×0.0296 + 0.1728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0.2216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5661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5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(-0.1115)×(-0.0835) + (0.1204)×(-0.2399) + +(-0.3696)×(-0.0407) + (-0.2404)×0.4237 + +(-1.1969)×(-0.0353) + (-0.0578)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-0.1220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938648"/>
                  </a:ext>
                </a:extLst>
              </a:tr>
              <a:tr h="136912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6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(-0.1115)×0.0142 + (0.1204)×(-0.0697) +</a:t>
                      </a:r>
                    </a:p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+(-0.3696)×0.0703 + (-0.2404)×0.3985 +</a:t>
                      </a:r>
                    </a:p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+(-1.1969)×0.2735 + (-0.4156)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-0.8747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2779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53534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Нормализация активаций с помощью нормализации </a:t>
            </a:r>
            <a:r>
              <a:rPr lang="ru-RU" sz="1200" b="1" dirty="0" smtClean="0"/>
              <a:t>слоев. Числовой пример.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Шаг </a:t>
            </a:r>
            <a:r>
              <a:rPr lang="ru-RU" sz="1200" dirty="0" smtClean="0"/>
              <a:t>4</a:t>
            </a:r>
            <a:r>
              <a:rPr lang="ru-RU" sz="1200" dirty="0"/>
              <a:t>. Применение </a:t>
            </a:r>
            <a:r>
              <a:rPr lang="en-US" sz="1200" dirty="0" err="1"/>
              <a:t>ReLU</a:t>
            </a:r>
            <a:r>
              <a:rPr lang="en-US" sz="1200" dirty="0"/>
              <a:t> </a:t>
            </a:r>
            <a:r>
              <a:rPr lang="ru-RU" sz="1200" dirty="0" smtClean="0"/>
              <a:t>активации			Шаг 5. Расчет статистик для нормализации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Формула: </a:t>
            </a:r>
            <a:r>
              <a:rPr lang="en-US" sz="1000" dirty="0" err="1">
                <a:latin typeface="Consolas" panose="020B0609020204030204" pitchFamily="49" charset="0"/>
              </a:rPr>
              <a:t>ReLU</a:t>
            </a:r>
            <a:r>
              <a:rPr lang="en-US" sz="1000" dirty="0">
                <a:latin typeface="Consolas" panose="020B0609020204030204" pitchFamily="49" charset="0"/>
              </a:rPr>
              <a:t>(x)=max(0,x)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Преобразование </a:t>
            </a:r>
            <a:r>
              <a:rPr lang="en-US" sz="1000" dirty="0" err="1">
                <a:latin typeface="Consolas" panose="020B0609020204030204" pitchFamily="49" charset="0"/>
              </a:rPr>
              <a:t>pre_relu</a:t>
            </a:r>
            <a:r>
              <a:rPr lang="en-US" sz="1000" dirty="0">
                <a:latin typeface="Consolas" panose="020B0609020204030204" pitchFamily="49" charset="0"/>
              </a:rPr>
              <a:t> → </a:t>
            </a:r>
            <a:r>
              <a:rPr lang="en-US" sz="1000" dirty="0" smtClean="0">
                <a:latin typeface="Consolas" panose="020B0609020204030204" pitchFamily="49" charset="0"/>
              </a:rPr>
              <a:t>out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Аналогично для </a:t>
            </a:r>
            <a:r>
              <a:rPr lang="en-US" sz="1000" dirty="0" err="1">
                <a:latin typeface="Consolas" panose="020B0609020204030204" pitchFamily="49" charset="0"/>
              </a:rPr>
              <a:t>batch_example</a:t>
            </a:r>
            <a:r>
              <a:rPr lang="en-US" sz="1000" dirty="0">
                <a:latin typeface="Consolas" panose="020B0609020204030204" pitchFamily="49" charset="0"/>
              </a:rPr>
              <a:t>[1]: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pre_relu</a:t>
            </a:r>
            <a:r>
              <a:rPr lang="en-US" sz="1000" dirty="0">
                <a:latin typeface="Consolas" panose="020B0609020204030204" pitchFamily="49" charset="0"/>
              </a:rPr>
              <a:t>[1] = [0.2133, 0.2394, -0.1502, 0.5198, 0.3297, -0.2985]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→ out[1] = [0.2133, 0.2394, 0.0000, 0.5198, 0.3297, 0.0000</a:t>
            </a:r>
            <a:r>
              <a:rPr lang="en-US" sz="1000" dirty="0" smtClean="0">
                <a:latin typeface="Consolas" panose="020B0609020204030204" pitchFamily="49" charset="0"/>
              </a:rPr>
              <a:t>]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Выходные данные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err="1">
                <a:latin typeface="Consolas" panose="020B0609020204030204" pitchFamily="49" charset="0"/>
              </a:rPr>
              <a:t>out</a:t>
            </a:r>
            <a:r>
              <a:rPr lang="ru-RU" sz="1000" dirty="0">
                <a:latin typeface="Consolas" panose="020B0609020204030204" pitchFamily="49" charset="0"/>
              </a:rPr>
              <a:t>=(0.2260  0.3470  0.0000  0.2216  0.0000  0.0000)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(0.2133  0.2394  0.0000  0.5198  0.3297  0.0000)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Форма: [2, 6]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Особенности: </a:t>
            </a:r>
            <a:r>
              <a:rPr lang="ru-RU" sz="1000" dirty="0" err="1">
                <a:latin typeface="Consolas" panose="020B0609020204030204" pitchFamily="49" charset="0"/>
              </a:rPr>
              <a:t>ReLU</a:t>
            </a:r>
            <a:r>
              <a:rPr lang="ru-RU" sz="1000" dirty="0">
                <a:latin typeface="Consolas" panose="020B0609020204030204" pitchFamily="49" charset="0"/>
              </a:rPr>
              <a:t> обнулила все отрицательные значения</a:t>
            </a:r>
            <a:endParaRPr lang="ru-RU" sz="1000" dirty="0" smtClean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4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6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526446"/>
              </p:ext>
            </p:extLst>
          </p:nvPr>
        </p:nvGraphicFramePr>
        <p:xfrm>
          <a:off x="323529" y="1900715"/>
          <a:ext cx="2952327" cy="1706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05179">
                  <a:extLst>
                    <a:ext uri="{9D8B030D-6E8A-4147-A177-3AD203B41FA5}">
                      <a16:colId xmlns:a16="http://schemas.microsoft.com/office/drawing/2014/main" val="2620895021"/>
                    </a:ext>
                  </a:extLst>
                </a:gridCol>
                <a:gridCol w="1355060">
                  <a:extLst>
                    <a:ext uri="{9D8B030D-6E8A-4147-A177-3AD203B41FA5}">
                      <a16:colId xmlns:a16="http://schemas.microsoft.com/office/drawing/2014/main" val="1491895084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936698282"/>
                    </a:ext>
                  </a:extLst>
                </a:gridCol>
              </a:tblGrid>
              <a:tr h="159792">
                <a:tc>
                  <a:txBody>
                    <a:bodyPr/>
                    <a:lstStyle/>
                    <a:p>
                      <a:pPr algn="ctr"/>
                      <a:r>
                        <a:rPr kumimoji="0" lang="en-US" sz="1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pre_relu</a:t>
                      </a:r>
                      <a:r>
                        <a:rPr kumimoji="0" lang="en-US" sz="1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[0]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ReLU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out[0]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755097"/>
                  </a:ext>
                </a:extLst>
              </a:tr>
              <a:tr h="1319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0.2260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max(0, 0.2260)</a:t>
                      </a:r>
                      <a:endParaRPr lang="ru-RU" sz="10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0.2260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2452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0.3470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max(0, 0.3470)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0.3470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753300"/>
                  </a:ext>
                </a:extLst>
              </a:tr>
              <a:tr h="148352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-0.4727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max(0, -0.4727)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0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919128"/>
                  </a:ext>
                </a:extLst>
              </a:tr>
              <a:tr h="120536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0.2216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max(0, 0.2216)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0.2216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5661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-0.1220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max(0, -0.1220)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0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938648"/>
                  </a:ext>
                </a:extLst>
              </a:tr>
              <a:tr h="136912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-0.8747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max(0, -0.8747)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0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277944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442" y="1556792"/>
            <a:ext cx="4286689" cy="2794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89547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Нормализация активаций с помощью нормализации </a:t>
            </a:r>
            <a:r>
              <a:rPr lang="ru-RU" sz="1200" b="1" dirty="0" smtClean="0"/>
              <a:t>слоев. Числовой пример.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Шаг 6. Расчет нормализации (центрирование + масштабирование</a:t>
            </a:r>
            <a:r>
              <a:rPr lang="ru-RU" sz="1200" dirty="0" smtClean="0"/>
              <a:t>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Формула </a:t>
            </a:r>
            <a:r>
              <a:rPr lang="ru-RU" sz="1000" dirty="0" smtClean="0">
                <a:latin typeface="Consolas" panose="020B0609020204030204" pitchFamily="49" charset="0"/>
              </a:rPr>
              <a:t>нормализации: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Для </a:t>
            </a:r>
            <a:r>
              <a:rPr lang="en-US" sz="1000" dirty="0">
                <a:latin typeface="Consolas" panose="020B0609020204030204" pitchFamily="49" charset="0"/>
              </a:rPr>
              <a:t>out[0] </a:t>
            </a:r>
            <a:r>
              <a:rPr lang="ru-RU" sz="1000" dirty="0">
                <a:latin typeface="Consolas" panose="020B0609020204030204" pitchFamily="49" charset="0"/>
              </a:rPr>
              <a:t>с </a:t>
            </a:r>
            <a:r>
              <a:rPr lang="el-GR" sz="1000" dirty="0">
                <a:latin typeface="Consolas" panose="020B0609020204030204" pitchFamily="49" charset="0"/>
              </a:rPr>
              <a:t>μ=0.1324, σ²=0.019227, σ=0.13866</a:t>
            </a:r>
            <a:r>
              <a:rPr lang="ru-RU" sz="1000" dirty="0" smtClean="0">
                <a:latin typeface="Consolas" panose="020B0609020204030204" pitchFamily="49" charset="0"/>
              </a:rPr>
              <a:t>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out_norm</a:t>
            </a:r>
            <a:r>
              <a:rPr lang="en-US" sz="1000" dirty="0">
                <a:latin typeface="Consolas" panose="020B0609020204030204" pitchFamily="49" charset="0"/>
              </a:rPr>
              <a:t>[0] = [0.6753, 1.5483, -0.9553, 0.6436, -0.9553, -0.9553</a:t>
            </a:r>
            <a:r>
              <a:rPr lang="en-US" sz="1000" dirty="0" smtClean="0">
                <a:latin typeface="Consolas" panose="020B0609020204030204" pitchFamily="49" charset="0"/>
              </a:rPr>
              <a:t>]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out_norm</a:t>
            </a:r>
            <a:r>
              <a:rPr lang="en-US" sz="1000" dirty="0">
                <a:latin typeface="Consolas" panose="020B0609020204030204" pitchFamily="49" charset="0"/>
              </a:rPr>
              <a:t>[1] = [-0.0189, 0.1121, -1.0876, 1.5173, 0.5647, -1.0876</a:t>
            </a:r>
            <a:r>
              <a:rPr lang="en-US" sz="1000" dirty="0" smtClean="0">
                <a:latin typeface="Consolas" panose="020B0609020204030204" pitchFamily="49" charset="0"/>
              </a:rPr>
              <a:t>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Шаг 7. Верификация нормализации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Проверка для </a:t>
            </a:r>
            <a:r>
              <a:rPr lang="ru-RU" sz="1000" dirty="0" err="1">
                <a:latin typeface="Consolas" panose="020B0609020204030204" pitchFamily="49" charset="0"/>
              </a:rPr>
              <a:t>out_norm</a:t>
            </a:r>
            <a:r>
              <a:rPr lang="ru-RU" sz="1000" dirty="0">
                <a:latin typeface="Consolas" panose="020B0609020204030204" pitchFamily="49" charset="0"/>
              </a:rPr>
              <a:t>[0]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Среднее: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         0.6753+1.5483</a:t>
            </a:r>
            <a:r>
              <a:rPr lang="ru-RU" sz="1000" dirty="0">
                <a:latin typeface="Consolas" panose="020B0609020204030204" pitchFamily="49" charset="0"/>
              </a:rPr>
              <a:t>−0.9553+0.6436−0.9553−0.9553   </a:t>
            </a:r>
            <a:r>
              <a:rPr lang="ru-RU" sz="1000" dirty="0" smtClean="0">
                <a:latin typeface="Consolas" panose="020B0609020204030204" pitchFamily="49" charset="0"/>
              </a:rPr>
              <a:t> 0.0013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err="1">
                <a:latin typeface="Consolas" panose="020B0609020204030204" pitchFamily="49" charset="0"/>
              </a:rPr>
              <a:t>μ_norm</a:t>
            </a:r>
            <a:r>
              <a:rPr lang="ru-RU" sz="1000" dirty="0">
                <a:latin typeface="Consolas" panose="020B0609020204030204" pitchFamily="49" charset="0"/>
              </a:rPr>
              <a:t> = ------------------------------------------ = ------ ≈ 0.0002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                        6		</a:t>
            </a:r>
            <a:r>
              <a:rPr lang="ru-RU" sz="1000" dirty="0" smtClean="0">
                <a:latin typeface="Consolas" panose="020B0609020204030204" pitchFamily="49" charset="0"/>
              </a:rPr>
              <a:t>    </a:t>
            </a:r>
            <a:r>
              <a:rPr lang="ru-RU" sz="1000" dirty="0">
                <a:latin typeface="Consolas" panose="020B0609020204030204" pitchFamily="49" charset="0"/>
              </a:rPr>
              <a:t>6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Дисперсия: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         0.6753</a:t>
            </a:r>
            <a:r>
              <a:rPr lang="ru-RU" sz="1000" baseline="30000" dirty="0" smtClean="0">
                <a:latin typeface="Consolas" panose="020B0609020204030204" pitchFamily="49" charset="0"/>
              </a:rPr>
              <a:t>2</a:t>
            </a:r>
            <a:r>
              <a:rPr lang="ru-RU" sz="1000" dirty="0" smtClean="0">
                <a:latin typeface="Consolas" panose="020B0609020204030204" pitchFamily="49" charset="0"/>
              </a:rPr>
              <a:t>+1.5483</a:t>
            </a:r>
            <a:r>
              <a:rPr lang="ru-RU" sz="1000" baseline="30000" dirty="0" smtClean="0">
                <a:latin typeface="Consolas" panose="020B0609020204030204" pitchFamily="49" charset="0"/>
              </a:rPr>
              <a:t>2</a:t>
            </a:r>
            <a:r>
              <a:rPr lang="ru-RU" sz="1000" dirty="0">
                <a:latin typeface="Consolas" panose="020B0609020204030204" pitchFamily="49" charset="0"/>
              </a:rPr>
              <a:t>+(−</a:t>
            </a:r>
            <a:r>
              <a:rPr lang="ru-RU" sz="1000" dirty="0" smtClean="0">
                <a:latin typeface="Consolas" panose="020B0609020204030204" pitchFamily="49" charset="0"/>
              </a:rPr>
              <a:t>0.9553)</a:t>
            </a:r>
            <a:r>
              <a:rPr lang="ru-RU" sz="1000" baseline="30000" dirty="0" smtClean="0">
                <a:latin typeface="Consolas" panose="020B0609020204030204" pitchFamily="49" charset="0"/>
              </a:rPr>
              <a:t>2</a:t>
            </a:r>
            <a:r>
              <a:rPr lang="ru-RU" sz="1000" dirty="0" smtClean="0">
                <a:latin typeface="Consolas" panose="020B0609020204030204" pitchFamily="49" charset="0"/>
              </a:rPr>
              <a:t>+0.6436</a:t>
            </a:r>
            <a:r>
              <a:rPr lang="ru-RU" sz="1000" baseline="30000" dirty="0" smtClean="0">
                <a:latin typeface="Consolas" panose="020B0609020204030204" pitchFamily="49" charset="0"/>
              </a:rPr>
              <a:t>2</a:t>
            </a:r>
            <a:r>
              <a:rPr lang="ru-RU" sz="1000" dirty="0">
                <a:latin typeface="Consolas" panose="020B0609020204030204" pitchFamily="49" charset="0"/>
              </a:rPr>
              <a:t>+(−</a:t>
            </a:r>
            <a:r>
              <a:rPr lang="ru-RU" sz="1000" dirty="0" smtClean="0">
                <a:latin typeface="Consolas" panose="020B0609020204030204" pitchFamily="49" charset="0"/>
              </a:rPr>
              <a:t>0.9553)</a:t>
            </a:r>
            <a:r>
              <a:rPr lang="ru-RU" sz="1000" baseline="30000" dirty="0" smtClean="0">
                <a:latin typeface="Consolas" panose="020B0609020204030204" pitchFamily="49" charset="0"/>
              </a:rPr>
              <a:t>2</a:t>
            </a:r>
            <a:r>
              <a:rPr lang="ru-RU" sz="1000" dirty="0">
                <a:latin typeface="Consolas" panose="020B0609020204030204" pitchFamily="49" charset="0"/>
              </a:rPr>
              <a:t>+(−</a:t>
            </a:r>
            <a:r>
              <a:rPr lang="ru-RU" sz="1000" dirty="0" smtClean="0">
                <a:latin typeface="Consolas" panose="020B0609020204030204" pitchFamily="49" charset="0"/>
              </a:rPr>
              <a:t>0.9553)</a:t>
            </a:r>
            <a:r>
              <a:rPr lang="ru-RU" sz="1000" baseline="30000" dirty="0" smtClean="0">
                <a:latin typeface="Consolas" panose="020B0609020204030204" pitchFamily="49" charset="0"/>
              </a:rPr>
              <a:t>2</a:t>
            </a:r>
            <a:r>
              <a:rPr lang="ru-RU" sz="1000" dirty="0" smtClean="0">
                <a:latin typeface="Consolas" panose="020B0609020204030204" pitchFamily="49" charset="0"/>
              </a:rPr>
              <a:t>   </a:t>
            </a:r>
            <a:r>
              <a:rPr lang="ru-RU" sz="1000" dirty="0">
                <a:latin typeface="Consolas" panose="020B0609020204030204" pitchFamily="49" charset="0"/>
              </a:rPr>
              <a:t>6.0052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σ</a:t>
            </a:r>
            <a:r>
              <a:rPr lang="ru-RU" sz="1000" baseline="-25000" dirty="0">
                <a:latin typeface="Consolas" panose="020B0609020204030204" pitchFamily="49" charset="0"/>
              </a:rPr>
              <a:t>norm</a:t>
            </a:r>
            <a:r>
              <a:rPr lang="ru-RU" sz="1000" baseline="30000" dirty="0">
                <a:latin typeface="Consolas" panose="020B0609020204030204" pitchFamily="49" charset="0"/>
              </a:rPr>
              <a:t>2</a:t>
            </a:r>
            <a:r>
              <a:rPr lang="ru-RU" sz="1000" dirty="0">
                <a:latin typeface="Consolas" panose="020B0609020204030204" pitchFamily="49" charset="0"/>
              </a:rPr>
              <a:t> = </a:t>
            </a:r>
            <a:r>
              <a:rPr lang="ru-RU" sz="1000" dirty="0" smtClean="0">
                <a:latin typeface="Consolas" panose="020B0609020204030204" pitchFamily="49" charset="0"/>
              </a:rPr>
              <a:t>-------------------------------------------------------- </a:t>
            </a:r>
            <a:r>
              <a:rPr lang="ru-RU" sz="1000" dirty="0">
                <a:latin typeface="Consolas" panose="020B0609020204030204" pitchFamily="49" charset="0"/>
              </a:rPr>
              <a:t>= ------ ≈ 1.0009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			</a:t>
            </a:r>
            <a:r>
              <a:rPr lang="ru-RU" sz="1000" dirty="0" smtClean="0">
                <a:latin typeface="Consolas" panose="020B0609020204030204" pitchFamily="49" charset="0"/>
              </a:rPr>
              <a:t>6   </a:t>
            </a:r>
            <a:r>
              <a:rPr lang="ru-RU" sz="1000" dirty="0">
                <a:latin typeface="Consolas" panose="020B0609020204030204" pitchFamily="49" charset="0"/>
              </a:rPr>
              <a:t>		</a:t>
            </a:r>
            <a:r>
              <a:rPr lang="ru-RU" sz="1000" dirty="0" smtClean="0">
                <a:latin typeface="Consolas" panose="020B0609020204030204" pitchFamily="49" charset="0"/>
              </a:rPr>
              <a:t>   6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b="1" dirty="0" smtClean="0"/>
              <a:t>Нормализация </a:t>
            </a:r>
            <a:r>
              <a:rPr lang="ru-RU" sz="1200" b="1" dirty="0"/>
              <a:t>завершена успешно</a:t>
            </a:r>
            <a:r>
              <a:rPr lang="ru-RU" sz="1200" dirty="0"/>
              <a:t>: активации теперь имеют нулевое среднее и единичную дисперсию по каждому объекту.</a:t>
            </a:r>
            <a:endParaRPr lang="ru-RU" sz="1200" dirty="0" smtClean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4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7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154694"/>
              </p:ext>
            </p:extLst>
          </p:nvPr>
        </p:nvGraphicFramePr>
        <p:xfrm>
          <a:off x="249811" y="2221321"/>
          <a:ext cx="4536504" cy="1706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37227">
                  <a:extLst>
                    <a:ext uri="{9D8B030D-6E8A-4147-A177-3AD203B41FA5}">
                      <a16:colId xmlns:a16="http://schemas.microsoft.com/office/drawing/2014/main" val="2620895021"/>
                    </a:ext>
                  </a:extLst>
                </a:gridCol>
                <a:gridCol w="2082166">
                  <a:extLst>
                    <a:ext uri="{9D8B030D-6E8A-4147-A177-3AD203B41FA5}">
                      <a16:colId xmlns:a16="http://schemas.microsoft.com/office/drawing/2014/main" val="1491895084"/>
                    </a:ext>
                  </a:extLst>
                </a:gridCol>
                <a:gridCol w="1217111">
                  <a:extLst>
                    <a:ext uri="{9D8B030D-6E8A-4147-A177-3AD203B41FA5}">
                      <a16:colId xmlns:a16="http://schemas.microsoft.com/office/drawing/2014/main" val="2936698282"/>
                    </a:ext>
                  </a:extLst>
                </a:gridCol>
              </a:tblGrid>
              <a:tr h="159792">
                <a:tc>
                  <a:txBody>
                    <a:bodyPr/>
                    <a:lstStyle/>
                    <a:p>
                      <a:pPr algn="ctr"/>
                      <a:r>
                        <a:rPr kumimoji="0" lang="ru-RU" sz="1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Элемент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Расчет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Результат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755097"/>
                  </a:ext>
                </a:extLst>
              </a:tr>
              <a:tr h="1319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0.2260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(0.2260 - 0.1324) / 0.13866</a:t>
                      </a:r>
                      <a:endParaRPr lang="ru-RU" sz="1000" dirty="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0.6753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2452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0.3470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(0.3470 - 0.1324) / 0.13866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1.5483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753300"/>
                  </a:ext>
                </a:extLst>
              </a:tr>
              <a:tr h="148352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0.0000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(0.0000 - 0.1324) / 0.13866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-0.9553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919128"/>
                  </a:ext>
                </a:extLst>
              </a:tr>
              <a:tr h="120536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0.2216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(0.2216 - 0.1324) / 0.13866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0.6436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5661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0.0000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(0.0000 - 0.1324) / 0.13866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-0.9553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938648"/>
                  </a:ext>
                </a:extLst>
              </a:tr>
              <a:tr h="136912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0.0000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(0.0000 - 0.1324) / 0.13866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-0.9553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277944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362" y="1556792"/>
            <a:ext cx="840408" cy="40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2075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Реализация сети с прямым распространением на основе функции активации </a:t>
            </a:r>
            <a:r>
              <a:rPr lang="en-US" sz="1200" b="1" dirty="0" smtClean="0"/>
              <a:t>GELU</a:t>
            </a:r>
            <a:endParaRPr lang="ru-RU" sz="1200" b="1" dirty="0" smtClean="0"/>
          </a:p>
          <a:p>
            <a:pPr marL="0" indent="0" algn="ctr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От </a:t>
            </a:r>
            <a:r>
              <a:rPr lang="ru-RU" sz="1200" dirty="0" err="1"/>
              <a:t>ReLU</a:t>
            </a:r>
            <a:r>
              <a:rPr lang="ru-RU" sz="1200" dirty="0"/>
              <a:t> к </a:t>
            </a:r>
            <a:r>
              <a:rPr lang="ru-RU" sz="1200" dirty="0" smtClean="0"/>
              <a:t>GELU: мотивация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4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8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328428"/>
              </p:ext>
            </p:extLst>
          </p:nvPr>
        </p:nvGraphicFramePr>
        <p:xfrm>
          <a:off x="184734" y="1556792"/>
          <a:ext cx="8707746" cy="1005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722845">
                  <a:extLst>
                    <a:ext uri="{9D8B030D-6E8A-4147-A177-3AD203B41FA5}">
                      <a16:colId xmlns:a16="http://schemas.microsoft.com/office/drawing/2014/main" val="385946068"/>
                    </a:ext>
                  </a:extLst>
                </a:gridCol>
                <a:gridCol w="3984901">
                  <a:extLst>
                    <a:ext uri="{9D8B030D-6E8A-4147-A177-3AD203B41FA5}">
                      <a16:colId xmlns:a16="http://schemas.microsoft.com/office/drawing/2014/main" val="2972937549"/>
                    </a:ext>
                  </a:extLst>
                </a:gridCol>
              </a:tblGrid>
              <a:tr h="15979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Проблема </a:t>
                      </a:r>
                      <a:r>
                        <a:rPr kumimoji="0" lang="en-US" sz="12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ReLU</a:t>
                      </a:r>
                      <a:endParaRPr kumimoji="0" lang="en-US" sz="12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GELU (Gaussian Error Linear Unit)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0140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«Умирающие нейроны» - отрицательные значения полностью обнуляются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Плавная, дифференцируемая везде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10006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«</a:t>
                      </a:r>
                      <a:r>
                        <a:rPr lang="ru-RU" sz="1000" b="0" dirty="0" smtClean="0"/>
                        <a:t>Негладкая функция</a:t>
                      </a:r>
                      <a:r>
                        <a:rPr lang="ru-RU" sz="1000" b="1" dirty="0" smtClean="0"/>
                        <a:t>» -</a:t>
                      </a:r>
                      <a:r>
                        <a:rPr lang="ru-RU" sz="1000" dirty="0" smtClean="0"/>
                        <a:t> производная в 0 не определена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Сохраняет слабые градиенты даже для отрицательных значений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935973"/>
                  </a:ext>
                </a:extLst>
              </a:tr>
              <a:tr h="12892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Нереалистичная активация: не отражает сложные паттерны данных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Имеет статистическую интерпретацию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887278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90" y="2755608"/>
            <a:ext cx="3982848" cy="11279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097" y="4058669"/>
            <a:ext cx="5885027" cy="209501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610" y="2933508"/>
            <a:ext cx="3308721" cy="99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86322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Нормализация активаций с помощью нормализации </a:t>
            </a:r>
            <a:r>
              <a:rPr lang="ru-RU" sz="1200" b="1" dirty="0" smtClean="0"/>
              <a:t>слоев. Числовой пример.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Шаг </a:t>
            </a:r>
            <a:r>
              <a:rPr lang="en-US" sz="1200" dirty="0"/>
              <a:t>1</a:t>
            </a:r>
            <a:r>
              <a:rPr lang="ru-RU" sz="1200" dirty="0" smtClean="0"/>
              <a:t>. </a:t>
            </a:r>
            <a:r>
              <a:rPr lang="ru-RU" sz="1200" dirty="0"/>
              <a:t>Применение </a:t>
            </a:r>
            <a:r>
              <a:rPr lang="en-US" sz="1200" dirty="0" smtClean="0"/>
              <a:t>GELU </a:t>
            </a:r>
            <a:r>
              <a:rPr lang="ru-RU" sz="1200" dirty="0" smtClean="0"/>
              <a:t>активации: </a:t>
            </a:r>
            <a:r>
              <a:rPr lang="ru-RU" sz="1200" dirty="0">
                <a:latin typeface="Consolas" panose="020B0609020204030204" pitchFamily="49" charset="0"/>
              </a:rPr>
              <a:t>Преобразование </a:t>
            </a:r>
            <a:r>
              <a:rPr lang="en-US" sz="1200" dirty="0" err="1">
                <a:latin typeface="Consolas" panose="020B0609020204030204" pitchFamily="49" charset="0"/>
              </a:rPr>
              <a:t>pre_relu</a:t>
            </a:r>
            <a:r>
              <a:rPr lang="en-US" sz="1200" dirty="0">
                <a:latin typeface="Consolas" panose="020B0609020204030204" pitchFamily="49" charset="0"/>
              </a:rPr>
              <a:t>[0] → out[0]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Пояснение.</a:t>
            </a: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smtClean="0">
                <a:latin typeface="Consolas" panose="020B0609020204030204" pitchFamily="49" charset="0"/>
              </a:rPr>
              <a:t>GELU(x</a:t>
            </a:r>
            <a:r>
              <a:rPr lang="en-US" sz="1000" dirty="0">
                <a:latin typeface="Consolas" panose="020B0609020204030204" pitchFamily="49" charset="0"/>
              </a:rPr>
              <a:t>) ≈ 0.5 * x * (1 + </a:t>
            </a:r>
            <a:r>
              <a:rPr lang="en-US" sz="1000" dirty="0" err="1">
                <a:latin typeface="Consolas" panose="020B0609020204030204" pitchFamily="49" charset="0"/>
              </a:rPr>
              <a:t>tanh</a:t>
            </a:r>
            <a:r>
              <a:rPr lang="en-US" sz="1000" dirty="0">
                <a:latin typeface="Consolas" panose="020B0609020204030204" pitchFamily="49" charset="0"/>
              </a:rPr>
              <a:t>( √(2/</a:t>
            </a:r>
            <a:r>
              <a:rPr lang="el-GR" sz="1000" dirty="0">
                <a:latin typeface="Consolas" panose="020B0609020204030204" pitchFamily="49" charset="0"/>
              </a:rPr>
              <a:t>π) * (</a:t>
            </a:r>
            <a:r>
              <a:rPr lang="en-US" sz="1000" dirty="0">
                <a:latin typeface="Consolas" panose="020B0609020204030204" pitchFamily="49" charset="0"/>
              </a:rPr>
              <a:t>x + 0.044715 * x³</a:t>
            </a:r>
            <a:r>
              <a:rPr lang="en-US" sz="1000" dirty="0" smtClean="0">
                <a:latin typeface="Consolas" panose="020B0609020204030204" pitchFamily="49" charset="0"/>
              </a:rPr>
              <a:t>)))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smtClean="0">
                <a:latin typeface="Consolas" panose="020B0609020204030204" pitchFamily="49" charset="0"/>
              </a:rPr>
              <a:t>inner — </a:t>
            </a:r>
            <a:r>
              <a:rPr lang="ru-RU" sz="1000" dirty="0">
                <a:latin typeface="Consolas" panose="020B0609020204030204" pitchFamily="49" charset="0"/>
              </a:rPr>
              <a:t>промежуточная переменная вычисляет "внутреннее" выражение: x + 0.044715 * </a:t>
            </a:r>
            <a:r>
              <a:rPr lang="ru-RU" sz="1000" dirty="0" smtClean="0">
                <a:latin typeface="Consolas" panose="020B0609020204030204" pitchFamily="49" charset="0"/>
              </a:rPr>
              <a:t>x³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err="1" smtClean="0">
                <a:latin typeface="Consolas" panose="020B0609020204030204" pitchFamily="49" charset="0"/>
              </a:rPr>
              <a:t>scaled</a:t>
            </a:r>
            <a:r>
              <a:rPr lang="ru-RU" sz="1000" dirty="0" smtClean="0">
                <a:latin typeface="Consolas" panose="020B0609020204030204" pitchFamily="49" charset="0"/>
              </a:rPr>
              <a:t> — промежуточная переменная </a:t>
            </a:r>
            <a:r>
              <a:rPr lang="el-GR" sz="1000" dirty="0" smtClean="0">
                <a:latin typeface="Consolas" panose="020B0609020204030204" pitchFamily="49" charset="0"/>
              </a:rPr>
              <a:t>0.7979 ≈ √(2/π)</a:t>
            </a:r>
            <a:r>
              <a:rPr lang="ru-RU" sz="1000" dirty="0" smtClean="0">
                <a:latin typeface="Consolas" panose="020B0609020204030204" pitchFamily="49" charset="0"/>
              </a:rPr>
              <a:t> --</a:t>
            </a:r>
            <a:r>
              <a:rPr lang="en-US" sz="1000" dirty="0" smtClean="0">
                <a:latin typeface="Consolas" panose="020B0609020204030204" pitchFamily="49" charset="0"/>
              </a:rPr>
              <a:t>&gt;</a:t>
            </a:r>
            <a:r>
              <a:rPr lang="ru-RU" sz="1000" dirty="0" smtClean="0">
                <a:latin typeface="Consolas" panose="020B0609020204030204" pitchFamily="49" charset="0"/>
              </a:rPr>
              <a:t> </a:t>
            </a:r>
            <a:r>
              <a:rPr lang="en-US" sz="1000" dirty="0">
                <a:latin typeface="Consolas" panose="020B0609020204030204" pitchFamily="49" charset="0"/>
              </a:rPr>
              <a:t>scaled = √(2/</a:t>
            </a:r>
            <a:r>
              <a:rPr lang="el-GR" sz="1000" dirty="0">
                <a:latin typeface="Consolas" panose="020B0609020204030204" pitchFamily="49" charset="0"/>
              </a:rPr>
              <a:t>π) * </a:t>
            </a:r>
            <a:r>
              <a:rPr lang="en-US" sz="1000" dirty="0">
                <a:latin typeface="Consolas" panose="020B0609020204030204" pitchFamily="49" charset="0"/>
              </a:rPr>
              <a:t>inner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err="1" smtClean="0">
                <a:latin typeface="Consolas" panose="020B0609020204030204" pitchFamily="49" charset="0"/>
              </a:rPr>
              <a:t>tanh</a:t>
            </a:r>
            <a:r>
              <a:rPr lang="ru-RU" sz="1000" dirty="0" smtClean="0">
                <a:latin typeface="Consolas" panose="020B0609020204030204" pitchFamily="49" charset="0"/>
              </a:rPr>
              <a:t> — это функция гиперболический тангенс</a:t>
            </a:r>
            <a:r>
              <a:rPr lang="en-US" sz="1000" dirty="0">
                <a:latin typeface="Consolas" panose="020B0609020204030204" pitchFamily="49" charset="0"/>
              </a:rPr>
              <a:t> </a:t>
            </a:r>
            <a:r>
              <a:rPr lang="en-US" sz="1000" dirty="0" err="1">
                <a:latin typeface="Consolas" panose="020B0609020204030204" pitchFamily="49" charset="0"/>
              </a:rPr>
              <a:t>tanh</a:t>
            </a:r>
            <a:r>
              <a:rPr lang="en-US" sz="1000" dirty="0">
                <a:latin typeface="Consolas" panose="020B0609020204030204" pitchFamily="49" charset="0"/>
              </a:rPr>
              <a:t>(z) = (</a:t>
            </a:r>
            <a:r>
              <a:rPr lang="en-US" sz="1000" dirty="0" err="1">
                <a:latin typeface="Consolas" panose="020B0609020204030204" pitchFamily="49" charset="0"/>
              </a:rPr>
              <a:t>e^z</a:t>
            </a:r>
            <a:r>
              <a:rPr lang="en-US" sz="1000" dirty="0">
                <a:latin typeface="Consolas" panose="020B0609020204030204" pitchFamily="49" charset="0"/>
              </a:rPr>
              <a:t> - e^{-z}) / (</a:t>
            </a:r>
            <a:r>
              <a:rPr lang="en-US" sz="1000" dirty="0" err="1">
                <a:latin typeface="Consolas" panose="020B0609020204030204" pitchFamily="49" charset="0"/>
              </a:rPr>
              <a:t>e^z</a:t>
            </a:r>
            <a:r>
              <a:rPr lang="en-US" sz="1000" dirty="0">
                <a:latin typeface="Consolas" panose="020B0609020204030204" pitchFamily="49" charset="0"/>
              </a:rPr>
              <a:t> + e^{-z}) (</a:t>
            </a:r>
            <a:r>
              <a:rPr lang="ru-RU" sz="1000" dirty="0">
                <a:latin typeface="Consolas" panose="020B0609020204030204" pitchFamily="49" charset="0"/>
              </a:rPr>
              <a:t>где </a:t>
            </a:r>
            <a:r>
              <a:rPr lang="en-US" sz="1000" dirty="0">
                <a:latin typeface="Consolas" panose="020B0609020204030204" pitchFamily="49" charset="0"/>
              </a:rPr>
              <a:t>e — </a:t>
            </a:r>
            <a:r>
              <a:rPr lang="ru-RU" sz="1000" dirty="0">
                <a:latin typeface="Consolas" panose="020B0609020204030204" pitchFamily="49" charset="0"/>
              </a:rPr>
              <a:t>экспонента, ≈2.718)</a:t>
            </a: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4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9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2231312"/>
              </p:ext>
            </p:extLst>
          </p:nvPr>
        </p:nvGraphicFramePr>
        <p:xfrm>
          <a:off x="323528" y="1613128"/>
          <a:ext cx="8424935" cy="36880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112726">
                  <a:extLst>
                    <a:ext uri="{9D8B030D-6E8A-4147-A177-3AD203B41FA5}">
                      <a16:colId xmlns:a16="http://schemas.microsoft.com/office/drawing/2014/main" val="2620895021"/>
                    </a:ext>
                  </a:extLst>
                </a:gridCol>
                <a:gridCol w="5802078">
                  <a:extLst>
                    <a:ext uri="{9D8B030D-6E8A-4147-A177-3AD203B41FA5}">
                      <a16:colId xmlns:a16="http://schemas.microsoft.com/office/drawing/2014/main" val="1491895084"/>
                    </a:ext>
                  </a:extLst>
                </a:gridCol>
                <a:gridCol w="1510131">
                  <a:extLst>
                    <a:ext uri="{9D8B030D-6E8A-4147-A177-3AD203B41FA5}">
                      <a16:colId xmlns:a16="http://schemas.microsoft.com/office/drawing/2014/main" val="2936698282"/>
                    </a:ext>
                  </a:extLst>
                </a:gridCol>
              </a:tblGrid>
              <a:tr h="159792">
                <a:tc>
                  <a:txBody>
                    <a:bodyPr/>
                    <a:lstStyle/>
                    <a:p>
                      <a:pPr algn="ctr"/>
                      <a:r>
                        <a:rPr kumimoji="0" lang="en-US" sz="1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pre_relu</a:t>
                      </a:r>
                      <a:r>
                        <a:rPr kumimoji="0" lang="en-US" sz="1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[0]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GELU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out[0]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755097"/>
                  </a:ext>
                </a:extLst>
              </a:tr>
              <a:tr h="1319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0.2260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effectLst/>
                          <a:latin typeface="Consolas" panose="020B0609020204030204" pitchFamily="49" charset="0"/>
                        </a:rPr>
                        <a:t>1</a:t>
                      </a:r>
                      <a:r>
                        <a:rPr lang="ru-RU" sz="1000" dirty="0" smtClean="0">
                          <a:effectLst/>
                          <a:latin typeface="Consolas" panose="020B0609020204030204" pitchFamily="49" charset="0"/>
                        </a:rPr>
                        <a:t>.</a:t>
                      </a:r>
                      <a:r>
                        <a:rPr lang="ru-RU" sz="1000" baseline="0" dirty="0" smtClean="0"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sz="1000" dirty="0" smtClean="0">
                          <a:effectLst/>
                          <a:latin typeface="Consolas" panose="020B0609020204030204" pitchFamily="49" charset="0"/>
                        </a:rPr>
                        <a:t>x^3 = 0.0116, 0.044715 * x^3 ≈ 0.0005    </a:t>
                      </a:r>
                      <a:r>
                        <a:rPr lang="ru-RU" sz="1000" dirty="0" smtClean="0">
                          <a:effectLst/>
                          <a:latin typeface="Consolas" panose="020B0609020204030204" pitchFamily="49" charset="0"/>
                        </a:rPr>
                        <a:t>4. </a:t>
                      </a:r>
                      <a:r>
                        <a:rPr lang="en-US" sz="1000" dirty="0" err="1" smtClean="0">
                          <a:effectLst/>
                          <a:latin typeface="Consolas" panose="020B0609020204030204" pitchFamily="49" charset="0"/>
                        </a:rPr>
                        <a:t>tanh</a:t>
                      </a:r>
                      <a:r>
                        <a:rPr lang="en-US" sz="1000" dirty="0" smtClean="0">
                          <a:effectLst/>
                          <a:latin typeface="Consolas" panose="020B0609020204030204" pitchFamily="49" charset="0"/>
                        </a:rPr>
                        <a:t>(0.1808)≈0.1793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effectLst/>
                          <a:latin typeface="Consolas" panose="020B0609020204030204" pitchFamily="49" charset="0"/>
                        </a:rPr>
                        <a:t>2. </a:t>
                      </a:r>
                      <a:r>
                        <a:rPr lang="en-US" sz="1000" dirty="0" smtClean="0">
                          <a:effectLst/>
                          <a:latin typeface="Consolas" panose="020B0609020204030204" pitchFamily="49" charset="0"/>
                        </a:rPr>
                        <a:t>inner = 0.2260 + 0.0005 = 0.2265         </a:t>
                      </a:r>
                      <a:r>
                        <a:rPr lang="ru-RU" sz="1000" dirty="0" smtClean="0">
                          <a:effectLst/>
                          <a:latin typeface="Consolas" panose="020B0609020204030204" pitchFamily="49" charset="0"/>
                        </a:rPr>
                        <a:t>5. </a:t>
                      </a:r>
                      <a:r>
                        <a:rPr lang="en-US" sz="1000" dirty="0" smtClean="0">
                          <a:effectLst/>
                          <a:latin typeface="Consolas" panose="020B0609020204030204" pitchFamily="49" charset="0"/>
                        </a:rPr>
                        <a:t>1 + </a:t>
                      </a:r>
                      <a:r>
                        <a:rPr lang="en-US" sz="1000" dirty="0" err="1" smtClean="0">
                          <a:effectLst/>
                          <a:latin typeface="Consolas" panose="020B0609020204030204" pitchFamily="49" charset="0"/>
                        </a:rPr>
                        <a:t>tanh</a:t>
                      </a:r>
                      <a:r>
                        <a:rPr lang="en-US" sz="1000" dirty="0" smtClean="0">
                          <a:effectLst/>
                          <a:latin typeface="Consolas" panose="020B0609020204030204" pitchFamily="49" charset="0"/>
                        </a:rPr>
                        <a:t> = 1.1793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effectLst/>
                          <a:latin typeface="Consolas" panose="020B0609020204030204" pitchFamily="49" charset="0"/>
                        </a:rPr>
                        <a:t>3. </a:t>
                      </a:r>
                      <a:r>
                        <a:rPr lang="en-US" sz="1000" dirty="0" smtClean="0">
                          <a:effectLst/>
                          <a:latin typeface="Consolas" panose="020B0609020204030204" pitchFamily="49" charset="0"/>
                        </a:rPr>
                        <a:t>scaled = 0.7979 * 0.2265 ≈ 0.1808        </a:t>
                      </a:r>
                      <a:r>
                        <a:rPr lang="ru-RU" sz="1000" dirty="0" smtClean="0">
                          <a:effectLst/>
                          <a:latin typeface="Consolas" panose="020B0609020204030204" pitchFamily="49" charset="0"/>
                        </a:rPr>
                        <a:t>6.</a:t>
                      </a:r>
                      <a:r>
                        <a:rPr lang="en-US" sz="1000" dirty="0" smtClean="0">
                          <a:effectLst/>
                          <a:latin typeface="Consolas" panose="020B0609020204030204" pitchFamily="49" charset="0"/>
                        </a:rPr>
                        <a:t>0.5 * x * (1+tanh) = 0.5 * 0.2260</a:t>
                      </a:r>
                      <a:r>
                        <a:rPr lang="ru-RU" sz="1000" dirty="0" smtClean="0">
                          <a:effectLst/>
                          <a:latin typeface="Consolas" panose="020B0609020204030204" pitchFamily="49" charset="0"/>
                        </a:rPr>
                        <a:t>*</a:t>
                      </a:r>
                      <a:r>
                        <a:rPr lang="ru-RU" sz="1000" baseline="0" dirty="0" smtClean="0"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endParaRPr lang="ru-RU" sz="1000" dirty="0" smtClean="0">
                        <a:effectLst/>
                        <a:latin typeface="Consolas" panose="020B0609020204030204" pitchFamily="49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effectLst/>
                          <a:latin typeface="Consolas" panose="020B0609020204030204" pitchFamily="49" charset="0"/>
                        </a:rPr>
                        <a:t>                                              </a:t>
                      </a:r>
                      <a:r>
                        <a:rPr lang="en-US" sz="1000" dirty="0" smtClean="0">
                          <a:effectLst/>
                          <a:latin typeface="Consolas" panose="020B0609020204030204" pitchFamily="49" charset="0"/>
                        </a:rPr>
                        <a:t>*</a:t>
                      </a:r>
                      <a:r>
                        <a:rPr lang="ru-RU" sz="1000" dirty="0" smtClean="0"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sz="1000" dirty="0" smtClean="0">
                          <a:effectLst/>
                          <a:latin typeface="Consolas" panose="020B0609020204030204" pitchFamily="49" charset="0"/>
                        </a:rPr>
                        <a:t>1.1793 ≈ 0.1333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0.1332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2452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0.3470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1. x^3 ≈ 0.0418, 	</a:t>
                      </a:r>
                      <a:r>
                        <a:rPr lang="ru-RU" sz="1000" baseline="0" dirty="0" smtClean="0">
                          <a:latin typeface="Consolas" panose="020B0609020204030204" pitchFamily="49" charset="0"/>
                        </a:rPr>
                        <a:t>          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4. scaled ≈ 0.7979 * 0.3489 ≈ 0.2785</a:t>
                      </a:r>
                    </a:p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2. 0.044715 * x^3 ≈ 0.0019	</a:t>
                      </a:r>
                      <a:r>
                        <a:rPr lang="ru-RU" sz="1000" baseline="0" dirty="0" smtClean="0">
                          <a:latin typeface="Consolas" panose="020B0609020204030204" pitchFamily="49" charset="0"/>
                        </a:rPr>
                        <a:t>         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5. 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tanh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(0.2785) ≈ 0.2725</a:t>
                      </a:r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6. 1 + 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tanh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 ≈ 1.2725</a:t>
                      </a:r>
                    </a:p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3. inner ≈ 0.3470 + 0.0019 = 0.3489</a:t>
                      </a:r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7. GELU ≈ 0.5 * 0.3470 * 1.2725 ≈ 0.2208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0.2208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753300"/>
                  </a:ext>
                </a:extLst>
              </a:tr>
              <a:tr h="148352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-0.4727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1. x^3 ≈ -0.1056, 	</a:t>
                      </a:r>
                      <a:r>
                        <a:rPr lang="ru-RU" sz="1000" baseline="0" dirty="0" smtClean="0">
                          <a:latin typeface="Consolas" panose="020B0609020204030204" pitchFamily="49" charset="0"/>
                        </a:rPr>
                        <a:t>          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4. scaled ≈ 0.7979 * -0.4774 ≈ -0.3810</a:t>
                      </a:r>
                    </a:p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2. 0.044715 * x^3 ≈ -0.0047</a:t>
                      </a:r>
                      <a:r>
                        <a:rPr lang="ru-RU" sz="1000" baseline="0" dirty="0" smtClean="0">
                          <a:latin typeface="Consolas" panose="020B0609020204030204" pitchFamily="49" charset="0"/>
                        </a:rPr>
                        <a:t>    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  5. 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tanh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(-0.3810) ≈ -0.3650</a:t>
                      </a:r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6. 1 + 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tanh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 ≈ 0.6350</a:t>
                      </a:r>
                    </a:p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3. inner ≈-0.4727-0.0047= -0.4774</a:t>
                      </a:r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ru-RU" sz="1000" baseline="0" dirty="0" smtClean="0">
                          <a:latin typeface="Consolas" panose="020B0609020204030204" pitchFamily="49" charset="0"/>
                        </a:rPr>
                        <a:t>  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 7. GELU ≈ 0.5 * -0.4727 * 0.6350 ≈ -0.1501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−0.1505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919128"/>
                  </a:ext>
                </a:extLst>
              </a:tr>
              <a:tr h="120536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0.2216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1. x^3 ≈ 0.0109, 	</a:t>
                      </a:r>
                      <a:r>
                        <a:rPr lang="ru-RU" sz="1000" baseline="0" dirty="0" smtClean="0">
                          <a:latin typeface="Consolas" panose="020B0609020204030204" pitchFamily="49" charset="0"/>
                        </a:rPr>
                        <a:t>          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4. scaled ≈ 0.1772</a:t>
                      </a:r>
                    </a:p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2. 0.044715 * x^3 ≈ 0.0005	   </a:t>
                      </a:r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      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5. 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tanh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 ≈ 0.1754</a:t>
                      </a:r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  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6. 1 + 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tanh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 ≈ 1.1754</a:t>
                      </a:r>
                    </a:p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3. inner ≈ 0.2221</a:t>
                      </a:r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        </a:t>
                      </a:r>
                      <a:r>
                        <a:rPr lang="ru-RU" sz="1000" baseline="0" dirty="0" smtClean="0">
                          <a:latin typeface="Consolas" panose="020B0609020204030204" pitchFamily="49" charset="0"/>
                        </a:rPr>
                        <a:t>          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7. GELU ≈ 0.5 * 0.2216 * 1.1754 ≈ 0.1302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0.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130</a:t>
                      </a:r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2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5661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-0.1220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1. x^3 ≈ -0.0018, </a:t>
                      </a:r>
                      <a:r>
                        <a:rPr lang="ru-RU" sz="1000" baseline="0" dirty="0" smtClean="0">
                          <a:latin typeface="Consolas" panose="020B0609020204030204" pitchFamily="49" charset="0"/>
                        </a:rPr>
                        <a:t>                  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4. scaled ≈ -0.0974</a:t>
                      </a:r>
                    </a:p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2. 0.044715 * x^3 ≈ -0.0001</a:t>
                      </a:r>
                      <a:r>
                        <a:rPr lang="ru-RU" sz="1000" baseline="0" dirty="0" smtClean="0">
                          <a:latin typeface="Consolas" panose="020B0609020204030204" pitchFamily="49" charset="0"/>
                        </a:rPr>
                        <a:t>         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5. 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tanh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(-0.3810)≈-0.0970</a:t>
                      </a:r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6. 1+tanh ≈ 0.9030</a:t>
                      </a:r>
                    </a:p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3. inner ≈ -0.1221	</a:t>
                      </a:r>
                      <a:r>
                        <a:rPr lang="ru-RU" sz="1000" baseline="0" dirty="0" smtClean="0">
                          <a:latin typeface="Consolas" panose="020B0609020204030204" pitchFamily="49" charset="0"/>
                        </a:rPr>
                        <a:t>          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7. GELU ≈ 0.5 * -0.1220 * 0.9030 ≈ -0.0551</a:t>
                      </a:r>
                      <a:endParaRPr lang="ru-RU" sz="1000" dirty="0" smtClean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−0.0551 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938648"/>
                  </a:ext>
                </a:extLst>
              </a:tr>
              <a:tr h="136912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-0.8747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1. x^3 ≈ -0.6695, 	</a:t>
                      </a:r>
                      <a:r>
                        <a:rPr lang="ru-RU" sz="1000" baseline="0" dirty="0" smtClean="0">
                          <a:latin typeface="Consolas" panose="020B0609020204030204" pitchFamily="49" charset="0"/>
                        </a:rPr>
                        <a:t>          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4. scaled ≈ 0.7979 * -0.9046 ≈ -0.7218</a:t>
                      </a:r>
                    </a:p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2. 0.044715 * x^3 ≈ -0.0299</a:t>
                      </a:r>
                      <a:r>
                        <a:rPr lang="ru-RU" sz="1000" baseline="0" dirty="0" smtClean="0">
                          <a:latin typeface="Consolas" panose="020B0609020204030204" pitchFamily="49" charset="0"/>
                        </a:rPr>
                        <a:t>          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5. 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tanh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(-0.3810)≈-0.6186</a:t>
                      </a:r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6. 1+tanh≈ 0.3814</a:t>
                      </a:r>
                    </a:p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3. inner ≈ -0.8747 - 0.0299 = -0.9046</a:t>
                      </a:r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7. GELU ≈ 0.5 * -0.8747 * 0.3814 ≈ -0.1668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−0.1667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2779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831211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Нормализация активаций с помощью нормализации </a:t>
            </a:r>
            <a:r>
              <a:rPr lang="ru-RU" sz="1200" b="1" dirty="0" smtClean="0"/>
              <a:t>слоев. Числовой пример.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Шаг </a:t>
            </a:r>
            <a:r>
              <a:rPr lang="ru-RU" sz="1200" dirty="0" smtClean="0"/>
              <a:t>2. </a:t>
            </a:r>
            <a:r>
              <a:rPr lang="ru-RU" sz="1200" dirty="0"/>
              <a:t>Расчёт статистик для нормализации (после GELU</a:t>
            </a:r>
            <a:r>
              <a:rPr lang="ru-RU" sz="1200" dirty="0" smtClean="0"/>
              <a:t>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/>
              <a:t>Для </a:t>
            </a:r>
            <a:r>
              <a:rPr lang="en-US" sz="1200" dirty="0" smtClean="0"/>
              <a:t>out[0]</a:t>
            </a:r>
            <a:r>
              <a:rPr lang="ru-RU" sz="1200" dirty="0" smtClean="0"/>
              <a:t>: Среднее = 0.0188</a:t>
            </a:r>
            <a:endParaRPr lang="en-US" sz="1200" dirty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         </a:t>
            </a:r>
            <a:r>
              <a:rPr lang="el-GR" sz="1000" dirty="0" smtClean="0">
                <a:latin typeface="Consolas" panose="020B0609020204030204" pitchFamily="49" charset="0"/>
              </a:rPr>
              <a:t>0.1333+0.2208-0.1501+0.1305-0.0551-0.1668</a:t>
            </a:r>
            <a:r>
              <a:rPr lang="ru-RU" sz="1000" dirty="0" smtClean="0">
                <a:latin typeface="Consolas" panose="020B0609020204030204" pitchFamily="49" charset="0"/>
              </a:rPr>
              <a:t>   </a:t>
            </a:r>
            <a:r>
              <a:rPr lang="ru-RU" sz="1000" baseline="30000" dirty="0" smtClean="0">
                <a:latin typeface="Consolas" panose="020B0609020204030204" pitchFamily="49" charset="0"/>
              </a:rPr>
              <a:t> </a:t>
            </a:r>
            <a:r>
              <a:rPr lang="ru-RU" sz="1000" dirty="0" smtClean="0">
                <a:latin typeface="Consolas" panose="020B0609020204030204" pitchFamily="49" charset="0"/>
              </a:rPr>
              <a:t>0.1126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err="1">
                <a:latin typeface="Consolas" panose="020B0609020204030204" pitchFamily="49" charset="0"/>
              </a:rPr>
              <a:t>μ_norm</a:t>
            </a:r>
            <a:r>
              <a:rPr lang="ru-RU" sz="1000" dirty="0">
                <a:latin typeface="Consolas" panose="020B0609020204030204" pitchFamily="49" charset="0"/>
              </a:rPr>
              <a:t> = ------------------------------------------ = ------ ≈ </a:t>
            </a:r>
            <a:r>
              <a:rPr lang="ru-RU" sz="1000" dirty="0" smtClean="0">
                <a:latin typeface="Consolas" panose="020B0609020204030204" pitchFamily="49" charset="0"/>
              </a:rPr>
              <a:t>0.0188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                        6		</a:t>
            </a:r>
            <a:r>
              <a:rPr lang="ru-RU" sz="1000" dirty="0" smtClean="0">
                <a:latin typeface="Consolas" panose="020B0609020204030204" pitchFamily="49" charset="0"/>
              </a:rPr>
              <a:t>    </a:t>
            </a:r>
            <a:r>
              <a:rPr lang="ru-RU" sz="1000" dirty="0">
                <a:latin typeface="Consolas" panose="020B0609020204030204" pitchFamily="49" charset="0"/>
              </a:rPr>
              <a:t>6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Дисперсия: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       </a:t>
            </a:r>
            <a:r>
              <a:rPr lang="el-GR" sz="1000" dirty="0" smtClean="0">
                <a:latin typeface="Consolas" panose="020B0609020204030204" pitchFamily="49" charset="0"/>
              </a:rPr>
              <a:t>0.1333</a:t>
            </a:r>
            <a:r>
              <a:rPr lang="ru-RU" sz="1000" baseline="30000" dirty="0">
                <a:latin typeface="Consolas" panose="020B0609020204030204" pitchFamily="49" charset="0"/>
              </a:rPr>
              <a:t>2</a:t>
            </a:r>
            <a:r>
              <a:rPr lang="el-GR" sz="1000" dirty="0" smtClean="0">
                <a:latin typeface="Consolas" panose="020B0609020204030204" pitchFamily="49" charset="0"/>
              </a:rPr>
              <a:t>+0.2208</a:t>
            </a:r>
            <a:r>
              <a:rPr lang="ru-RU" sz="1000" baseline="30000" dirty="0">
                <a:latin typeface="Consolas" panose="020B0609020204030204" pitchFamily="49" charset="0"/>
              </a:rPr>
              <a:t>2</a:t>
            </a:r>
            <a:r>
              <a:rPr lang="el-GR" sz="1000" dirty="0" smtClean="0">
                <a:latin typeface="Consolas" panose="020B0609020204030204" pitchFamily="49" charset="0"/>
              </a:rPr>
              <a:t>-0.1501</a:t>
            </a:r>
            <a:r>
              <a:rPr lang="ru-RU" sz="1000" baseline="30000" dirty="0">
                <a:latin typeface="Consolas" panose="020B0609020204030204" pitchFamily="49" charset="0"/>
              </a:rPr>
              <a:t>2</a:t>
            </a:r>
            <a:r>
              <a:rPr lang="el-GR" sz="1000" dirty="0" smtClean="0">
                <a:latin typeface="Consolas" panose="020B0609020204030204" pitchFamily="49" charset="0"/>
              </a:rPr>
              <a:t>+0.1305</a:t>
            </a:r>
            <a:r>
              <a:rPr lang="ru-RU" sz="1000" baseline="30000" dirty="0">
                <a:latin typeface="Consolas" panose="020B0609020204030204" pitchFamily="49" charset="0"/>
              </a:rPr>
              <a:t>2</a:t>
            </a:r>
            <a:r>
              <a:rPr lang="el-GR" sz="1000" dirty="0" smtClean="0">
                <a:latin typeface="Consolas" panose="020B0609020204030204" pitchFamily="49" charset="0"/>
              </a:rPr>
              <a:t>-0.0551</a:t>
            </a:r>
            <a:r>
              <a:rPr lang="ru-RU" sz="1000" baseline="30000" dirty="0">
                <a:latin typeface="Consolas" panose="020B0609020204030204" pitchFamily="49" charset="0"/>
              </a:rPr>
              <a:t>2</a:t>
            </a:r>
            <a:r>
              <a:rPr lang="el-GR" sz="1000" dirty="0" smtClean="0">
                <a:latin typeface="Consolas" panose="020B0609020204030204" pitchFamily="49" charset="0"/>
              </a:rPr>
              <a:t>-0.1668</a:t>
            </a:r>
            <a:r>
              <a:rPr lang="ru-RU" sz="1000" baseline="30000" dirty="0">
                <a:latin typeface="Consolas" panose="020B0609020204030204" pitchFamily="49" charset="0"/>
              </a:rPr>
              <a:t>2</a:t>
            </a:r>
            <a:r>
              <a:rPr lang="el-GR" sz="1000" dirty="0" smtClean="0">
                <a:latin typeface="Consolas" panose="020B0609020204030204" pitchFamily="49" charset="0"/>
              </a:rPr>
              <a:t>   0.1</a:t>
            </a:r>
            <a:r>
              <a:rPr lang="en-US" sz="1000" dirty="0" smtClean="0">
                <a:latin typeface="Consolas" panose="020B0609020204030204" pitchFamily="49" charset="0"/>
              </a:rPr>
              <a:t>369</a:t>
            </a:r>
            <a:endParaRPr lang="el-GR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σ</a:t>
            </a:r>
            <a:r>
              <a:rPr lang="ru-RU" sz="1000" baseline="-25000" dirty="0" smtClean="0">
                <a:latin typeface="Consolas" panose="020B0609020204030204" pitchFamily="49" charset="0"/>
              </a:rPr>
              <a:t>norm</a:t>
            </a:r>
            <a:r>
              <a:rPr lang="ru-RU" sz="1000" baseline="30000" dirty="0" smtClean="0">
                <a:latin typeface="Consolas" panose="020B0609020204030204" pitchFamily="49" charset="0"/>
              </a:rPr>
              <a:t>2</a:t>
            </a:r>
            <a:r>
              <a:rPr lang="en-US" sz="1000" dirty="0" smtClean="0">
                <a:latin typeface="Consolas" panose="020B0609020204030204" pitchFamily="49" charset="0"/>
              </a:rPr>
              <a:t> </a:t>
            </a:r>
            <a:r>
              <a:rPr lang="en-US" sz="1000" dirty="0">
                <a:latin typeface="Consolas" panose="020B0609020204030204" pitchFamily="49" charset="0"/>
              </a:rPr>
              <a:t>= </a:t>
            </a:r>
            <a:r>
              <a:rPr lang="en-US" sz="1000" dirty="0" smtClean="0">
                <a:latin typeface="Consolas" panose="020B0609020204030204" pitchFamily="49" charset="0"/>
              </a:rPr>
              <a:t>--------------------------------------------- </a:t>
            </a:r>
            <a:r>
              <a:rPr lang="en-US" sz="1000" dirty="0">
                <a:latin typeface="Consolas" panose="020B0609020204030204" pitchFamily="49" charset="0"/>
              </a:rPr>
              <a:t>= ------ ≈ </a:t>
            </a:r>
            <a:r>
              <a:rPr lang="en-US" sz="1000" dirty="0" smtClean="0">
                <a:latin typeface="Consolas" panose="020B0609020204030204" pitchFamily="49" charset="0"/>
              </a:rPr>
              <a:t>0.0228</a:t>
            </a: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                     6		</a:t>
            </a:r>
            <a:r>
              <a:rPr lang="en-US" sz="1000" dirty="0" smtClean="0">
                <a:latin typeface="Consolas" panose="020B0609020204030204" pitchFamily="49" charset="0"/>
              </a:rPr>
              <a:t>     </a:t>
            </a:r>
            <a:r>
              <a:rPr lang="en-US" sz="1000" dirty="0">
                <a:latin typeface="Consolas" panose="020B0609020204030204" pitchFamily="49" charset="0"/>
              </a:rPr>
              <a:t>6</a:t>
            </a:r>
            <a:endParaRPr lang="ru-RU" sz="1200" b="1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/>
              <a:t>Для </a:t>
            </a:r>
            <a:r>
              <a:rPr lang="en-US" sz="1200" dirty="0" smtClean="0"/>
              <a:t>out[</a:t>
            </a:r>
            <a:r>
              <a:rPr lang="ru-RU" sz="1200" dirty="0" smtClean="0"/>
              <a:t>1</a:t>
            </a:r>
            <a:r>
              <a:rPr lang="en-US" sz="1200" dirty="0" smtClean="0"/>
              <a:t>]</a:t>
            </a:r>
            <a:r>
              <a:rPr lang="ru-RU" sz="1200" dirty="0" smtClean="0"/>
              <a:t>: Среднее = </a:t>
            </a:r>
            <a:r>
              <a:rPr lang="ru-RU" sz="1200" dirty="0"/>
              <a:t>0.1093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l-GR" sz="1000" dirty="0">
                <a:latin typeface="Consolas" panose="020B0609020204030204" pitchFamily="49" charset="0"/>
              </a:rPr>
              <a:t> </a:t>
            </a:r>
            <a:r>
              <a:rPr lang="ru-RU" sz="1000" dirty="0" smtClean="0">
                <a:latin typeface="Consolas" panose="020B0609020204030204" pitchFamily="49" charset="0"/>
              </a:rPr>
              <a:t>        </a:t>
            </a:r>
            <a:r>
              <a:rPr lang="el-GR" sz="1000" dirty="0" smtClean="0">
                <a:latin typeface="Consolas" panose="020B0609020204030204" pitchFamily="49" charset="0"/>
              </a:rPr>
              <a:t>0.0155+0.0328</a:t>
            </a:r>
            <a:r>
              <a:rPr lang="el-GR" sz="1000" dirty="0">
                <a:latin typeface="Consolas" panose="020B0609020204030204" pitchFamily="49" charset="0"/>
              </a:rPr>
              <a:t>−0.1803+0.2449+0.0990−0.2117    </a:t>
            </a:r>
            <a:r>
              <a:rPr lang="el-GR" sz="1000" dirty="0" smtClean="0">
                <a:latin typeface="Consolas" panose="020B0609020204030204" pitchFamily="49" charset="0"/>
              </a:rPr>
              <a:t>0.</a:t>
            </a:r>
            <a:r>
              <a:rPr lang="en-US" sz="1000" dirty="0" smtClean="0">
                <a:latin typeface="Consolas" panose="020B0609020204030204" pitchFamily="49" charset="0"/>
              </a:rPr>
              <a:t>0002</a:t>
            </a:r>
            <a:endParaRPr lang="el-GR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l-GR" sz="1000" dirty="0">
                <a:latin typeface="Consolas" panose="020B0609020204030204" pitchFamily="49" charset="0"/>
              </a:rPr>
              <a:t>μ_</a:t>
            </a:r>
            <a:r>
              <a:rPr lang="en-US" sz="1000" dirty="0">
                <a:latin typeface="Consolas" panose="020B0609020204030204" pitchFamily="49" charset="0"/>
              </a:rPr>
              <a:t>norm = ------------------------------------------ = ------ ≈ </a:t>
            </a:r>
            <a:r>
              <a:rPr lang="ru-RU" sz="1000" dirty="0" smtClean="0">
                <a:latin typeface="Consolas" panose="020B0609020204030204" pitchFamily="49" charset="0"/>
              </a:rPr>
              <a:t>0.</a:t>
            </a:r>
            <a:r>
              <a:rPr lang="en-US" sz="1000" dirty="0" smtClean="0">
                <a:latin typeface="Consolas" panose="020B0609020204030204" pitchFamily="49" charset="0"/>
              </a:rPr>
              <a:t>000033</a:t>
            </a: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                     6		    6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Дисперсия: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  </a:t>
            </a:r>
            <a:r>
              <a:rPr lang="ru-RU" sz="1000" dirty="0" smtClean="0">
                <a:latin typeface="Consolas" panose="020B0609020204030204" pitchFamily="49" charset="0"/>
              </a:rPr>
              <a:t>  0.0155</a:t>
            </a:r>
            <a:r>
              <a:rPr lang="ru-RU" sz="1000" baseline="30000" dirty="0" smtClean="0">
                <a:latin typeface="Consolas" panose="020B0609020204030204" pitchFamily="49" charset="0"/>
              </a:rPr>
              <a:t>2</a:t>
            </a:r>
            <a:r>
              <a:rPr lang="ru-RU" sz="1000" dirty="0" smtClean="0">
                <a:latin typeface="Consolas" panose="020B0609020204030204" pitchFamily="49" charset="0"/>
              </a:rPr>
              <a:t>+0.0328</a:t>
            </a:r>
            <a:r>
              <a:rPr lang="ru-RU" sz="1000" baseline="30000" dirty="0">
                <a:latin typeface="Consolas" panose="020B0609020204030204" pitchFamily="49" charset="0"/>
              </a:rPr>
              <a:t>2</a:t>
            </a:r>
            <a:r>
              <a:rPr lang="ru-RU" sz="1000" dirty="0" smtClean="0">
                <a:latin typeface="Consolas" panose="020B0609020204030204" pitchFamily="49" charset="0"/>
              </a:rPr>
              <a:t>−0.1803</a:t>
            </a:r>
            <a:r>
              <a:rPr lang="ru-RU" sz="1000" baseline="30000" dirty="0" smtClean="0">
                <a:latin typeface="Consolas" panose="020B0609020204030204" pitchFamily="49" charset="0"/>
              </a:rPr>
              <a:t>2</a:t>
            </a:r>
            <a:r>
              <a:rPr lang="ru-RU" sz="1000" dirty="0" smtClean="0">
                <a:latin typeface="Consolas" panose="020B0609020204030204" pitchFamily="49" charset="0"/>
              </a:rPr>
              <a:t>+0.2449</a:t>
            </a:r>
            <a:r>
              <a:rPr lang="ru-RU" sz="1000" baseline="30000" dirty="0" smtClean="0">
                <a:latin typeface="Consolas" panose="020B0609020204030204" pitchFamily="49" charset="0"/>
              </a:rPr>
              <a:t>2</a:t>
            </a:r>
            <a:r>
              <a:rPr lang="ru-RU" sz="1000" dirty="0" smtClean="0">
                <a:latin typeface="Consolas" panose="020B0609020204030204" pitchFamily="49" charset="0"/>
              </a:rPr>
              <a:t>+0.0990</a:t>
            </a:r>
            <a:r>
              <a:rPr lang="ru-RU" sz="1000" baseline="30000" dirty="0">
                <a:latin typeface="Consolas" panose="020B0609020204030204" pitchFamily="49" charset="0"/>
              </a:rPr>
              <a:t>2</a:t>
            </a:r>
            <a:r>
              <a:rPr lang="ru-RU" sz="1000" dirty="0" smtClean="0">
                <a:latin typeface="Consolas" panose="020B0609020204030204" pitchFamily="49" charset="0"/>
              </a:rPr>
              <a:t>−0.2117</a:t>
            </a:r>
            <a:r>
              <a:rPr lang="ru-RU" sz="1000" baseline="30000" dirty="0">
                <a:latin typeface="Consolas" panose="020B0609020204030204" pitchFamily="49" charset="0"/>
              </a:rPr>
              <a:t>2</a:t>
            </a:r>
            <a:r>
              <a:rPr lang="ru-RU" sz="1000" dirty="0" smtClean="0">
                <a:latin typeface="Consolas" panose="020B0609020204030204" pitchFamily="49" charset="0"/>
              </a:rPr>
              <a:t>  0.1484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σ</a:t>
            </a:r>
            <a:r>
              <a:rPr lang="ru-RU" sz="1000" baseline="-25000" dirty="0">
                <a:latin typeface="Consolas" panose="020B0609020204030204" pitchFamily="49" charset="0"/>
              </a:rPr>
              <a:t>norm</a:t>
            </a:r>
            <a:r>
              <a:rPr lang="ru-RU" sz="1000" baseline="30000" dirty="0">
                <a:latin typeface="Consolas" panose="020B0609020204030204" pitchFamily="49" charset="0"/>
              </a:rPr>
              <a:t>2 </a:t>
            </a:r>
            <a:r>
              <a:rPr lang="ru-RU" sz="1000" baseline="30000" dirty="0" smtClean="0">
                <a:latin typeface="Consolas" panose="020B0609020204030204" pitchFamily="49" charset="0"/>
              </a:rPr>
              <a:t> </a:t>
            </a:r>
            <a:r>
              <a:rPr lang="en-US" sz="1000" dirty="0" smtClean="0">
                <a:latin typeface="Consolas" panose="020B0609020204030204" pitchFamily="49" charset="0"/>
              </a:rPr>
              <a:t>= </a:t>
            </a:r>
            <a:r>
              <a:rPr lang="en-US" sz="1000" dirty="0">
                <a:latin typeface="Consolas" panose="020B0609020204030204" pitchFamily="49" charset="0"/>
              </a:rPr>
              <a:t>--------------------------------------------- = ------ ≈ 0.0247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                     6		     6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b="1" dirty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b="1" dirty="0" smtClean="0"/>
              <a:t>Необходима нормализация, аналогична предыдущему случаю</a:t>
            </a:r>
            <a:r>
              <a:rPr lang="ru-RU" sz="1200" dirty="0" smtClean="0"/>
              <a:t>.</a:t>
            </a:r>
            <a:endParaRPr lang="ru-RU" sz="1200" dirty="0" smtClean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50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87796346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Добавление коротких соединений </a:t>
            </a:r>
            <a:r>
              <a:rPr lang="en-US" sz="1200" b="1" dirty="0" smtClean="0"/>
              <a:t>(</a:t>
            </a:r>
            <a:r>
              <a:rPr lang="en-US" sz="1200" b="1" dirty="0"/>
              <a:t>shortcut connections</a:t>
            </a:r>
            <a:r>
              <a:rPr lang="ru-RU" sz="1200" b="1" dirty="0" smtClean="0"/>
              <a:t>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Проблема</a:t>
            </a:r>
            <a:r>
              <a:rPr lang="ru-RU" sz="1200" dirty="0" smtClean="0"/>
              <a:t>: В глубоких нейронных сетях (как в </a:t>
            </a:r>
            <a:r>
              <a:rPr lang="en-US" sz="1200" dirty="0" smtClean="0"/>
              <a:t>GPT) </a:t>
            </a:r>
            <a:r>
              <a:rPr lang="ru-RU" sz="1200" dirty="0" smtClean="0"/>
              <a:t>градиенты при обратном распространении (</a:t>
            </a:r>
            <a:r>
              <a:rPr lang="en-US" sz="1200" dirty="0" smtClean="0"/>
              <a:t>backpropagation) </a:t>
            </a:r>
            <a:r>
              <a:rPr lang="ru-RU" sz="1200" dirty="0" smtClean="0"/>
              <a:t>могут становиться и в очень маленькими и в ранних слоях — это проблема известна как исчезающие градиенты (</a:t>
            </a:r>
            <a:r>
              <a:rPr lang="en-US" sz="1200" dirty="0" smtClean="0"/>
              <a:t>vanishing gradients</a:t>
            </a:r>
            <a:r>
              <a:rPr lang="ru-RU" sz="1200" dirty="0" smtClean="0"/>
              <a:t>)</a:t>
            </a:r>
            <a:r>
              <a:rPr lang="en-US" sz="1200" dirty="0" smtClean="0"/>
              <a:t>. </a:t>
            </a:r>
            <a:r>
              <a:rPr lang="ru-RU" sz="1200" dirty="0" smtClean="0"/>
              <a:t>Это происходит из-за цепочки умножений в цепочке градиентов</a:t>
            </a:r>
            <a:r>
              <a:rPr lang="en-US" sz="1200" dirty="0" smtClean="0"/>
              <a:t>:</a:t>
            </a:r>
            <a:r>
              <a:rPr lang="ru-RU" sz="1200" dirty="0" smtClean="0"/>
              <a:t> </a:t>
            </a:r>
            <a:r>
              <a:rPr lang="en-US" sz="1200" dirty="0"/>
              <a:t> ∂L/∂</a:t>
            </a:r>
            <a:r>
              <a:rPr lang="en-US" sz="1200" dirty="0" err="1"/>
              <a:t>wi</a:t>
            </a:r>
            <a:r>
              <a:rPr lang="en-US" sz="1200" dirty="0"/>
              <a:t>=∂</a:t>
            </a:r>
            <a:r>
              <a:rPr lang="en-US" sz="1200" dirty="0" smtClean="0"/>
              <a:t>L</a:t>
            </a:r>
            <a:r>
              <a:rPr lang="ru-RU" sz="1200" dirty="0" smtClean="0"/>
              <a:t>/</a:t>
            </a:r>
            <a:r>
              <a:rPr lang="en-US" sz="1200" dirty="0" smtClean="0"/>
              <a:t>∂</a:t>
            </a:r>
            <a:r>
              <a:rPr lang="en-US" sz="1200" dirty="0"/>
              <a:t>o⋅∏∂</a:t>
            </a:r>
            <a:r>
              <a:rPr lang="en-US" sz="1200" dirty="0" err="1" smtClean="0"/>
              <a:t>oj</a:t>
            </a:r>
            <a:r>
              <a:rPr lang="ru-RU" sz="1200" dirty="0" smtClean="0"/>
              <a:t>/</a:t>
            </a:r>
            <a:r>
              <a:rPr lang="en-US" sz="1200" dirty="0" smtClean="0"/>
              <a:t>∂</a:t>
            </a:r>
            <a:r>
              <a:rPr lang="en-US" sz="1200" dirty="0"/>
              <a:t>oj−</a:t>
            </a:r>
            <a:r>
              <a:rPr lang="en-US" sz="1200" dirty="0" smtClean="0"/>
              <a:t>1​​</a:t>
            </a:r>
            <a:r>
              <a:rPr lang="en-US" sz="1200" dirty="0"/>
              <a:t>, </a:t>
            </a:r>
            <a:r>
              <a:rPr lang="ru-RU" sz="1200" dirty="0" smtClean="0"/>
              <a:t>и </a:t>
            </a:r>
            <a:r>
              <a:rPr lang="ru-RU" sz="1200" dirty="0"/>
              <a:t>если производные </a:t>
            </a:r>
            <a:r>
              <a:rPr lang="ru-RU" sz="1200" dirty="0" smtClean="0"/>
              <a:t>&lt; 1 </a:t>
            </a:r>
            <a:r>
              <a:rPr lang="ru-RU" sz="1200" dirty="0"/>
              <a:t>(например, после </a:t>
            </a:r>
            <a:r>
              <a:rPr lang="ru-RU" sz="1200" dirty="0" err="1"/>
              <a:t>sigmoid</a:t>
            </a:r>
            <a:r>
              <a:rPr lang="ru-RU" sz="1200" dirty="0"/>
              <a:t> или </a:t>
            </a:r>
            <a:r>
              <a:rPr lang="ru-RU" sz="1200" dirty="0" err="1"/>
              <a:t>ReLU</a:t>
            </a:r>
            <a:r>
              <a:rPr lang="ru-RU" sz="1200" dirty="0"/>
              <a:t>), градиенты экспоненциально затухают. В результате ранние слои обучаются медленно или не обучаются вовсе, что приводит к плохой сходимости и </a:t>
            </a:r>
            <a:r>
              <a:rPr lang="ru-RU" sz="1200" dirty="0" smtClean="0"/>
              <a:t>переобучению.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Например, в простой цепочке </a:t>
            </a:r>
            <a:r>
              <a:rPr lang="ru-RU" sz="1200" dirty="0"/>
              <a:t>из 3 слоев с производными 0.5, 0.5, 0.5. Градиент на выходе =1. Тогда градиент на входе = 1 * 0.5 * 0.5 * 0.5 = 0.125 (затух в 8 раз). Для 10 слоев: 0.5^{10} ≈ 0.001 (очень мал</a:t>
            </a:r>
            <a:r>
              <a:rPr lang="ru-RU" sz="1200" dirty="0" smtClean="0"/>
              <a:t>).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Цель</a:t>
            </a:r>
            <a:r>
              <a:rPr lang="ru-RU" sz="1200" dirty="0" smtClean="0"/>
              <a:t>: Необходимо добавить короткие соединения</a:t>
            </a:r>
            <a:r>
              <a:rPr lang="en-US" sz="1200" dirty="0" smtClean="0"/>
              <a:t>, </a:t>
            </a:r>
            <a:r>
              <a:rPr lang="ru-RU" sz="1200" dirty="0"/>
              <a:t>чтобы градиенты "проскакивали" слои напрямую: </a:t>
            </a:r>
            <a:r>
              <a:rPr lang="en-US" sz="1200" dirty="0" smtClean="0"/>
              <a:t>x</a:t>
            </a:r>
            <a:r>
              <a:rPr lang="en-US" sz="1200" baseline="-25000" dirty="0" smtClean="0"/>
              <a:t>l+1</a:t>
            </a:r>
            <a:r>
              <a:rPr lang="en-US" sz="1200" dirty="0" smtClean="0"/>
              <a:t> </a:t>
            </a:r>
            <a:r>
              <a:rPr lang="en-US" sz="1200" dirty="0"/>
              <a:t>= </a:t>
            </a:r>
            <a:r>
              <a:rPr lang="en-US" sz="1200" dirty="0" smtClean="0"/>
              <a:t>x</a:t>
            </a:r>
            <a:r>
              <a:rPr lang="en-US" sz="1200" baseline="-25000" dirty="0" smtClean="0"/>
              <a:t>l</a:t>
            </a:r>
            <a:r>
              <a:rPr lang="en-US" sz="1200" dirty="0" smtClean="0"/>
              <a:t> </a:t>
            </a:r>
            <a:r>
              <a:rPr lang="en-US" sz="1200" dirty="0"/>
              <a:t>+ </a:t>
            </a:r>
            <a:r>
              <a:rPr lang="en-US" sz="1200" dirty="0" smtClean="0"/>
              <a:t>F(x</a:t>
            </a:r>
            <a:r>
              <a:rPr lang="en-US" sz="1200" baseline="-25000" dirty="0" smtClean="0"/>
              <a:t>l1</a:t>
            </a:r>
            <a:r>
              <a:rPr lang="en-US" sz="1200" dirty="0" smtClean="0"/>
              <a:t>), </a:t>
            </a:r>
            <a:r>
              <a:rPr lang="ru-RU" sz="1200" dirty="0"/>
              <a:t>где </a:t>
            </a:r>
            <a:r>
              <a:rPr lang="en-US" sz="1200" dirty="0"/>
              <a:t>F — </a:t>
            </a:r>
            <a:r>
              <a:rPr lang="ru-RU" sz="1200" dirty="0"/>
              <a:t>слой (</a:t>
            </a:r>
            <a:r>
              <a:rPr lang="en-US" sz="1200" dirty="0"/>
              <a:t>Linear + </a:t>
            </a:r>
            <a:r>
              <a:rPr lang="ru-RU" sz="1200" dirty="0"/>
              <a:t>активация). Это добавляет </a:t>
            </a:r>
            <a:r>
              <a:rPr lang="ru-RU" sz="1200" dirty="0" smtClean="0"/>
              <a:t>короткий путь</a:t>
            </a:r>
            <a:r>
              <a:rPr lang="ru-RU" sz="1200" dirty="0"/>
              <a:t>, делая градиент ≈1 + </a:t>
            </a:r>
            <a:r>
              <a:rPr lang="en-US" sz="1200" dirty="0" err="1"/>
              <a:t>dF</a:t>
            </a:r>
            <a:r>
              <a:rPr lang="en-US" sz="1200" dirty="0"/>
              <a:t>/dx, </a:t>
            </a:r>
            <a:r>
              <a:rPr lang="ru-RU" sz="1200" dirty="0"/>
              <a:t>что предотвращает затухание. В </a:t>
            </a:r>
            <a:r>
              <a:rPr lang="en-US" sz="1200" dirty="0"/>
              <a:t>GPT </a:t>
            </a:r>
            <a:r>
              <a:rPr lang="ru-RU" sz="1200" dirty="0"/>
              <a:t>это ключевой элемент </a:t>
            </a:r>
            <a:r>
              <a:rPr lang="en-US" sz="1200" dirty="0"/>
              <a:t>Transformer-</a:t>
            </a:r>
            <a:r>
              <a:rPr lang="ru-RU" sz="1200" dirty="0"/>
              <a:t>блоков для глубоких </a:t>
            </a:r>
            <a:r>
              <a:rPr lang="ru-RU" sz="1200" dirty="0" smtClean="0"/>
              <a:t>моделей.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/>
              <a:t>Архитектура сети	</a:t>
            </a:r>
            <a:r>
              <a:rPr lang="ru-RU" sz="1200" dirty="0" smtClean="0"/>
              <a:t>		</a:t>
            </a:r>
            <a:r>
              <a:rPr lang="ru-RU" sz="1200" dirty="0"/>
              <a:t>	Математика коротких </a:t>
            </a:r>
            <a:r>
              <a:rPr lang="ru-RU" sz="1200" dirty="0" smtClean="0"/>
              <a:t>соединений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Прямое </a:t>
            </a:r>
            <a:r>
              <a:rPr lang="ru-RU" sz="1200" dirty="0"/>
              <a:t>распространение с короткими связями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 smtClean="0"/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51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23" y="3607596"/>
            <a:ext cx="3282358" cy="14141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29" y="5229200"/>
            <a:ext cx="3055152" cy="12154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754498"/>
            <a:ext cx="4175617" cy="241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43877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Числовой пример коротких соединений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b="1" dirty="0">
                <a:latin typeface="Consolas" panose="020B0609020204030204" pitchFamily="49" charset="0"/>
              </a:rPr>
              <a:t>Исходные данные</a:t>
            </a:r>
            <a:r>
              <a:rPr lang="ru-RU" sz="1200" dirty="0">
                <a:latin typeface="Consolas" panose="020B0609020204030204" pitchFamily="49" charset="0"/>
              </a:rPr>
              <a:t>: </a:t>
            </a:r>
            <a:r>
              <a:rPr lang="en-US" sz="1200" dirty="0" err="1">
                <a:latin typeface="Consolas" panose="020B0609020204030204" pitchFamily="49" charset="0"/>
              </a:rPr>
              <a:t>sample_input</a:t>
            </a:r>
            <a:r>
              <a:rPr lang="en-US" sz="1200" dirty="0">
                <a:latin typeface="Consolas" panose="020B0609020204030204" pitchFamily="49" charset="0"/>
              </a:rPr>
              <a:t> = </a:t>
            </a:r>
            <a:r>
              <a:rPr lang="en-US" sz="1200" dirty="0" err="1">
                <a:latin typeface="Consolas" panose="020B0609020204030204" pitchFamily="49" charset="0"/>
              </a:rPr>
              <a:t>torch.tensor</a:t>
            </a:r>
            <a:r>
              <a:rPr lang="en-US" sz="1200" dirty="0">
                <a:latin typeface="Consolas" panose="020B0609020204030204" pitchFamily="49" charset="0"/>
              </a:rPr>
              <a:t>([[1., 0., -1.]])  # </a:t>
            </a:r>
            <a:r>
              <a:rPr lang="ru-RU" sz="1200" dirty="0">
                <a:latin typeface="Consolas" panose="020B0609020204030204" pitchFamily="49" charset="0"/>
              </a:rPr>
              <a:t>Форма: [1, 3]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b="1" dirty="0">
                <a:latin typeface="Consolas" panose="020B0609020204030204" pitchFamily="49" charset="0"/>
              </a:rPr>
              <a:t>Архитектура сети</a:t>
            </a:r>
            <a:r>
              <a:rPr lang="ru-RU" sz="1200" dirty="0">
                <a:latin typeface="Consolas" panose="020B0609020204030204" pitchFamily="49" charset="0"/>
              </a:rPr>
              <a:t>: 5 слоев, каждый: </a:t>
            </a:r>
            <a:r>
              <a:rPr lang="en-US" sz="1200" dirty="0">
                <a:latin typeface="Consolas" panose="020B0609020204030204" pitchFamily="49" charset="0"/>
              </a:rPr>
              <a:t>Linear(3→3) + </a:t>
            </a:r>
            <a:r>
              <a:rPr lang="en-US" sz="1200" dirty="0" smtClean="0">
                <a:latin typeface="Consolas" panose="020B0609020204030204" pitchFamily="49" charset="0"/>
              </a:rPr>
              <a:t>GELU;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>
                <a:latin typeface="Consolas" panose="020B0609020204030204" pitchFamily="49" charset="0"/>
              </a:rPr>
              <a:t>С </a:t>
            </a:r>
            <a:r>
              <a:rPr lang="en-US" sz="1200" dirty="0">
                <a:latin typeface="Consolas" panose="020B0609020204030204" pitchFamily="49" charset="0"/>
              </a:rPr>
              <a:t>shortcut: x = x + layer(x); </a:t>
            </a:r>
            <a:r>
              <a:rPr lang="ru-RU" sz="1200" dirty="0">
                <a:latin typeface="Consolas" panose="020B0609020204030204" pitchFamily="49" charset="0"/>
              </a:rPr>
              <a:t>Без </a:t>
            </a:r>
            <a:r>
              <a:rPr lang="en-US" sz="1200" dirty="0">
                <a:latin typeface="Consolas" panose="020B0609020204030204" pitchFamily="49" charset="0"/>
              </a:rPr>
              <a:t>shortcut: x = layer(x)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b="1" dirty="0">
                <a:latin typeface="Consolas" panose="020B0609020204030204" pitchFamily="49" charset="0"/>
              </a:rPr>
              <a:t>Вычисления первого </a:t>
            </a:r>
            <a:r>
              <a:rPr lang="ru-RU" sz="1200" b="1" dirty="0" smtClean="0">
                <a:latin typeface="Consolas" panose="020B0609020204030204" pitchFamily="49" charset="0"/>
              </a:rPr>
              <a:t>слоя без коротких соединений</a:t>
            </a:r>
            <a:r>
              <a:rPr lang="ru-RU" sz="1200" dirty="0" smtClean="0">
                <a:latin typeface="Consolas" panose="020B0609020204030204" pitchFamily="49" charset="0"/>
              </a:rPr>
              <a:t>:</a:t>
            </a: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Веса первого слоя (инициализированы с </a:t>
            </a:r>
            <a:r>
              <a:rPr lang="en-US" sz="1200" dirty="0">
                <a:latin typeface="Consolas" panose="020B0609020204030204" pitchFamily="49" charset="0"/>
              </a:rPr>
              <a:t>seed=123</a:t>
            </a:r>
            <a:r>
              <a:rPr lang="en-US" sz="1200" dirty="0" smtClean="0">
                <a:latin typeface="Consolas" panose="020B0609020204030204" pitchFamily="49" charset="0"/>
              </a:rPr>
              <a:t>)</a:t>
            </a:r>
            <a:r>
              <a:rPr lang="en-US" sz="1200" dirty="0">
                <a:latin typeface="Consolas" panose="020B0609020204030204" pitchFamily="49" charset="0"/>
              </a:rPr>
              <a:t>	</a:t>
            </a:r>
            <a:r>
              <a:rPr lang="ru-RU" sz="1200" dirty="0">
                <a:latin typeface="Consolas" panose="020B0609020204030204" pitchFamily="49" charset="0"/>
              </a:rPr>
              <a:t>Вычисление </a:t>
            </a:r>
            <a:r>
              <a:rPr lang="en-US" sz="1200" dirty="0">
                <a:latin typeface="Consolas" panose="020B0609020204030204" pitchFamily="49" charset="0"/>
              </a:rPr>
              <a:t>layer1(x)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W1 = [[ 0.3162,  0.0833,  0.1223],		</a:t>
            </a:r>
            <a:r>
              <a:rPr lang="ru-RU" sz="1200" dirty="0">
                <a:latin typeface="Consolas" panose="020B0609020204030204" pitchFamily="49" charset="0"/>
              </a:rPr>
              <a:t>Вход: </a:t>
            </a:r>
            <a:r>
              <a:rPr lang="en-US" sz="1200" dirty="0">
                <a:latin typeface="Consolas" panose="020B0609020204030204" pitchFamily="49" charset="0"/>
              </a:rPr>
              <a:t>x = [1.0, 0.0, -1.0]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      [ 0.1417, -0.1990,  0.3196],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      [ 0.3818,  0.2136,  0.1949]]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b1 = [0.1587, 0.0972, 0.1054]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Linear </a:t>
            </a:r>
            <a:r>
              <a:rPr lang="ru-RU" sz="1200" dirty="0">
                <a:latin typeface="Consolas" panose="020B0609020204030204" pitchFamily="49" charset="0"/>
              </a:rPr>
              <a:t>преобразование: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z1 = x @ </a:t>
            </a:r>
            <a:r>
              <a:rPr lang="en-US" sz="1200" dirty="0" smtClean="0">
                <a:latin typeface="Consolas" panose="020B0609020204030204" pitchFamily="49" charset="0"/>
              </a:rPr>
              <a:t>W1</a:t>
            </a:r>
            <a:r>
              <a:rPr lang="en-US" sz="1200" baseline="30000" dirty="0" smtClean="0">
                <a:latin typeface="Consolas" panose="020B0609020204030204" pitchFamily="49" charset="0"/>
              </a:rPr>
              <a:t>T</a:t>
            </a:r>
            <a:r>
              <a:rPr lang="en-US" sz="1200" dirty="0" smtClean="0">
                <a:latin typeface="Consolas" panose="020B0609020204030204" pitchFamily="49" charset="0"/>
              </a:rPr>
              <a:t> </a:t>
            </a:r>
            <a:r>
              <a:rPr lang="en-US" sz="1200" dirty="0">
                <a:latin typeface="Consolas" panose="020B0609020204030204" pitchFamily="49" charset="0"/>
              </a:rPr>
              <a:t>+ b1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   = [1.0, 0.0, -1.0] @ [[0.3162, 0.1417, 0.3818],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                         [0.0833, -0.1990, 0.2136],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                         [0.1223, 0.3196, 0.1949]] + [0.1587, 0.0972, 0.1054]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>
                <a:latin typeface="Consolas" panose="020B0609020204030204" pitchFamily="49" charset="0"/>
              </a:rPr>
              <a:t>Поэлементно</a:t>
            </a:r>
            <a:r>
              <a:rPr lang="en-US" sz="1200" dirty="0" smtClean="0">
                <a:latin typeface="Consolas" panose="020B0609020204030204" pitchFamily="49" charset="0"/>
              </a:rPr>
              <a:t> </a:t>
            </a:r>
            <a:r>
              <a:rPr lang="ru-RU" sz="1200" dirty="0" smtClean="0">
                <a:latin typeface="Consolas" panose="020B0609020204030204" pitchFamily="49" charset="0"/>
              </a:rPr>
              <a:t>для каждого нейрона:</a:t>
            </a: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Нейрон 1: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1.0×0.3162 + 0.0×0.0833 + (-1.0)×0.1223 + 0.1587 = 0.3162 - 0.1223 + 0.1587 = 0.3526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Нейрон 2: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1.0×0.1417 + 0.0×(-0.1990) + (-1.0)×0.3196 + 0.0972 = 0.1417 - 0.3196 + 0.0972 = -0.0807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Нейрон 3: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1.0×0.3818 + 0.0×0.2136 + (-1.0)×0.1949 + 0.1054 = 0.3818 - 0.1949 + 0.1054 = 0.2923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Linear </a:t>
            </a:r>
            <a:r>
              <a:rPr lang="ru-RU" sz="1200" dirty="0">
                <a:latin typeface="Consolas" panose="020B0609020204030204" pitchFamily="49" charset="0"/>
              </a:rPr>
              <a:t>выход: [0.3526, -0.0807, 0.2923]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Применение </a:t>
            </a:r>
            <a:r>
              <a:rPr lang="en-US" sz="1200" dirty="0">
                <a:latin typeface="Consolas" panose="020B0609020204030204" pitchFamily="49" charset="0"/>
              </a:rPr>
              <a:t>GELU</a:t>
            </a:r>
            <a:r>
              <a:rPr lang="en-US" sz="1200" dirty="0" smtClean="0">
                <a:latin typeface="Consolas" panose="020B0609020204030204" pitchFamily="49" charset="0"/>
              </a:rPr>
              <a:t>:   --&gt;</a:t>
            </a:r>
            <a:r>
              <a:rPr lang="ru-RU" sz="1200" dirty="0" smtClean="0">
                <a:latin typeface="Consolas" panose="020B0609020204030204" pitchFamily="49" charset="0"/>
              </a:rPr>
              <a:t> </a:t>
            </a:r>
            <a:r>
              <a:rPr lang="en-US" sz="1200" dirty="0" smtClean="0">
                <a:latin typeface="Consolas" panose="020B0609020204030204" pitchFamily="49" charset="0"/>
              </a:rPr>
              <a:t>   </a:t>
            </a:r>
            <a:r>
              <a:rPr lang="ru-RU" sz="8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Шаг </a:t>
            </a:r>
            <a:r>
              <a:rPr lang="ru-RU" sz="800" dirty="0">
                <a:solidFill>
                  <a:srgbClr val="FF0000"/>
                </a:solidFill>
                <a:latin typeface="Consolas" panose="020B0609020204030204" pitchFamily="49" charset="0"/>
              </a:rPr>
              <a:t>1</a:t>
            </a:r>
            <a:r>
              <a:rPr lang="ru-RU" sz="800" dirty="0">
                <a:latin typeface="Consolas" panose="020B0609020204030204" pitchFamily="49" charset="0"/>
              </a:rPr>
              <a:t>: x³ = 0.3526³ = 0.04384</a:t>
            </a:r>
            <a:r>
              <a:rPr lang="en-US" sz="800" dirty="0">
                <a:latin typeface="Consolas" panose="020B0609020204030204" pitchFamily="49" charset="0"/>
              </a:rPr>
              <a:t>; </a:t>
            </a:r>
            <a:r>
              <a:rPr lang="ru-RU" sz="800" dirty="0">
                <a:solidFill>
                  <a:srgbClr val="FF0000"/>
                </a:solidFill>
                <a:latin typeface="Consolas" panose="020B0609020204030204" pitchFamily="49" charset="0"/>
              </a:rPr>
              <a:t>Шаг 2</a:t>
            </a:r>
            <a:r>
              <a:rPr lang="ru-RU" sz="800" dirty="0">
                <a:latin typeface="Consolas" panose="020B0609020204030204" pitchFamily="49" charset="0"/>
              </a:rPr>
              <a:t>: 0.044715 × x³ = 0.044715 × 0.04384 = 0.001960</a:t>
            </a:r>
            <a:endParaRPr lang="en-US" sz="8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GELU(0.3526) ≈ </a:t>
            </a:r>
            <a:r>
              <a:rPr lang="en-US" sz="12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0.2</a:t>
            </a:r>
            <a:r>
              <a:rPr lang="ru-RU" sz="12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401</a:t>
            </a:r>
            <a:r>
              <a:rPr lang="en-US" sz="1200" dirty="0" smtClean="0">
                <a:latin typeface="Consolas" panose="020B0609020204030204" pitchFamily="49" charset="0"/>
              </a:rPr>
              <a:t>  </a:t>
            </a:r>
            <a:r>
              <a:rPr lang="en-US" sz="800" dirty="0" smtClean="0">
                <a:latin typeface="Consolas" panose="020B0609020204030204" pitchFamily="49" charset="0"/>
              </a:rPr>
              <a:t> </a:t>
            </a:r>
            <a:r>
              <a:rPr lang="en-US" sz="1200" dirty="0" smtClean="0">
                <a:latin typeface="Consolas" panose="020B0609020204030204" pitchFamily="49" charset="0"/>
              </a:rPr>
              <a:t> </a:t>
            </a:r>
            <a:r>
              <a:rPr lang="ru-RU" sz="800" dirty="0" smtClean="0">
                <a:latin typeface="Consolas" panose="020B0609020204030204" pitchFamily="49" charset="0"/>
              </a:rPr>
              <a:t> </a:t>
            </a:r>
            <a:r>
              <a:rPr lang="en-US" sz="800" dirty="0" smtClean="0">
                <a:latin typeface="Consolas" panose="020B0609020204030204" pitchFamily="49" charset="0"/>
              </a:rPr>
              <a:t> </a:t>
            </a:r>
            <a:r>
              <a:rPr lang="ru-RU" sz="8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Шаг </a:t>
            </a:r>
            <a:r>
              <a:rPr lang="ru-RU" sz="800" dirty="0">
                <a:solidFill>
                  <a:srgbClr val="FF0000"/>
                </a:solidFill>
                <a:latin typeface="Consolas" panose="020B0609020204030204" pitchFamily="49" charset="0"/>
              </a:rPr>
              <a:t>3</a:t>
            </a:r>
            <a:r>
              <a:rPr lang="ru-RU" sz="800" dirty="0">
                <a:latin typeface="Consolas" panose="020B0609020204030204" pitchFamily="49" charset="0"/>
              </a:rPr>
              <a:t>: x + 0.044715 × x³ = 0.3526 + 0.001960 = </a:t>
            </a:r>
            <a:r>
              <a:rPr lang="ru-RU" sz="800" dirty="0" smtClean="0">
                <a:latin typeface="Consolas" panose="020B0609020204030204" pitchFamily="49" charset="0"/>
              </a:rPr>
              <a:t>0.35456</a:t>
            </a:r>
            <a:r>
              <a:rPr lang="en-US" sz="800" dirty="0" smtClean="0">
                <a:latin typeface="Consolas" panose="020B0609020204030204" pitchFamily="49" charset="0"/>
              </a:rPr>
              <a:t>; </a:t>
            </a:r>
            <a:endParaRPr lang="en-US" sz="8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GELU(-0.0807) ≈ -</a:t>
            </a:r>
            <a:r>
              <a:rPr lang="en-US" sz="1200" dirty="0" smtClean="0">
                <a:latin typeface="Consolas" panose="020B0609020204030204" pitchFamily="49" charset="0"/>
              </a:rPr>
              <a:t>0.0472   </a:t>
            </a:r>
            <a:r>
              <a:rPr lang="ru-RU" sz="8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Шаг </a:t>
            </a:r>
            <a:r>
              <a:rPr lang="ru-RU" sz="800" dirty="0">
                <a:solidFill>
                  <a:srgbClr val="FF0000"/>
                </a:solidFill>
                <a:latin typeface="Consolas" panose="020B0609020204030204" pitchFamily="49" charset="0"/>
              </a:rPr>
              <a:t>4</a:t>
            </a:r>
            <a:r>
              <a:rPr lang="ru-RU" sz="800" dirty="0">
                <a:latin typeface="Consolas" panose="020B0609020204030204" pitchFamily="49" charset="0"/>
              </a:rPr>
              <a:t>: √(2/π) × (x + 0.044715 × x³) = 0.797885 × 0.35456 = </a:t>
            </a:r>
            <a:r>
              <a:rPr lang="ru-RU" sz="800" dirty="0" smtClean="0">
                <a:latin typeface="Consolas" panose="020B0609020204030204" pitchFamily="49" charset="0"/>
              </a:rPr>
              <a:t>0.2828</a:t>
            </a:r>
            <a:r>
              <a:rPr lang="en-US" sz="800" dirty="0" smtClean="0">
                <a:latin typeface="Consolas" panose="020B0609020204030204" pitchFamily="49" charset="0"/>
              </a:rPr>
              <a:t>; </a:t>
            </a:r>
            <a:r>
              <a:rPr lang="ru-RU" sz="800" dirty="0">
                <a:solidFill>
                  <a:srgbClr val="FF0000"/>
                </a:solidFill>
                <a:latin typeface="Consolas" panose="020B0609020204030204" pitchFamily="49" charset="0"/>
              </a:rPr>
              <a:t>Шаг 5</a:t>
            </a:r>
            <a:r>
              <a:rPr lang="ru-RU" sz="800" dirty="0">
                <a:latin typeface="Consolas" panose="020B0609020204030204" pitchFamily="49" charset="0"/>
              </a:rPr>
              <a:t>: </a:t>
            </a:r>
            <a:r>
              <a:rPr lang="en-US" sz="800" dirty="0" err="1">
                <a:latin typeface="Consolas" panose="020B0609020204030204" pitchFamily="49" charset="0"/>
              </a:rPr>
              <a:t>tanh</a:t>
            </a:r>
            <a:r>
              <a:rPr lang="en-US" sz="800" dirty="0">
                <a:latin typeface="Consolas" panose="020B0609020204030204" pitchFamily="49" charset="0"/>
              </a:rPr>
              <a:t>(0.2828) = </a:t>
            </a:r>
            <a:r>
              <a:rPr lang="en-US" sz="800" dirty="0" smtClean="0">
                <a:latin typeface="Consolas" panose="020B0609020204030204" pitchFamily="49" charset="0"/>
              </a:rPr>
              <a:t>0.2753;</a:t>
            </a:r>
            <a:endParaRPr lang="en-US" sz="8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GELU(0.2923) ≈ </a:t>
            </a:r>
            <a:r>
              <a:rPr lang="en-US" sz="1200" dirty="0" smtClean="0">
                <a:latin typeface="Consolas" panose="020B0609020204030204" pitchFamily="49" charset="0"/>
              </a:rPr>
              <a:t>0.2018     </a:t>
            </a:r>
            <a:r>
              <a:rPr lang="pt-BR" sz="8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Шаг </a:t>
            </a:r>
            <a:r>
              <a:rPr lang="pt-BR" sz="800" dirty="0">
                <a:solidFill>
                  <a:srgbClr val="FF0000"/>
                </a:solidFill>
                <a:latin typeface="Consolas" panose="020B0609020204030204" pitchFamily="49" charset="0"/>
              </a:rPr>
              <a:t>6</a:t>
            </a:r>
            <a:r>
              <a:rPr lang="pt-BR" sz="800" dirty="0">
                <a:latin typeface="Consolas" panose="020B0609020204030204" pitchFamily="49" charset="0"/>
              </a:rPr>
              <a:t>: 1 + tanh(...) = 1 + 0.2753 = 1.2753; Шаг 7: 0.5 × x × (1 + tanh(...)) = 0.5 × 0.3526 × 1.2753 = </a:t>
            </a:r>
            <a:r>
              <a:rPr lang="pt-BR" sz="8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0.2</a:t>
            </a:r>
            <a:r>
              <a:rPr lang="ru-RU" sz="8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401</a:t>
            </a:r>
            <a:endParaRPr lang="en-US" sz="800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Выход слоя 1: </a:t>
            </a:r>
            <a:r>
              <a:rPr lang="en-US" sz="1200" dirty="0">
                <a:latin typeface="Consolas" panose="020B0609020204030204" pitchFamily="49" charset="0"/>
              </a:rPr>
              <a:t>layer1_output = [</a:t>
            </a:r>
            <a:r>
              <a:rPr lang="en-US" sz="12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0.2401</a:t>
            </a:r>
            <a:r>
              <a:rPr lang="en-US" sz="1200" dirty="0" smtClean="0">
                <a:latin typeface="Consolas" panose="020B0609020204030204" pitchFamily="49" charset="0"/>
              </a:rPr>
              <a:t>, </a:t>
            </a:r>
            <a:r>
              <a:rPr lang="en-US" sz="1200" dirty="0">
                <a:latin typeface="Consolas" panose="020B0609020204030204" pitchFamily="49" charset="0"/>
              </a:rPr>
              <a:t>-0.0472, 0.2018]</a:t>
            </a:r>
            <a:endParaRPr lang="ru-RU" sz="1200" dirty="0" smtClean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52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1146773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Числовой пример коротких соединений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БЕЗ shortcut </a:t>
            </a:r>
            <a:r>
              <a:rPr lang="en-US" sz="1200" dirty="0" smtClean="0">
                <a:latin typeface="Consolas" panose="020B0609020204030204" pitchFamily="49" charset="0"/>
              </a:rPr>
              <a:t>connection:</a:t>
            </a:r>
            <a:r>
              <a:rPr lang="ru-RU" sz="1200" dirty="0" smtClean="0">
                <a:latin typeface="Consolas" panose="020B0609020204030204" pitchFamily="49" charset="0"/>
              </a:rPr>
              <a:t>	</a:t>
            </a:r>
            <a:r>
              <a:rPr lang="en-US" sz="1200" dirty="0" smtClean="0">
                <a:latin typeface="Consolas" panose="020B0609020204030204" pitchFamily="49" charset="0"/>
              </a:rPr>
              <a:t>x_after_layer1 </a:t>
            </a:r>
            <a:r>
              <a:rPr lang="en-US" sz="1200" dirty="0">
                <a:latin typeface="Consolas" panose="020B0609020204030204" pitchFamily="49" charset="0"/>
              </a:rPr>
              <a:t>= layer1_output = [0.2401, -0.0472, 0.2018]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>
                <a:latin typeface="Consolas" panose="020B0609020204030204" pitchFamily="49" charset="0"/>
              </a:rPr>
              <a:t>Добавление коротких соединений</a:t>
            </a:r>
            <a:r>
              <a:rPr lang="en-US" sz="1200" dirty="0" smtClean="0">
                <a:latin typeface="Consolas" panose="020B0609020204030204" pitchFamily="49" charset="0"/>
              </a:rPr>
              <a:t> </a:t>
            </a:r>
            <a:r>
              <a:rPr lang="ru-RU" sz="1200" dirty="0" smtClean="0">
                <a:latin typeface="Consolas" panose="020B0609020204030204" pitchFamily="49" charset="0"/>
              </a:rPr>
              <a:t>(</a:t>
            </a:r>
            <a:r>
              <a:rPr lang="en-US" sz="1200" dirty="0" smtClean="0">
                <a:latin typeface="Consolas" panose="020B0609020204030204" pitchFamily="49" charset="0"/>
              </a:rPr>
              <a:t>shortcut connection</a:t>
            </a:r>
            <a:r>
              <a:rPr lang="ru-RU" sz="1200" dirty="0" smtClean="0">
                <a:latin typeface="Consolas" panose="020B0609020204030204" pitchFamily="49" charset="0"/>
              </a:rPr>
              <a:t>)</a:t>
            </a:r>
            <a:r>
              <a:rPr lang="en-US" sz="1200" dirty="0" smtClean="0">
                <a:latin typeface="Consolas" panose="020B0609020204030204" pitchFamily="49" charset="0"/>
              </a:rPr>
              <a:t>:</a:t>
            </a:r>
            <a:endParaRPr lang="ru-RU" sz="12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	</a:t>
            </a:r>
            <a:r>
              <a:rPr lang="ru-RU" sz="1200" dirty="0" smtClean="0">
                <a:latin typeface="Consolas" panose="020B0609020204030204" pitchFamily="49" charset="0"/>
              </a:rPr>
              <a:t>	   	</a:t>
            </a:r>
            <a:r>
              <a:rPr lang="en-US" sz="1200" dirty="0" smtClean="0">
                <a:latin typeface="Consolas" panose="020B0609020204030204" pitchFamily="49" charset="0"/>
              </a:rPr>
              <a:t>x_after_layer1 </a:t>
            </a:r>
            <a:r>
              <a:rPr lang="en-US" sz="1200" dirty="0">
                <a:latin typeface="Consolas" panose="020B0609020204030204" pitchFamily="49" charset="0"/>
              </a:rPr>
              <a:t>= x + layer1_output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                		</a:t>
            </a:r>
            <a:r>
              <a:rPr lang="ru-RU" sz="1200" dirty="0" smtClean="0">
                <a:latin typeface="Consolas" panose="020B0609020204030204" pitchFamily="49" charset="0"/>
              </a:rPr>
              <a:t>	</a:t>
            </a:r>
            <a:r>
              <a:rPr lang="en-US" sz="1200" dirty="0" smtClean="0">
                <a:latin typeface="Consolas" panose="020B0609020204030204" pitchFamily="49" charset="0"/>
              </a:rPr>
              <a:t>= </a:t>
            </a:r>
            <a:r>
              <a:rPr lang="en-US" sz="1200" dirty="0">
                <a:latin typeface="Consolas" panose="020B0609020204030204" pitchFamily="49" charset="0"/>
              </a:rPr>
              <a:t>[1.0, 0.0, -1.0] + [0.2401, -0.0472, 0.2018]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>
                <a:latin typeface="Consolas" panose="020B0609020204030204" pitchFamily="49" charset="0"/>
              </a:rPr>
              <a:t>	</a:t>
            </a:r>
            <a:r>
              <a:rPr lang="en-US" sz="1200" dirty="0" smtClean="0">
                <a:latin typeface="Consolas" panose="020B0609020204030204" pitchFamily="49" charset="0"/>
              </a:rPr>
              <a:t>                </a:t>
            </a:r>
            <a:r>
              <a:rPr lang="en-US" sz="1200" dirty="0">
                <a:latin typeface="Consolas" panose="020B0609020204030204" pitchFamily="49" charset="0"/>
              </a:rPr>
              <a:t>		= [1.2401, -0.0472, -0.7982</a:t>
            </a:r>
            <a:r>
              <a:rPr lang="en-US" sz="1200" dirty="0" smtClean="0">
                <a:latin typeface="Consolas" panose="020B0609020204030204" pitchFamily="49" charset="0"/>
              </a:rPr>
              <a:t>]</a:t>
            </a:r>
            <a:endParaRPr lang="ru-RU" sz="12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b="1" dirty="0">
                <a:latin typeface="Consolas" panose="020B0609020204030204" pitchFamily="49" charset="0"/>
              </a:rPr>
              <a:t>Вычисления </a:t>
            </a:r>
            <a:r>
              <a:rPr lang="ru-RU" sz="1200" b="1" dirty="0" smtClean="0">
                <a:latin typeface="Consolas" panose="020B0609020204030204" pitchFamily="49" charset="0"/>
              </a:rPr>
              <a:t>второго </a:t>
            </a:r>
            <a:r>
              <a:rPr lang="ru-RU" sz="1200" b="1" dirty="0">
                <a:latin typeface="Consolas" panose="020B0609020204030204" pitchFamily="49" charset="0"/>
              </a:rPr>
              <a:t>слоя без коротких </a:t>
            </a:r>
            <a:r>
              <a:rPr lang="ru-RU" sz="1200" b="1" dirty="0" smtClean="0">
                <a:latin typeface="Consolas" panose="020B0609020204030204" pitchFamily="49" charset="0"/>
              </a:rPr>
              <a:t>соединений</a:t>
            </a:r>
            <a:r>
              <a:rPr lang="ru-RU" sz="1200" dirty="0">
                <a:latin typeface="Consolas" panose="020B0609020204030204" pitchFamily="49" charset="0"/>
              </a:rPr>
              <a:t>:</a:t>
            </a:r>
            <a:endParaRPr lang="ru-RU" sz="12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Веса второго слоя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W2 = [[-0.0590, -0.3782, -0.1283],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      [-0.3150,  0.0296, -0.0835],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      [-0.2399, -0.0407,  0.4237]]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b2 = [0.1728, -0.0578, -0.4156]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СЛУЧАЙ 1: БЕЗ </a:t>
            </a:r>
            <a:r>
              <a:rPr lang="en-US" sz="1200" dirty="0">
                <a:latin typeface="Consolas" panose="020B0609020204030204" pitchFamily="49" charset="0"/>
              </a:rPr>
              <a:t>shortcut connection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Вход в слой 2: </a:t>
            </a:r>
            <a:r>
              <a:rPr lang="en-US" sz="1200" dirty="0">
                <a:latin typeface="Consolas" panose="020B0609020204030204" pitchFamily="49" charset="0"/>
              </a:rPr>
              <a:t>x = [0.2401, -0.0472, 0.2018]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Linear </a:t>
            </a:r>
            <a:r>
              <a:rPr lang="ru-RU" sz="1200" dirty="0">
                <a:latin typeface="Consolas" panose="020B0609020204030204" pitchFamily="49" charset="0"/>
              </a:rPr>
              <a:t>преобразование: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Нейрон 1: 0.2401×(-0.0590) + (-0.0472)×(-0.3782) + 0.2018×(-0.1283) + 0.1728 ≈ 0.1521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Нейрон 2: 0.2401×(-0.3150) + (-0.0472)×0.0296 + 0.2018×(-0.0835) + (-0.0578) ≈ -0.1327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Нейрон 3: 0.2401×(-0.2399) + (-0.0472)×(-0.0407) + 0.2018×0.4237 + (-0.4156) ≈ -0.3981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GELU </a:t>
            </a:r>
            <a:r>
              <a:rPr lang="ru-RU" sz="1200" dirty="0">
                <a:latin typeface="Consolas" panose="020B0609020204030204" pitchFamily="49" charset="0"/>
              </a:rPr>
              <a:t>активация: [0.0983, -0.0845, -0.2014]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Выход: [0.0983, -0.0845, -0.2014]</a:t>
            </a:r>
            <a:endParaRPr lang="ru-RU" sz="12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53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242199"/>
              </p:ext>
            </p:extLst>
          </p:nvPr>
        </p:nvGraphicFramePr>
        <p:xfrm>
          <a:off x="323529" y="2348880"/>
          <a:ext cx="8208912" cy="8229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703737">
                  <a:extLst>
                    <a:ext uri="{9D8B030D-6E8A-4147-A177-3AD203B41FA5}">
                      <a16:colId xmlns:a16="http://schemas.microsoft.com/office/drawing/2014/main" val="2716008097"/>
                    </a:ext>
                  </a:extLst>
                </a:gridCol>
                <a:gridCol w="2787932">
                  <a:extLst>
                    <a:ext uri="{9D8B030D-6E8A-4147-A177-3AD203B41FA5}">
                      <a16:colId xmlns:a16="http://schemas.microsoft.com/office/drawing/2014/main" val="2400817009"/>
                    </a:ext>
                  </a:extLst>
                </a:gridCol>
                <a:gridCol w="3717243">
                  <a:extLst>
                    <a:ext uri="{9D8B030D-6E8A-4147-A177-3AD203B41FA5}">
                      <a16:colId xmlns:a16="http://schemas.microsoft.com/office/drawing/2014/main" val="420915548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Consolas" panose="020B0609020204030204" pitchFamily="49" charset="0"/>
                        </a:rPr>
                        <a:t>Метод</a:t>
                      </a:r>
                      <a:endParaRPr lang="ru-RU" sz="12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Consolas" panose="020B0609020204030204" pitchFamily="49" charset="0"/>
                        </a:rPr>
                        <a:t>Выходное значение</a:t>
                      </a:r>
                      <a:endParaRPr lang="ru-RU" sz="12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onsolas" panose="020B0609020204030204" pitchFamily="49" charset="0"/>
                        </a:rPr>
                        <a:t>Сохранение исходной информации</a:t>
                      </a:r>
                      <a:endParaRPr lang="ru-RU" sz="12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56723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onsolas" panose="020B0609020204030204" pitchFamily="49" charset="0"/>
                        </a:rPr>
                        <a:t>Без </a:t>
                      </a:r>
                      <a:r>
                        <a:rPr lang="en-US" sz="1200" dirty="0" smtClean="0">
                          <a:latin typeface="Consolas" panose="020B0609020204030204" pitchFamily="49" charset="0"/>
                        </a:rPr>
                        <a:t>shortcut</a:t>
                      </a:r>
                      <a:endParaRPr lang="ru-RU" sz="12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onsolas" panose="020B0609020204030204" pitchFamily="49" charset="0"/>
                        </a:rPr>
                        <a:t>[0.2401, -0.0472, 0.2018]</a:t>
                      </a:r>
                      <a:endParaRPr lang="ru-RU" sz="12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onsolas" panose="020B0609020204030204" pitchFamily="49" charset="0"/>
                        </a:rPr>
                        <a:t>Потеряна - только преобразованное значение</a:t>
                      </a:r>
                      <a:endParaRPr lang="ru-RU" sz="12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005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onsolas" panose="020B0609020204030204" pitchFamily="49" charset="0"/>
                        </a:rPr>
                        <a:t>С </a:t>
                      </a:r>
                      <a:r>
                        <a:rPr lang="en-US" sz="1200" dirty="0" smtClean="0">
                          <a:latin typeface="Consolas" panose="020B0609020204030204" pitchFamily="49" charset="0"/>
                        </a:rPr>
                        <a:t>shortcut</a:t>
                      </a:r>
                      <a:endParaRPr lang="ru-RU" sz="12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onsolas" panose="020B0609020204030204" pitchFamily="49" charset="0"/>
                        </a:rPr>
                        <a:t>[1.2401, -0.0472, -0.7982]</a:t>
                      </a:r>
                      <a:endParaRPr lang="ru-RU" sz="12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onsolas" panose="020B0609020204030204" pitchFamily="49" charset="0"/>
                        </a:rPr>
                        <a:t>Сохранена + добавлено преобразование</a:t>
                      </a:r>
                      <a:endParaRPr lang="ru-RU" sz="12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131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182506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Числовой пример коротких соединений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СЛУЧАЙ 2: С </a:t>
            </a:r>
            <a:r>
              <a:rPr lang="en-US" sz="1200" dirty="0">
                <a:latin typeface="Consolas" panose="020B0609020204030204" pitchFamily="49" charset="0"/>
              </a:rPr>
              <a:t>shortcut connection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Вход в слой 2: </a:t>
            </a:r>
            <a:r>
              <a:rPr lang="en-US" sz="1200" dirty="0">
                <a:latin typeface="Consolas" panose="020B0609020204030204" pitchFamily="49" charset="0"/>
              </a:rPr>
              <a:t>x = [1.2401, -0.0472, -0.7982] (</a:t>
            </a:r>
            <a:r>
              <a:rPr lang="ru-RU" sz="1200" dirty="0">
                <a:latin typeface="Consolas" panose="020B0609020204030204" pitchFamily="49" charset="0"/>
              </a:rPr>
              <a:t>из предыдущего слайда)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 smtClean="0">
                <a:latin typeface="Consolas" panose="020B0609020204030204" pitchFamily="49" charset="0"/>
              </a:rPr>
              <a:t>Linear </a:t>
            </a:r>
            <a:r>
              <a:rPr lang="ru-RU" sz="1200" dirty="0">
                <a:latin typeface="Consolas" panose="020B0609020204030204" pitchFamily="49" charset="0"/>
              </a:rPr>
              <a:t>преобразование: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Нейрон 1: 1.2401×(-0.0590) + (-0.0472)×(-0.3782) + (-0.7982)×(-0.1283) + 0.1728 ≈ 0.2345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Нейрон 2: 1.2401×(-0.3150) + (-0.0472)×0.0296 + (-0.7982)×(-0.0835) + (-0.0578) ≈ -0.3218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Нейрон 3: 1.2401×(-0.2399) + (-0.0472)×(-0.0407) + (-0.7982)×0.4237 + (-0.4156) ≈ -1.0216</a:t>
            </a:r>
          </a:p>
          <a:p>
            <a:pPr marL="0" indent="0" algn="just" eaLnBrk="1" hangingPunct="1"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en-US" sz="1200" dirty="0" smtClean="0">
                <a:latin typeface="Consolas" panose="020B0609020204030204" pitchFamily="49" charset="0"/>
              </a:rPr>
              <a:t>GELU </a:t>
            </a:r>
            <a:r>
              <a:rPr lang="ru-RU" sz="1200" dirty="0">
                <a:latin typeface="Consolas" panose="020B0609020204030204" pitchFamily="49" charset="0"/>
              </a:rPr>
              <a:t>активация: [0.1562, -0.1864, -0.4201]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b="1" dirty="0" smtClean="0">
                <a:latin typeface="Consolas" panose="020B0609020204030204" pitchFamily="49" charset="0"/>
              </a:rPr>
              <a:t>Применение </a:t>
            </a:r>
            <a:r>
              <a:rPr lang="ru-RU" sz="1200" b="1" dirty="0">
                <a:latin typeface="Consolas" panose="020B0609020204030204" pitchFamily="49" charset="0"/>
              </a:rPr>
              <a:t>коротких </a:t>
            </a:r>
            <a:r>
              <a:rPr lang="ru-RU" sz="1200" b="1" dirty="0" smtClean="0">
                <a:latin typeface="Consolas" panose="020B0609020204030204" pitchFamily="49" charset="0"/>
              </a:rPr>
              <a:t>соединений</a:t>
            </a:r>
            <a:endParaRPr lang="ru-RU" sz="1200" b="1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x_after_layer2 = x + layer2_output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               = [1.2401, -0.0472, -0.7982] + [0.1562, -0.1864, -0.4201]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               = [1.3963, -0.2336, -1.2183]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smtClean="0">
                <a:latin typeface="Consolas" panose="020B0609020204030204" pitchFamily="49" charset="0"/>
              </a:rPr>
              <a:t>Сравнение </a:t>
            </a:r>
            <a:r>
              <a:rPr lang="ru-RU" sz="1200" dirty="0">
                <a:latin typeface="Consolas" panose="020B0609020204030204" pitchFamily="49" charset="0"/>
              </a:rPr>
              <a:t>состояний после двух </a:t>
            </a:r>
            <a:r>
              <a:rPr lang="ru-RU" sz="1200" dirty="0" smtClean="0">
                <a:latin typeface="Consolas" panose="020B0609020204030204" pitchFamily="49" charset="0"/>
              </a:rPr>
              <a:t>слоев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Ключевые наблюдения:</a:t>
            </a:r>
            <a:endParaRPr lang="ru-RU" sz="12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54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990646"/>
              </p:ext>
            </p:extLst>
          </p:nvPr>
        </p:nvGraphicFramePr>
        <p:xfrm>
          <a:off x="323529" y="3915896"/>
          <a:ext cx="8208912" cy="10972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703737">
                  <a:extLst>
                    <a:ext uri="{9D8B030D-6E8A-4147-A177-3AD203B41FA5}">
                      <a16:colId xmlns:a16="http://schemas.microsoft.com/office/drawing/2014/main" val="2716008097"/>
                    </a:ext>
                  </a:extLst>
                </a:gridCol>
                <a:gridCol w="2787932">
                  <a:extLst>
                    <a:ext uri="{9D8B030D-6E8A-4147-A177-3AD203B41FA5}">
                      <a16:colId xmlns:a16="http://schemas.microsoft.com/office/drawing/2014/main" val="2400817009"/>
                    </a:ext>
                  </a:extLst>
                </a:gridCol>
                <a:gridCol w="3717243">
                  <a:extLst>
                    <a:ext uri="{9D8B030D-6E8A-4147-A177-3AD203B41FA5}">
                      <a16:colId xmlns:a16="http://schemas.microsoft.com/office/drawing/2014/main" val="420915548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Consolas" panose="020B0609020204030204" pitchFamily="49" charset="0"/>
                        </a:rPr>
                        <a:t>Слой</a:t>
                      </a:r>
                      <a:endParaRPr lang="ru-RU" sz="12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Consolas" panose="020B0609020204030204" pitchFamily="49" charset="0"/>
                        </a:rPr>
                        <a:t>Без </a:t>
                      </a:r>
                      <a:r>
                        <a:rPr lang="en-US" sz="1200" dirty="0" smtClean="0">
                          <a:latin typeface="Consolas" panose="020B0609020204030204" pitchFamily="49" charset="0"/>
                        </a:rPr>
                        <a:t>shortcut</a:t>
                      </a:r>
                      <a:endParaRPr lang="ru-RU" sz="12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onsolas" panose="020B0609020204030204" pitchFamily="49" charset="0"/>
                        </a:rPr>
                        <a:t>С </a:t>
                      </a:r>
                      <a:r>
                        <a:rPr lang="en-US" sz="1200" dirty="0" smtClean="0">
                          <a:latin typeface="Consolas" panose="020B0609020204030204" pitchFamily="49" charset="0"/>
                        </a:rPr>
                        <a:t>shortcut</a:t>
                      </a:r>
                      <a:endParaRPr lang="ru-RU" sz="12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56723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onsolas" panose="020B0609020204030204" pitchFamily="49" charset="0"/>
                        </a:rPr>
                        <a:t>Исходный слой</a:t>
                      </a:r>
                      <a:endParaRPr lang="ru-RU" sz="12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onsolas" panose="020B0609020204030204" pitchFamily="49" charset="0"/>
                        </a:rPr>
                        <a:t>[1.0000, 0.0000, -1.0000]</a:t>
                      </a:r>
                      <a:endParaRPr lang="ru-RU" sz="12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onsolas" panose="020B0609020204030204" pitchFamily="49" charset="0"/>
                        </a:rPr>
                        <a:t>[1.0000, 0.0000, -1.0000]</a:t>
                      </a:r>
                      <a:endParaRPr lang="ru-RU" sz="12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005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onsolas" panose="020B0609020204030204" pitchFamily="49" charset="0"/>
                        </a:rPr>
                        <a:t>После слоя 1</a:t>
                      </a:r>
                      <a:endParaRPr lang="ru-RU" sz="12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onsolas" panose="020B0609020204030204" pitchFamily="49" charset="0"/>
                        </a:rPr>
                        <a:t>[0.2401, -0.0472, 0.2018]</a:t>
                      </a:r>
                      <a:endParaRPr lang="ru-RU" sz="12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onsolas" panose="020B0609020204030204" pitchFamily="49" charset="0"/>
                        </a:rPr>
                        <a:t>[1.2401, -0.0472, -0.7982]</a:t>
                      </a:r>
                      <a:endParaRPr lang="ru-RU" sz="12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13126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onsolas" panose="020B0609020204030204" pitchFamily="49" charset="0"/>
                        </a:rPr>
                        <a:t>После слоя 2</a:t>
                      </a:r>
                      <a:endParaRPr lang="ru-RU" sz="12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onsolas" panose="020B0609020204030204" pitchFamily="49" charset="0"/>
                        </a:rPr>
                        <a:t>[0.0983, -0.0845, -0.2014]</a:t>
                      </a:r>
                      <a:endParaRPr lang="ru-RU" sz="12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onsolas" panose="020B0609020204030204" pitchFamily="49" charset="0"/>
                        </a:rPr>
                        <a:t>[1.3963, -0.2336, -1.2183]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212237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253970"/>
              </p:ext>
            </p:extLst>
          </p:nvPr>
        </p:nvGraphicFramePr>
        <p:xfrm>
          <a:off x="323529" y="5375488"/>
          <a:ext cx="8208912" cy="1005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816423">
                  <a:extLst>
                    <a:ext uri="{9D8B030D-6E8A-4147-A177-3AD203B41FA5}">
                      <a16:colId xmlns:a16="http://schemas.microsoft.com/office/drawing/2014/main" val="2716008097"/>
                    </a:ext>
                  </a:extLst>
                </a:gridCol>
                <a:gridCol w="4392489">
                  <a:extLst>
                    <a:ext uri="{9D8B030D-6E8A-4147-A177-3AD203B41FA5}">
                      <a16:colId xmlns:a16="http://schemas.microsoft.com/office/drawing/2014/main" val="420915548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Consolas" panose="020B0609020204030204" pitchFamily="49" charset="0"/>
                        </a:rPr>
                        <a:t>С </a:t>
                      </a:r>
                      <a:r>
                        <a:rPr lang="en-US" sz="1200" dirty="0" smtClean="0">
                          <a:latin typeface="Consolas" panose="020B0609020204030204" pitchFamily="49" charset="0"/>
                        </a:rPr>
                        <a:t>shortcut</a:t>
                      </a:r>
                      <a:endParaRPr lang="ru-RU" sz="12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Consolas" panose="020B0609020204030204" pitchFamily="49" charset="0"/>
                        </a:rPr>
                        <a:t>Без </a:t>
                      </a:r>
                      <a:r>
                        <a:rPr lang="en-US" sz="1200" dirty="0" smtClean="0">
                          <a:latin typeface="Consolas" panose="020B0609020204030204" pitchFamily="49" charset="0"/>
                        </a:rPr>
                        <a:t>shortcut</a:t>
                      </a:r>
                      <a:endParaRPr lang="ru-RU" sz="12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56723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onsolas" panose="020B0609020204030204" pitchFamily="49" charset="0"/>
                        </a:rPr>
                        <a:t>Сохраняется "память" исходного входа</a:t>
                      </a:r>
                      <a:endParaRPr lang="ru-RU" sz="12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onsolas" panose="020B0609020204030204" pitchFamily="49" charset="0"/>
                        </a:rPr>
                        <a:t>Информация исходного входа быстро теряется</a:t>
                      </a:r>
                      <a:endParaRPr lang="ru-RU" sz="12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005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onsolas" panose="020B0609020204030204" pitchFamily="49" charset="0"/>
                        </a:rPr>
                        <a:t>Значения остаются в том же масштабе, что и исходные данные</a:t>
                      </a:r>
                      <a:endParaRPr lang="ru-RU" sz="12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onsolas" panose="020B0609020204030204" pitchFamily="49" charset="0"/>
                        </a:rPr>
                        <a:t>Значения быстро сжимаются к нулю</a:t>
                      </a:r>
                      <a:endParaRPr lang="ru-RU" sz="12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131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326933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Почему это помогает с </a:t>
            </a:r>
            <a:r>
              <a:rPr lang="ru-RU" sz="1200" b="1" dirty="0" smtClean="0"/>
              <a:t>градиентами при обратной распространении ошибки?</a:t>
            </a:r>
            <a:endParaRPr lang="ru-RU" sz="1200" b="1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Обратное </a:t>
            </a:r>
            <a:r>
              <a:rPr lang="ru-RU" sz="1200" dirty="0" smtClean="0">
                <a:latin typeface="Consolas" panose="020B0609020204030204" pitchFamily="49" charset="0"/>
              </a:rPr>
              <a:t>распространение: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Без </a:t>
            </a:r>
            <a:r>
              <a:rPr lang="en-US" sz="1200" dirty="0">
                <a:latin typeface="Consolas" panose="020B0609020204030204" pitchFamily="49" charset="0"/>
              </a:rPr>
              <a:t>shortcut: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∂loss/∂x₁ = ∂loss/∂x₂ ⋅ ∂x₂/∂x₁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          = gradient_</a:t>
            </a:r>
            <a:r>
              <a:rPr lang="ru-RU" sz="1200" dirty="0">
                <a:latin typeface="Consolas" panose="020B0609020204030204" pitchFamily="49" charset="0"/>
              </a:rPr>
              <a:t>слоя_2 ⋅ (производная слоя 1)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С </a:t>
            </a:r>
            <a:r>
              <a:rPr lang="en-US" sz="1200" dirty="0">
                <a:latin typeface="Consolas" panose="020B0609020204030204" pitchFamily="49" charset="0"/>
              </a:rPr>
              <a:t>shortcut: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∂loss/∂x₁ = ∂loss/∂x₂ ⋅ (∂layer(x₁)/∂x₁ + 1)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          = gradient_</a:t>
            </a:r>
            <a:r>
              <a:rPr lang="ru-RU" sz="1200" dirty="0">
                <a:latin typeface="Consolas" panose="020B0609020204030204" pitchFamily="49" charset="0"/>
              </a:rPr>
              <a:t>слоя_2 ⋅ (производная слоя 1 + 1)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Упрощенный пример расчета производной градиента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Если ∂</a:t>
            </a:r>
            <a:r>
              <a:rPr lang="en-US" sz="1200" dirty="0">
                <a:latin typeface="Consolas" panose="020B0609020204030204" pitchFamily="49" charset="0"/>
              </a:rPr>
              <a:t>layer(x₁)/∂x₁ ≈ 0.001 (</a:t>
            </a:r>
            <a:r>
              <a:rPr lang="ru-RU" sz="1200" dirty="0">
                <a:latin typeface="Consolas" panose="020B0609020204030204" pitchFamily="49" charset="0"/>
              </a:rPr>
              <a:t>очень маленькая производная):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Без </a:t>
            </a:r>
            <a:r>
              <a:rPr lang="en-US" sz="1200" dirty="0">
                <a:latin typeface="Consolas" panose="020B0609020204030204" pitchFamily="49" charset="0"/>
              </a:rPr>
              <a:t>shortcut: ∂loss/∂x₁ ≈ gradient_</a:t>
            </a:r>
            <a:r>
              <a:rPr lang="ru-RU" sz="1200" dirty="0">
                <a:latin typeface="Consolas" panose="020B0609020204030204" pitchFamily="49" charset="0"/>
              </a:rPr>
              <a:t>слоя_2 × 0.001 ← ОЧЕНЬ МАЛЕНЬКИЙ!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С </a:t>
            </a:r>
            <a:r>
              <a:rPr lang="en-US" sz="1200" dirty="0">
                <a:latin typeface="Consolas" panose="020B0609020204030204" pitchFamily="49" charset="0"/>
              </a:rPr>
              <a:t>shortcut: ∂loss/∂x₁ ≈ gradient_</a:t>
            </a:r>
            <a:r>
              <a:rPr lang="ru-RU" sz="1200" dirty="0">
                <a:latin typeface="Consolas" panose="020B0609020204030204" pitchFamily="49" charset="0"/>
              </a:rPr>
              <a:t>слоя_2 × (0.001 + 1) ≈ </a:t>
            </a:r>
            <a:r>
              <a:rPr lang="en-US" sz="1200" dirty="0">
                <a:latin typeface="Consolas" panose="020B0609020204030204" pitchFamily="49" charset="0"/>
              </a:rPr>
              <a:t>gradient_</a:t>
            </a:r>
            <a:r>
              <a:rPr lang="ru-RU" sz="1200" dirty="0">
                <a:latin typeface="Consolas" panose="020B0609020204030204" pitchFamily="49" charset="0"/>
              </a:rPr>
              <a:t>слоя_2 ← СОХРАНЯЕТСЯ!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>
                <a:latin typeface="Consolas" panose="020B0609020204030204" pitchFamily="49" charset="0"/>
              </a:rPr>
              <a:t>Результат</a:t>
            </a:r>
            <a:r>
              <a:rPr lang="ru-RU" sz="1200" dirty="0">
                <a:latin typeface="Consolas" panose="020B0609020204030204" pitchFamily="49" charset="0"/>
              </a:rPr>
              <a:t>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>
                <a:latin typeface="Consolas" panose="020B0609020204030204" pitchFamily="49" charset="0"/>
              </a:rPr>
              <a:t>- Градиенты </a:t>
            </a:r>
            <a:r>
              <a:rPr lang="ru-RU" sz="1200" dirty="0">
                <a:latin typeface="Consolas" panose="020B0609020204030204" pitchFamily="49" charset="0"/>
              </a:rPr>
              <a:t>могут течь напрямую через короткие соединения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>
                <a:latin typeface="Consolas" panose="020B0609020204030204" pitchFamily="49" charset="0"/>
              </a:rPr>
              <a:t>- Ранние </a:t>
            </a:r>
            <a:r>
              <a:rPr lang="ru-RU" sz="1200" dirty="0">
                <a:latin typeface="Consolas" panose="020B0609020204030204" pitchFamily="49" charset="0"/>
              </a:rPr>
              <a:t>слои получают значимые обновления весов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>
                <a:latin typeface="Consolas" panose="020B0609020204030204" pitchFamily="49" charset="0"/>
              </a:rPr>
              <a:t>- Обучение </a:t>
            </a:r>
            <a:r>
              <a:rPr lang="ru-RU" sz="1200" dirty="0">
                <a:latin typeface="Consolas" panose="020B0609020204030204" pitchFamily="49" charset="0"/>
              </a:rPr>
              <a:t>глубоких сетей становится возможным</a:t>
            </a:r>
            <a:endParaRPr lang="en-US" sz="120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55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1178571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/>
              <a:t>Объединение механизма внимания и линейных слоев в блоке </a:t>
            </a:r>
            <a:r>
              <a:rPr lang="ru-RU" sz="1400" b="1" dirty="0" err="1"/>
              <a:t>трансформера</a:t>
            </a:r>
            <a:endParaRPr lang="ru-RU" sz="1400" b="1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Проблема</a:t>
            </a:r>
            <a:r>
              <a:rPr lang="ru-RU" sz="1200" dirty="0"/>
              <a:t>: В моделях вроде GPT обработка последовательностей требует учета как глобальных зависимостей (внимание к контексту), так и локальных трансформаций (нелинейные проекции). Без интеграции этих компонентов в единый блок модель не может эффективно захватывать сложные паттерны: </a:t>
            </a:r>
            <a:r>
              <a:rPr lang="ru-RU" sz="1200" dirty="0" smtClean="0"/>
              <a:t>внимание </a:t>
            </a:r>
            <a:r>
              <a:rPr lang="ru-RU" sz="1200" dirty="0"/>
              <a:t>фокусируется на связях, но не меняет </a:t>
            </a:r>
            <a:r>
              <a:rPr lang="ru-RU" sz="1200" dirty="0" smtClean="0"/>
              <a:t>представления, </a:t>
            </a:r>
            <a:r>
              <a:rPr lang="ru-RU" sz="1200" dirty="0"/>
              <a:t>а </a:t>
            </a:r>
            <a:r>
              <a:rPr lang="ru-RU" sz="1200" dirty="0" smtClean="0"/>
              <a:t>нейронные сети (</a:t>
            </a:r>
            <a:r>
              <a:rPr lang="en-US" sz="1200" dirty="0" smtClean="0"/>
              <a:t>FFN </a:t>
            </a:r>
            <a:r>
              <a:rPr lang="ru-RU" sz="1200" dirty="0" err="1" smtClean="0"/>
              <a:t>feed-forward</a:t>
            </a:r>
            <a:r>
              <a:rPr lang="ru-RU" sz="1200" dirty="0" smtClean="0"/>
              <a:t> </a:t>
            </a:r>
            <a:r>
              <a:rPr lang="en-US" sz="1200" dirty="0" smtClean="0"/>
              <a:t>network</a:t>
            </a:r>
            <a:r>
              <a:rPr lang="ru-RU" sz="1200" dirty="0" smtClean="0"/>
              <a:t>) добавляют </a:t>
            </a:r>
            <a:r>
              <a:rPr lang="ru-RU" sz="1200" dirty="0"/>
              <a:t>нелинейность, но игнорирует контекст. Кроме того, </a:t>
            </a:r>
            <a:r>
              <a:rPr lang="ru-RU" sz="1200" dirty="0" smtClean="0"/>
              <a:t>количество слоев (глубокие сети) страдают </a:t>
            </a:r>
            <a:r>
              <a:rPr lang="ru-RU" sz="1200" dirty="0"/>
              <a:t>от </a:t>
            </a:r>
            <a:r>
              <a:rPr lang="ru-RU" sz="1200" dirty="0" smtClean="0"/>
              <a:t>изменения градиента при обучении </a:t>
            </a:r>
            <a:r>
              <a:rPr lang="ru-RU" sz="1200" dirty="0"/>
              <a:t>и нестабильности без </a:t>
            </a:r>
            <a:r>
              <a:rPr lang="ru-RU" sz="1200" dirty="0" smtClean="0"/>
              <a:t>коротких </a:t>
            </a:r>
            <a:r>
              <a:rPr lang="ru-RU" sz="1200" dirty="0" err="1" smtClean="0"/>
              <a:t>соединней</a:t>
            </a:r>
            <a:r>
              <a:rPr lang="ru-RU" sz="1200" dirty="0" smtClean="0"/>
              <a:t> </a:t>
            </a:r>
            <a:r>
              <a:rPr lang="ru-RU" sz="1200" dirty="0"/>
              <a:t>и нормализации</a:t>
            </a:r>
            <a:r>
              <a:rPr lang="ru-RU" sz="1200" dirty="0" smtClean="0"/>
              <a:t>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Цель</a:t>
            </a:r>
            <a:r>
              <a:rPr lang="ru-RU" sz="1200" dirty="0"/>
              <a:t>: Создать </a:t>
            </a:r>
            <a:r>
              <a:rPr lang="ru-RU" sz="1200" dirty="0" err="1"/>
              <a:t>TransformerBlock</a:t>
            </a:r>
            <a:r>
              <a:rPr lang="ru-RU" sz="1200" dirty="0"/>
              <a:t> </a:t>
            </a:r>
            <a:r>
              <a:rPr lang="ru-RU" sz="1200" dirty="0" smtClean="0"/>
              <a:t>- </a:t>
            </a:r>
            <a:r>
              <a:rPr lang="ru-RU" sz="1200" dirty="0"/>
              <a:t>базовый повторяющийся модуль GPT, объединяющий </a:t>
            </a:r>
            <a:r>
              <a:rPr lang="ru-RU" sz="1200" dirty="0" smtClean="0"/>
              <a:t>многоцелевой механизм </a:t>
            </a:r>
            <a:r>
              <a:rPr lang="en-US" sz="1200" dirty="0" smtClean="0"/>
              <a:t>(</a:t>
            </a:r>
            <a:r>
              <a:rPr lang="ru-RU" sz="1200" dirty="0" err="1" smtClean="0"/>
              <a:t>multi-head</a:t>
            </a:r>
            <a:r>
              <a:rPr lang="en-US" sz="1200" dirty="0" smtClean="0"/>
              <a:t>) </a:t>
            </a:r>
            <a:r>
              <a:rPr lang="ru-RU" sz="1200" dirty="0" smtClean="0"/>
              <a:t>с учетом </a:t>
            </a:r>
            <a:r>
              <a:rPr lang="ru-RU" sz="1200" dirty="0" err="1" smtClean="0"/>
              <a:t>самовнимания</a:t>
            </a:r>
            <a:r>
              <a:rPr lang="ru-RU" sz="1200" dirty="0" smtClean="0"/>
              <a:t> (</a:t>
            </a:r>
            <a:r>
              <a:rPr lang="ru-RU" sz="1200" dirty="0" err="1" smtClean="0"/>
              <a:t>self-attention</a:t>
            </a:r>
            <a:r>
              <a:rPr lang="ru-RU" sz="1200" dirty="0" smtClean="0"/>
              <a:t>), включающий FFN </a:t>
            </a:r>
            <a:r>
              <a:rPr lang="ru-RU" sz="1200" dirty="0"/>
              <a:t>с GELU </a:t>
            </a:r>
            <a:r>
              <a:rPr lang="ru-RU" sz="1200" dirty="0" smtClean="0"/>
              <a:t>активацией для учета нелинейности, слой нормализации (</a:t>
            </a:r>
            <a:r>
              <a:rPr lang="ru-RU" sz="1200" dirty="0" err="1" smtClean="0"/>
              <a:t>LayerNorm</a:t>
            </a:r>
            <a:r>
              <a:rPr lang="ru-RU" sz="1200" dirty="0" smtClean="0"/>
              <a:t>), слой отсечения числа обученных весов (</a:t>
            </a:r>
            <a:r>
              <a:rPr lang="ru-RU" sz="1200" dirty="0" err="1" smtClean="0"/>
              <a:t>dropout</a:t>
            </a:r>
            <a:r>
              <a:rPr lang="ru-RU" sz="1200" dirty="0" smtClean="0"/>
              <a:t>) и слой учитывающий градиентный поток (</a:t>
            </a:r>
            <a:r>
              <a:rPr lang="ru-RU" sz="1200" dirty="0" err="1"/>
              <a:t>residuals</a:t>
            </a:r>
            <a:r>
              <a:rPr lang="ru-RU" sz="1200" dirty="0"/>
              <a:t> </a:t>
            </a:r>
            <a:r>
              <a:rPr lang="ru-RU" sz="1200" dirty="0" smtClean="0"/>
              <a:t>). </a:t>
            </a:r>
            <a:endParaRPr lang="ru-RU" sz="120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>
                <a:latin typeface="Consolas" panose="020B0609020204030204" pitchFamily="49" charset="0"/>
              </a:rPr>
              <a:t>Архитектура </a:t>
            </a:r>
            <a:r>
              <a:rPr lang="en-US" sz="1200" dirty="0" smtClean="0">
                <a:latin typeface="Consolas" panose="020B0609020204030204" pitchFamily="49" charset="0"/>
              </a:rPr>
              <a:t>GPT-</a:t>
            </a:r>
            <a:r>
              <a:rPr lang="ru-RU" sz="1200" dirty="0" smtClean="0">
                <a:latin typeface="Consolas" panose="020B0609020204030204" pitchFamily="49" charset="0"/>
              </a:rPr>
              <a:t>модели включает </a:t>
            </a:r>
            <a:r>
              <a:rPr lang="ru-RU" sz="1200" dirty="0" err="1" smtClean="0">
                <a:latin typeface="Consolas" panose="020B0609020204030204" pitchFamily="49" charset="0"/>
              </a:rPr>
              <a:t>Трансформер</a:t>
            </a:r>
            <a:r>
              <a:rPr lang="ru-RU" sz="1200" dirty="0" smtClean="0">
                <a:latin typeface="Consolas" panose="020B0609020204030204" pitchFamily="49" charset="0"/>
              </a:rPr>
              <a:t>-блок который объединяет</a:t>
            </a:r>
            <a:r>
              <a:rPr lang="ru-RU" sz="1200" dirty="0">
                <a:latin typeface="Consolas" panose="020B0609020204030204" pitchFamily="49" charset="0"/>
              </a:rPr>
              <a:t>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>
                <a:latin typeface="Consolas" panose="020B0609020204030204" pitchFamily="49" charset="0"/>
              </a:rPr>
              <a:t>- Многоголовое </a:t>
            </a:r>
            <a:r>
              <a:rPr lang="ru-RU" sz="1200" dirty="0">
                <a:latin typeface="Consolas" panose="020B0609020204030204" pitchFamily="49" charset="0"/>
              </a:rPr>
              <a:t>внимание (взаимодействие между </a:t>
            </a:r>
            <a:r>
              <a:rPr lang="ru-RU" sz="1200" dirty="0" err="1">
                <a:latin typeface="Consolas" panose="020B0609020204030204" pitchFamily="49" charset="0"/>
              </a:rPr>
              <a:t>токенами</a:t>
            </a:r>
            <a:r>
              <a:rPr lang="ru-RU" sz="1200" dirty="0" smtClean="0">
                <a:latin typeface="Consolas" panose="020B0609020204030204" pitchFamily="49" charset="0"/>
              </a:rPr>
              <a:t>) </a:t>
            </a:r>
            <a:r>
              <a:rPr lang="en-US" sz="1200" dirty="0" smtClean="0">
                <a:latin typeface="Consolas" panose="020B0609020204030204" pitchFamily="49" charset="0"/>
              </a:rPr>
              <a:t>    </a:t>
            </a:r>
            <a:r>
              <a:rPr lang="ru-RU" sz="1200" dirty="0" smtClean="0">
                <a:latin typeface="Consolas" panose="020B0609020204030204" pitchFamily="49" charset="0"/>
              </a:rPr>
              <a:t>-</a:t>
            </a:r>
            <a:r>
              <a:rPr lang="en-US" sz="1200" dirty="0" smtClean="0">
                <a:latin typeface="Consolas" panose="020B0609020204030204" pitchFamily="49" charset="0"/>
              </a:rPr>
              <a:t>-&gt; </a:t>
            </a:r>
            <a:r>
              <a:rPr lang="ru-RU" sz="1200" dirty="0" smtClean="0">
                <a:latin typeface="Consolas" panose="020B0609020204030204" pitchFamily="49" charset="0"/>
              </a:rPr>
              <a:t>блок</a:t>
            </a:r>
            <a:r>
              <a:rPr lang="en-US" sz="1200" dirty="0" smtClean="0">
                <a:latin typeface="Consolas" panose="020B0609020204030204" pitchFamily="49" charset="0"/>
              </a:rPr>
              <a:t> </a:t>
            </a:r>
            <a:r>
              <a:rPr lang="en-US" sz="1200" dirty="0" err="1" smtClean="0">
                <a:latin typeface="Consolas" panose="020B0609020204030204" pitchFamily="49" charset="0"/>
              </a:rPr>
              <a:t>MultiHeadAttention</a:t>
            </a: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>
                <a:latin typeface="Consolas" panose="020B0609020204030204" pitchFamily="49" charset="0"/>
              </a:rPr>
              <a:t>- Прямое </a:t>
            </a:r>
            <a:r>
              <a:rPr lang="ru-RU" sz="1200" dirty="0">
                <a:latin typeface="Consolas" panose="020B0609020204030204" pitchFamily="49" charset="0"/>
              </a:rPr>
              <a:t>распространение (индивидуальная обработка </a:t>
            </a:r>
            <a:r>
              <a:rPr lang="ru-RU" sz="1200" dirty="0" err="1">
                <a:latin typeface="Consolas" panose="020B0609020204030204" pitchFamily="49" charset="0"/>
              </a:rPr>
              <a:t>токенов</a:t>
            </a:r>
            <a:r>
              <a:rPr lang="ru-RU" sz="1200" dirty="0" smtClean="0">
                <a:latin typeface="Consolas" panose="020B0609020204030204" pitchFamily="49" charset="0"/>
              </a:rPr>
              <a:t>)</a:t>
            </a:r>
            <a:r>
              <a:rPr lang="en-US" sz="1200" dirty="0" smtClean="0">
                <a:latin typeface="Consolas" panose="020B0609020204030204" pitchFamily="49" charset="0"/>
              </a:rPr>
              <a:t> </a:t>
            </a:r>
            <a:r>
              <a:rPr lang="ru-RU" sz="1200" dirty="0">
                <a:latin typeface="Consolas" panose="020B0609020204030204" pitchFamily="49" charset="0"/>
              </a:rPr>
              <a:t>-</a:t>
            </a:r>
            <a:r>
              <a:rPr lang="en-US" sz="1200" dirty="0">
                <a:latin typeface="Consolas" panose="020B0609020204030204" pitchFamily="49" charset="0"/>
              </a:rPr>
              <a:t>-&gt; </a:t>
            </a:r>
            <a:r>
              <a:rPr lang="en-US" sz="1200" dirty="0" smtClean="0">
                <a:latin typeface="Consolas" panose="020B0609020204030204" pitchFamily="49" charset="0"/>
              </a:rPr>
              <a:t>FFN</a:t>
            </a: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-</a:t>
            </a:r>
            <a:r>
              <a:rPr lang="ru-RU" sz="1200" dirty="0" smtClean="0">
                <a:latin typeface="Consolas" panose="020B0609020204030204" pitchFamily="49" charset="0"/>
              </a:rPr>
              <a:t> Нормализацию </a:t>
            </a:r>
            <a:r>
              <a:rPr lang="ru-RU" sz="1200" dirty="0">
                <a:latin typeface="Consolas" panose="020B0609020204030204" pitchFamily="49" charset="0"/>
              </a:rPr>
              <a:t>слоев (стабилизация обучения</a:t>
            </a:r>
            <a:r>
              <a:rPr lang="ru-RU" sz="1200" dirty="0" smtClean="0">
                <a:latin typeface="Consolas" panose="020B0609020204030204" pitchFamily="49" charset="0"/>
              </a:rPr>
              <a:t>)</a:t>
            </a:r>
            <a:r>
              <a:rPr lang="en-US" sz="1200" dirty="0" smtClean="0">
                <a:latin typeface="Consolas" panose="020B0609020204030204" pitchFamily="49" charset="0"/>
              </a:rPr>
              <a:t>   	      </a:t>
            </a:r>
            <a:r>
              <a:rPr lang="ru-RU" sz="1200" dirty="0" smtClean="0">
                <a:latin typeface="Consolas" panose="020B0609020204030204" pitchFamily="49" charset="0"/>
              </a:rPr>
              <a:t>-</a:t>
            </a:r>
            <a:r>
              <a:rPr lang="en-US" sz="1200" dirty="0">
                <a:latin typeface="Consolas" panose="020B0609020204030204" pitchFamily="49" charset="0"/>
              </a:rPr>
              <a:t>-&gt; </a:t>
            </a:r>
            <a:r>
              <a:rPr lang="ru-RU" sz="1200" dirty="0" err="1"/>
              <a:t>LayerNorm</a:t>
            </a: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>
                <a:latin typeface="Consolas" panose="020B0609020204030204" pitchFamily="49" charset="0"/>
              </a:rPr>
              <a:t>- Остаточные </a:t>
            </a:r>
            <a:r>
              <a:rPr lang="ru-RU" sz="1200" dirty="0">
                <a:latin typeface="Consolas" panose="020B0609020204030204" pitchFamily="49" charset="0"/>
              </a:rPr>
              <a:t>соединения (борьба с исчезающими градиентами</a:t>
            </a:r>
            <a:r>
              <a:rPr lang="ru-RU" sz="1200" dirty="0" smtClean="0">
                <a:latin typeface="Consolas" panose="020B0609020204030204" pitchFamily="49" charset="0"/>
              </a:rPr>
              <a:t>)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en-US" sz="1200" dirty="0" smtClean="0">
                <a:latin typeface="Consolas" panose="020B0609020204030204" pitchFamily="49" charset="0"/>
              </a:rPr>
              <a:t> </a:t>
            </a:r>
            <a:r>
              <a:rPr lang="ru-RU" sz="1200" dirty="0" smtClean="0">
                <a:latin typeface="Consolas" panose="020B0609020204030204" pitchFamily="49" charset="0"/>
              </a:rPr>
              <a:t>-</a:t>
            </a:r>
            <a:r>
              <a:rPr lang="en-US" sz="1200" dirty="0">
                <a:latin typeface="Consolas" panose="020B0609020204030204" pitchFamily="49" charset="0"/>
              </a:rPr>
              <a:t>-&gt; </a:t>
            </a:r>
            <a:r>
              <a:rPr lang="en-US" sz="1200" dirty="0" err="1" smtClean="0">
                <a:latin typeface="Consolas" panose="020B0609020204030204" pitchFamily="49" charset="0"/>
              </a:rPr>
              <a:t>ShortcutConnection</a:t>
            </a: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Принцип </a:t>
            </a:r>
            <a:r>
              <a:rPr lang="ru-RU" sz="1200" dirty="0" smtClean="0">
                <a:latin typeface="Consolas" panose="020B0609020204030204" pitchFamily="49" charset="0"/>
              </a:rPr>
              <a:t>работы:</a:t>
            </a: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Каждый блок учится извлекать различные аспекты информации из входных данных.</a:t>
            </a:r>
            <a:endParaRPr lang="en-US" sz="120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5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6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4734272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 smtClean="0"/>
              <a:t>Математическая структура </a:t>
            </a:r>
            <a:r>
              <a:rPr lang="en-US" sz="1400" b="1" dirty="0" smtClean="0"/>
              <a:t>GPT</a:t>
            </a:r>
            <a:r>
              <a:rPr lang="ru-RU" sz="1400" b="1" dirty="0" smtClean="0"/>
              <a:t>-модели, для вычисления контекстного представления </a:t>
            </a:r>
            <a:r>
              <a:rPr lang="ru-RU" sz="1400" b="1" dirty="0" err="1" smtClean="0"/>
              <a:t>токенов</a:t>
            </a:r>
            <a:endParaRPr lang="ru-RU" sz="1400" b="1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>
                <a:latin typeface="Consolas" panose="020B0609020204030204" pitchFamily="49" charset="0"/>
              </a:rPr>
              <a:t>					</a:t>
            </a:r>
            <a:endParaRPr lang="en-US" sz="120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57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5"/>
          <a:stretch/>
        </p:blipFill>
        <p:spPr>
          <a:xfrm>
            <a:off x="1596747" y="1556792"/>
            <a:ext cx="5955728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512318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 smtClean="0"/>
              <a:t>Программная реализация шагов: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1: Линейные проекции </a:t>
            </a:r>
            <a:r>
              <a:rPr lang="en-US" sz="1000" dirty="0">
                <a:latin typeface="Consolas" panose="020B0609020204030204" pitchFamily="49" charset="0"/>
              </a:rPr>
              <a:t>Q, K, V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Формулы: </a:t>
            </a:r>
            <a:r>
              <a:rPr lang="en-US" sz="1000" dirty="0">
                <a:latin typeface="Consolas" panose="020B0609020204030204" pitchFamily="49" charset="0"/>
              </a:rPr>
              <a:t>Q = X × W_Q, K = X × W_K,  V = X × W_V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Код: 	</a:t>
            </a:r>
            <a:r>
              <a:rPr lang="en-US" sz="1000" dirty="0">
                <a:latin typeface="Consolas" panose="020B0609020204030204" pitchFamily="49" charset="0"/>
              </a:rPr>
              <a:t>keys    = </a:t>
            </a:r>
            <a:r>
              <a:rPr lang="en-US" sz="1000" dirty="0" err="1">
                <a:latin typeface="Consolas" panose="020B0609020204030204" pitchFamily="49" charset="0"/>
              </a:rPr>
              <a:t>self.W_key</a:t>
            </a:r>
            <a:r>
              <a:rPr lang="en-US" sz="1000" dirty="0">
                <a:latin typeface="Consolas" panose="020B0609020204030204" pitchFamily="49" charset="0"/>
              </a:rPr>
              <a:t>(x)      # K = X × W_K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	queries = </a:t>
            </a:r>
            <a:r>
              <a:rPr lang="en-US" sz="1000" dirty="0" err="1">
                <a:latin typeface="Consolas" panose="020B0609020204030204" pitchFamily="49" charset="0"/>
              </a:rPr>
              <a:t>self.W_query</a:t>
            </a:r>
            <a:r>
              <a:rPr lang="en-US" sz="1000" dirty="0">
                <a:latin typeface="Consolas" panose="020B0609020204030204" pitchFamily="49" charset="0"/>
              </a:rPr>
              <a:t>(x)    # Q = X × W_Q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	values  = </a:t>
            </a:r>
            <a:r>
              <a:rPr lang="en-US" sz="1000" dirty="0" err="1">
                <a:latin typeface="Consolas" panose="020B0609020204030204" pitchFamily="49" charset="0"/>
              </a:rPr>
              <a:t>self.W_value</a:t>
            </a:r>
            <a:r>
              <a:rPr lang="en-US" sz="1000" dirty="0">
                <a:latin typeface="Consolas" panose="020B0609020204030204" pitchFamily="49" charset="0"/>
              </a:rPr>
              <a:t>(x)    # V = X × W_V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Размерности: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d = </a:t>
            </a:r>
            <a:r>
              <a:rPr lang="en-US" sz="1000" dirty="0" err="1">
                <a:latin typeface="Consolas" panose="020B0609020204030204" pitchFamily="49" charset="0"/>
              </a:rPr>
              <a:t>d_in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emb_dim</a:t>
            </a:r>
            <a:r>
              <a:rPr lang="en-US" sz="1000" dirty="0">
                <a:latin typeface="Consolas" panose="020B0609020204030204" pitchFamily="49" charset="0"/>
              </a:rPr>
              <a:t> (768), d = </a:t>
            </a:r>
            <a:r>
              <a:rPr lang="en-US" sz="1000" dirty="0" err="1">
                <a:latin typeface="Consolas" panose="020B0609020204030204" pitchFamily="49" charset="0"/>
              </a:rPr>
              <a:t>d_out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emb_dim</a:t>
            </a:r>
            <a:r>
              <a:rPr lang="en-US" sz="1000" dirty="0">
                <a:latin typeface="Consolas" panose="020B0609020204030204" pitchFamily="49" charset="0"/>
              </a:rPr>
              <a:t> (768), </a:t>
            </a:r>
            <a:r>
              <a:rPr lang="en-US" sz="1000" dirty="0" err="1">
                <a:latin typeface="Consolas" panose="020B0609020204030204" pitchFamily="49" charset="0"/>
              </a:rPr>
              <a:t>num_heads</a:t>
            </a:r>
            <a:r>
              <a:rPr lang="en-US" sz="1000" dirty="0">
                <a:latin typeface="Consolas" panose="020B0609020204030204" pitchFamily="49" charset="0"/>
              </a:rPr>
              <a:t>=12,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head_dim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d_out</a:t>
            </a:r>
            <a:r>
              <a:rPr lang="en-US" sz="1000" dirty="0">
                <a:latin typeface="Consolas" panose="020B0609020204030204" pitchFamily="49" charset="0"/>
              </a:rPr>
              <a:t> / </a:t>
            </a:r>
            <a:r>
              <a:rPr lang="en-US" sz="1000" dirty="0" err="1">
                <a:latin typeface="Consolas" panose="020B0609020204030204" pitchFamily="49" charset="0"/>
              </a:rPr>
              <a:t>num_heads</a:t>
            </a:r>
            <a:r>
              <a:rPr lang="en-US" sz="1000" dirty="0">
                <a:latin typeface="Consolas" panose="020B0609020204030204" pitchFamily="49" charset="0"/>
              </a:rPr>
              <a:t> = 64.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(B=</a:t>
            </a:r>
            <a:r>
              <a:rPr lang="ru-RU" sz="1000" dirty="0" err="1">
                <a:latin typeface="Consolas" panose="020B0609020204030204" pitchFamily="49" charset="0"/>
              </a:rPr>
              <a:t>батч</a:t>
            </a:r>
            <a:r>
              <a:rPr lang="ru-RU" sz="1000" dirty="0">
                <a:latin typeface="Consolas" panose="020B0609020204030204" pitchFamily="49" charset="0"/>
              </a:rPr>
              <a:t>, </a:t>
            </a:r>
            <a:r>
              <a:rPr lang="en-US" sz="1000" dirty="0">
                <a:latin typeface="Consolas" panose="020B0609020204030204" pitchFamily="49" charset="0"/>
              </a:rPr>
              <a:t>T=</a:t>
            </a:r>
            <a:r>
              <a:rPr lang="en-US" sz="1000" dirty="0" err="1">
                <a:latin typeface="Consolas" panose="020B0609020204030204" pitchFamily="49" charset="0"/>
              </a:rPr>
              <a:t>seq_len</a:t>
            </a:r>
            <a:r>
              <a:rPr lang="en-US" sz="1000" dirty="0">
                <a:latin typeface="Consolas" panose="020B0609020204030204" pitchFamily="49" charset="0"/>
              </a:rPr>
              <a:t>, D=</a:t>
            </a:r>
            <a:r>
              <a:rPr lang="en-US" sz="1000" dirty="0" err="1">
                <a:latin typeface="Consolas" panose="020B0609020204030204" pitchFamily="49" charset="0"/>
              </a:rPr>
              <a:t>emb_dim</a:t>
            </a:r>
            <a:r>
              <a:rPr lang="en-US" sz="1000" dirty="0">
                <a:latin typeface="Consolas" panose="020B0609020204030204" pitchFamily="49" charset="0"/>
              </a:rPr>
              <a:t>).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Вход: [</a:t>
            </a:r>
            <a:r>
              <a:rPr lang="en-US" sz="1000" dirty="0">
                <a:latin typeface="Consolas" panose="020B0609020204030204" pitchFamily="49" charset="0"/>
              </a:rPr>
              <a:t>b, </a:t>
            </a:r>
            <a:r>
              <a:rPr lang="en-US" sz="1000" dirty="0" err="1">
                <a:latin typeface="Consolas" panose="020B0609020204030204" pitchFamily="49" charset="0"/>
              </a:rPr>
              <a:t>num_tokens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d_in</a:t>
            </a:r>
            <a:r>
              <a:rPr lang="en-US" sz="1000" dirty="0">
                <a:latin typeface="Consolas" panose="020B0609020204030204" pitchFamily="49" charset="0"/>
              </a:rPr>
              <a:t>] = [2, 4, 768]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Выход: [</a:t>
            </a:r>
            <a:r>
              <a:rPr lang="en-US" sz="1000" dirty="0">
                <a:latin typeface="Consolas" panose="020B0609020204030204" pitchFamily="49" charset="0"/>
              </a:rPr>
              <a:t>b, </a:t>
            </a:r>
            <a:r>
              <a:rPr lang="en-US" sz="1000" dirty="0" err="1">
                <a:latin typeface="Consolas" panose="020B0609020204030204" pitchFamily="49" charset="0"/>
              </a:rPr>
              <a:t>num_tokens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d_out</a:t>
            </a:r>
            <a:r>
              <a:rPr lang="en-US" sz="1000" dirty="0">
                <a:latin typeface="Consolas" panose="020B0609020204030204" pitchFamily="49" charset="0"/>
              </a:rPr>
              <a:t>] = [2, 4, 768]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2: Разделение на </a:t>
            </a:r>
            <a:r>
              <a:rPr lang="en-US" sz="1000" dirty="0">
                <a:latin typeface="Consolas" panose="020B0609020204030204" pitchFamily="49" charset="0"/>
              </a:rPr>
              <a:t>h(</a:t>
            </a:r>
            <a:r>
              <a:rPr lang="en-US" sz="1000" dirty="0" err="1">
                <a:latin typeface="Consolas" panose="020B0609020204030204" pitchFamily="49" charset="0"/>
              </a:rPr>
              <a:t>num_heads</a:t>
            </a:r>
            <a:r>
              <a:rPr lang="en-US" sz="1000" dirty="0">
                <a:latin typeface="Consolas" panose="020B0609020204030204" pitchFamily="49" charset="0"/>
              </a:rPr>
              <a:t>)=12 </a:t>
            </a:r>
            <a:r>
              <a:rPr lang="ru-RU" sz="1000" dirty="0">
                <a:latin typeface="Consolas" panose="020B0609020204030204" pitchFamily="49" charset="0"/>
              </a:rPr>
              <a:t>голов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Формула: </a:t>
            </a:r>
            <a:r>
              <a:rPr lang="en-US" sz="1000" dirty="0">
                <a:latin typeface="Consolas" panose="020B0609020204030204" pitchFamily="49" charset="0"/>
              </a:rPr>
              <a:t>Q(</a:t>
            </a:r>
            <a:r>
              <a:rPr lang="en-US" sz="1000" dirty="0" err="1">
                <a:latin typeface="Consolas" panose="020B0609020204030204" pitchFamily="49" charset="0"/>
              </a:rPr>
              <a:t>i</a:t>
            </a:r>
            <a:r>
              <a:rPr lang="en-US" sz="1000" dirty="0">
                <a:latin typeface="Consolas" panose="020B0609020204030204" pitchFamily="49" charset="0"/>
              </a:rPr>
              <a:t>) = Q[:, :, </a:t>
            </a:r>
            <a:r>
              <a:rPr lang="en-US" sz="1000" dirty="0" err="1">
                <a:latin typeface="Consolas" panose="020B0609020204030204" pitchFamily="49" charset="0"/>
              </a:rPr>
              <a:t>i⋅dh</a:t>
            </a:r>
            <a:r>
              <a:rPr lang="en-US" sz="1000" dirty="0">
                <a:latin typeface="Consolas" panose="020B0609020204030204" pitchFamily="49" charset="0"/>
              </a:rPr>
              <a:t> : (i+1)⋅dh]  </a:t>
            </a:r>
            <a:r>
              <a:rPr lang="ru-RU" sz="1000" dirty="0">
                <a:latin typeface="Consolas" panose="020B0609020204030204" pitchFamily="49" charset="0"/>
              </a:rPr>
              <a:t>где </a:t>
            </a:r>
            <a:r>
              <a:rPr lang="en-US" sz="1000" dirty="0">
                <a:latin typeface="Consolas" panose="020B0609020204030204" pitchFamily="49" charset="0"/>
              </a:rPr>
              <a:t>dh = d/h = 64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Код: 	</a:t>
            </a:r>
            <a:r>
              <a:rPr lang="en-US" sz="1000" dirty="0">
                <a:latin typeface="Consolas" panose="020B0609020204030204" pitchFamily="49" charset="0"/>
              </a:rPr>
              <a:t>keys    = </a:t>
            </a:r>
            <a:r>
              <a:rPr lang="en-US" sz="1000" dirty="0" err="1">
                <a:latin typeface="Consolas" panose="020B0609020204030204" pitchFamily="49" charset="0"/>
              </a:rPr>
              <a:t>keys.view</a:t>
            </a:r>
            <a:r>
              <a:rPr lang="en-US" sz="1000" dirty="0">
                <a:latin typeface="Consolas" panose="020B0609020204030204" pitchFamily="49" charset="0"/>
              </a:rPr>
              <a:t>(b, </a:t>
            </a:r>
            <a:r>
              <a:rPr lang="en-US" sz="1000" dirty="0" err="1">
                <a:latin typeface="Consolas" panose="020B0609020204030204" pitchFamily="49" charset="0"/>
              </a:rPr>
              <a:t>num_tokens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self.num_heads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self.head_dim</a:t>
            </a:r>
            <a:r>
              <a:rPr lang="en-US" sz="1000" dirty="0">
                <a:latin typeface="Consolas" panose="020B0609020204030204" pitchFamily="49" charset="0"/>
              </a:rPr>
              <a:t>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	values  = </a:t>
            </a:r>
            <a:r>
              <a:rPr lang="en-US" sz="1000" dirty="0" err="1">
                <a:latin typeface="Consolas" panose="020B0609020204030204" pitchFamily="49" charset="0"/>
              </a:rPr>
              <a:t>values.view</a:t>
            </a:r>
            <a:r>
              <a:rPr lang="en-US" sz="1000" dirty="0">
                <a:latin typeface="Consolas" panose="020B0609020204030204" pitchFamily="49" charset="0"/>
              </a:rPr>
              <a:t>(b, </a:t>
            </a:r>
            <a:r>
              <a:rPr lang="en-US" sz="1000" dirty="0" err="1">
                <a:latin typeface="Consolas" panose="020B0609020204030204" pitchFamily="49" charset="0"/>
              </a:rPr>
              <a:t>num_tokens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self.num_heads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self.head_dim</a:t>
            </a:r>
            <a:r>
              <a:rPr lang="en-US" sz="1000" dirty="0">
                <a:latin typeface="Consolas" panose="020B0609020204030204" pitchFamily="49" charset="0"/>
              </a:rPr>
              <a:t>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	queries = </a:t>
            </a:r>
            <a:r>
              <a:rPr lang="en-US" sz="1000" dirty="0" err="1">
                <a:latin typeface="Consolas" panose="020B0609020204030204" pitchFamily="49" charset="0"/>
              </a:rPr>
              <a:t>queries.view</a:t>
            </a:r>
            <a:r>
              <a:rPr lang="en-US" sz="1000" dirty="0">
                <a:latin typeface="Consolas" panose="020B0609020204030204" pitchFamily="49" charset="0"/>
              </a:rPr>
              <a:t>(b, </a:t>
            </a:r>
            <a:r>
              <a:rPr lang="en-US" sz="1000" dirty="0" err="1">
                <a:latin typeface="Consolas" panose="020B0609020204030204" pitchFamily="49" charset="0"/>
              </a:rPr>
              <a:t>num_tokens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self.num_heads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self.head_dim</a:t>
            </a:r>
            <a:r>
              <a:rPr lang="en-US" sz="1000" dirty="0">
                <a:latin typeface="Consolas" panose="020B0609020204030204" pitchFamily="49" charset="0"/>
              </a:rPr>
              <a:t>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Транспонирование для удобства вычислений: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	</a:t>
            </a:r>
            <a:r>
              <a:rPr lang="en-US" sz="1000" dirty="0">
                <a:latin typeface="Consolas" panose="020B0609020204030204" pitchFamily="49" charset="0"/>
              </a:rPr>
              <a:t>keys    = </a:t>
            </a:r>
            <a:r>
              <a:rPr lang="en-US" sz="1000" dirty="0" err="1">
                <a:latin typeface="Consolas" panose="020B0609020204030204" pitchFamily="49" charset="0"/>
              </a:rPr>
              <a:t>keys.transpose</a:t>
            </a:r>
            <a:r>
              <a:rPr lang="en-US" sz="1000" dirty="0">
                <a:latin typeface="Consolas" panose="020B0609020204030204" pitchFamily="49" charset="0"/>
              </a:rPr>
              <a:t>(1, 2)    # [b, </a:t>
            </a:r>
            <a:r>
              <a:rPr lang="en-US" sz="1000" dirty="0" err="1">
                <a:latin typeface="Consolas" panose="020B0609020204030204" pitchFamily="49" charset="0"/>
              </a:rPr>
              <a:t>num_heads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num_tokens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head_dim</a:t>
            </a:r>
            <a:r>
              <a:rPr lang="en-US" sz="1000" dirty="0">
                <a:latin typeface="Consolas" panose="020B0609020204030204" pitchFamily="49" charset="0"/>
              </a:rPr>
              <a:t>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	values  = </a:t>
            </a:r>
            <a:r>
              <a:rPr lang="en-US" sz="1000" dirty="0" err="1">
                <a:latin typeface="Consolas" panose="020B0609020204030204" pitchFamily="49" charset="0"/>
              </a:rPr>
              <a:t>values.transpose</a:t>
            </a:r>
            <a:r>
              <a:rPr lang="en-US" sz="1000" dirty="0">
                <a:latin typeface="Consolas" panose="020B0609020204030204" pitchFamily="49" charset="0"/>
              </a:rPr>
              <a:t>(1, 2)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	queries = </a:t>
            </a:r>
            <a:r>
              <a:rPr lang="en-US" sz="1000" dirty="0" err="1">
                <a:latin typeface="Consolas" panose="020B0609020204030204" pitchFamily="49" charset="0"/>
              </a:rPr>
              <a:t>queries.transpose</a:t>
            </a:r>
            <a:r>
              <a:rPr lang="en-US" sz="1000" dirty="0">
                <a:latin typeface="Consolas" panose="020B0609020204030204" pitchFamily="49" charset="0"/>
              </a:rPr>
              <a:t>(1, 2)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Размерности:	Исходно: 		[2, 4, 768]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	</a:t>
            </a:r>
            <a:r>
              <a:rPr lang="ru-RU" sz="1000" dirty="0" smtClean="0">
                <a:latin typeface="Consolas" panose="020B0609020204030204" pitchFamily="49" charset="0"/>
              </a:rPr>
              <a:t>После </a:t>
            </a:r>
            <a:r>
              <a:rPr lang="ru-RU" sz="1000" dirty="0">
                <a:latin typeface="Consolas" panose="020B0609020204030204" pitchFamily="49" charset="0"/>
              </a:rPr>
              <a:t>разделения: 	[2, 4, 12, 64] 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	</a:t>
            </a:r>
            <a:r>
              <a:rPr lang="ru-RU" sz="1000" dirty="0" smtClean="0">
                <a:latin typeface="Consolas" panose="020B0609020204030204" pitchFamily="49" charset="0"/>
              </a:rPr>
              <a:t>После </a:t>
            </a:r>
            <a:r>
              <a:rPr lang="ru-RU" sz="1000" dirty="0">
                <a:latin typeface="Consolas" panose="020B0609020204030204" pitchFamily="49" charset="0"/>
              </a:rPr>
              <a:t>транспонирования: </a:t>
            </a:r>
            <a:r>
              <a:rPr lang="ru-RU" sz="1000" dirty="0" smtClean="0">
                <a:latin typeface="Consolas" panose="020B0609020204030204" pitchFamily="49" charset="0"/>
              </a:rPr>
              <a:t>  [</a:t>
            </a:r>
            <a:r>
              <a:rPr lang="ru-RU" sz="1000" dirty="0">
                <a:latin typeface="Consolas" panose="020B0609020204030204" pitchFamily="49" charset="0"/>
              </a:rPr>
              <a:t>2, 12, 4, 64]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>
                <a:latin typeface="Consolas" panose="020B0609020204030204" pitchFamily="49" charset="0"/>
              </a:rPr>
              <a:t>					</a:t>
            </a:r>
            <a:endParaRPr lang="en-US" sz="120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58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8402805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 smtClean="0"/>
              <a:t>Программная реализация шагов: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3: Вычисление матрицы внимания (Скалярные произведения и маскирование)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Формула: </a:t>
            </a:r>
            <a:r>
              <a:rPr lang="en-US" sz="1000" dirty="0">
                <a:latin typeface="Consolas" panose="020B0609020204030204" pitchFamily="49" charset="0"/>
              </a:rPr>
              <a:t>A(</a:t>
            </a:r>
            <a:r>
              <a:rPr lang="en-US" sz="1000" dirty="0" err="1">
                <a:latin typeface="Consolas" panose="020B0609020204030204" pitchFamily="49" charset="0"/>
              </a:rPr>
              <a:t>i</a:t>
            </a:r>
            <a:r>
              <a:rPr lang="en-US" sz="1000" dirty="0">
                <a:latin typeface="Consolas" panose="020B0609020204030204" pitchFamily="49" charset="0"/>
              </a:rPr>
              <a:t>) = dropout( </a:t>
            </a:r>
            <a:r>
              <a:rPr lang="en-US" sz="1000" dirty="0" err="1">
                <a:latin typeface="Consolas" panose="020B0609020204030204" pitchFamily="49" charset="0"/>
              </a:rPr>
              <a:t>softmax</a:t>
            </a:r>
            <a:r>
              <a:rPr lang="en-US" sz="1000" dirty="0">
                <a:latin typeface="Consolas" panose="020B0609020204030204" pitchFamily="49" charset="0"/>
              </a:rPr>
              <a:t>( (Q(</a:t>
            </a:r>
            <a:r>
              <a:rPr lang="en-US" sz="1000" dirty="0" err="1">
                <a:latin typeface="Consolas" panose="020B0609020204030204" pitchFamily="49" charset="0"/>
              </a:rPr>
              <a:t>i</a:t>
            </a:r>
            <a:r>
              <a:rPr lang="en-US" sz="1000" dirty="0">
                <a:latin typeface="Consolas" panose="020B0609020204030204" pitchFamily="49" charset="0"/>
              </a:rPr>
              <a:t>) × K(</a:t>
            </a:r>
            <a:r>
              <a:rPr lang="en-US" sz="1000" dirty="0" err="1">
                <a:latin typeface="Consolas" panose="020B0609020204030204" pitchFamily="49" charset="0"/>
              </a:rPr>
              <a:t>i</a:t>
            </a:r>
            <a:r>
              <a:rPr lang="en-US" sz="1000" dirty="0">
                <a:latin typeface="Consolas" panose="020B0609020204030204" pitchFamily="49" charset="0"/>
              </a:rPr>
              <a:t>)^T) / √dh + M ) 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3.1 Вычисление скалярных </a:t>
            </a:r>
            <a:r>
              <a:rPr lang="ru-RU" sz="1000" dirty="0" err="1">
                <a:latin typeface="Consolas" panose="020B0609020204030204" pitchFamily="49" charset="0"/>
              </a:rPr>
              <a:t>произведенией</a:t>
            </a:r>
            <a:r>
              <a:rPr lang="ru-RU" sz="1000" dirty="0">
                <a:latin typeface="Consolas" panose="020B0609020204030204" pitchFamily="49" charset="0"/>
              </a:rPr>
              <a:t> </a:t>
            </a:r>
            <a:r>
              <a:rPr lang="en-US" sz="1000" dirty="0">
                <a:latin typeface="Consolas" panose="020B0609020204030204" pitchFamily="49" charset="0"/>
              </a:rPr>
              <a:t>Q × K^T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Формула: </a:t>
            </a:r>
            <a:r>
              <a:rPr lang="en-US" sz="1000" dirty="0">
                <a:latin typeface="Consolas" panose="020B0609020204030204" pitchFamily="49" charset="0"/>
              </a:rPr>
              <a:t>S(</a:t>
            </a:r>
            <a:r>
              <a:rPr lang="en-US" sz="1000" dirty="0" err="1">
                <a:latin typeface="Consolas" panose="020B0609020204030204" pitchFamily="49" charset="0"/>
              </a:rPr>
              <a:t>i</a:t>
            </a:r>
            <a:r>
              <a:rPr lang="en-US" sz="1000" dirty="0">
                <a:latin typeface="Consolas" panose="020B0609020204030204" pitchFamily="49" charset="0"/>
              </a:rPr>
              <a:t>) = Q(</a:t>
            </a:r>
            <a:r>
              <a:rPr lang="en-US" sz="1000" dirty="0" err="1">
                <a:latin typeface="Consolas" panose="020B0609020204030204" pitchFamily="49" charset="0"/>
              </a:rPr>
              <a:t>i</a:t>
            </a:r>
            <a:r>
              <a:rPr lang="en-US" sz="1000" dirty="0">
                <a:latin typeface="Consolas" panose="020B0609020204030204" pitchFamily="49" charset="0"/>
              </a:rPr>
              <a:t>) × K(</a:t>
            </a:r>
            <a:r>
              <a:rPr lang="en-US" sz="1000" dirty="0" err="1">
                <a:latin typeface="Consolas" panose="020B0609020204030204" pitchFamily="49" charset="0"/>
              </a:rPr>
              <a:t>i</a:t>
            </a:r>
            <a:r>
              <a:rPr lang="en-US" sz="1000" dirty="0">
                <a:latin typeface="Consolas" panose="020B0609020204030204" pitchFamily="49" charset="0"/>
              </a:rPr>
              <a:t>)^T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Код: 	</a:t>
            </a:r>
            <a:r>
              <a:rPr lang="en-US" sz="1000" dirty="0" err="1">
                <a:latin typeface="Consolas" panose="020B0609020204030204" pitchFamily="49" charset="0"/>
              </a:rPr>
              <a:t>attn_scores</a:t>
            </a:r>
            <a:r>
              <a:rPr lang="en-US" sz="1000" dirty="0">
                <a:latin typeface="Consolas" panose="020B0609020204030204" pitchFamily="49" charset="0"/>
              </a:rPr>
              <a:t> = queries @ </a:t>
            </a:r>
            <a:r>
              <a:rPr lang="en-US" sz="1000" dirty="0" err="1">
                <a:latin typeface="Consolas" panose="020B0609020204030204" pitchFamily="49" charset="0"/>
              </a:rPr>
              <a:t>keys.transpose</a:t>
            </a:r>
            <a:r>
              <a:rPr lang="en-US" sz="1000" dirty="0">
                <a:latin typeface="Consolas" panose="020B0609020204030204" pitchFamily="49" charset="0"/>
              </a:rPr>
              <a:t>(2, 3)  # Q × K^T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Размерности: 	</a:t>
            </a:r>
            <a:r>
              <a:rPr lang="en-US" sz="1000" dirty="0">
                <a:latin typeface="Consolas" panose="020B0609020204030204" pitchFamily="49" charset="0"/>
              </a:rPr>
              <a:t>queries: 	[2, 12, 4, 64]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	</a:t>
            </a:r>
            <a:r>
              <a:rPr lang="en-US" sz="1000" dirty="0" smtClean="0">
                <a:latin typeface="Consolas" panose="020B0609020204030204" pitchFamily="49" charset="0"/>
              </a:rPr>
              <a:t>keys</a:t>
            </a:r>
            <a:r>
              <a:rPr lang="en-US" sz="1000" dirty="0">
                <a:latin typeface="Consolas" panose="020B0609020204030204" pitchFamily="49" charset="0"/>
              </a:rPr>
              <a:t>: 	[2, 12, 4, 64] → transpose: [2, 12, 64, 4]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	</a:t>
            </a:r>
            <a:r>
              <a:rPr lang="ru-RU" sz="1000" dirty="0" smtClean="0">
                <a:latin typeface="Consolas" panose="020B0609020204030204" pitchFamily="49" charset="0"/>
              </a:rPr>
              <a:t>Результат</a:t>
            </a:r>
            <a:r>
              <a:rPr lang="ru-RU" sz="1000" dirty="0">
                <a:latin typeface="Consolas" panose="020B0609020204030204" pitchFamily="49" charset="0"/>
              </a:rPr>
              <a:t>: 	[2, 12, 4, 4]  # Матрица 4×4 для каждой головы и </a:t>
            </a:r>
            <a:r>
              <a:rPr lang="ru-RU" sz="1000" dirty="0" err="1">
                <a:latin typeface="Consolas" panose="020B0609020204030204" pitchFamily="49" charset="0"/>
              </a:rPr>
              <a:t>батча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3.2 Маскирование и </a:t>
            </a:r>
            <a:r>
              <a:rPr lang="en-US" sz="1000" dirty="0" err="1">
                <a:latin typeface="Consolas" panose="020B0609020204030204" pitchFamily="49" charset="0"/>
              </a:rPr>
              <a:t>softmax</a:t>
            </a:r>
            <a:r>
              <a:rPr lang="en-US" sz="1000" dirty="0">
                <a:latin typeface="Consolas" panose="020B0609020204030204" pitchFamily="49" charset="0"/>
              </a:rPr>
              <a:t>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Применение каузальной маски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Формулы: </a:t>
            </a:r>
            <a:r>
              <a:rPr lang="en-US" sz="1000" dirty="0" err="1">
                <a:latin typeface="Consolas" panose="020B0609020204030204" pitchFamily="49" charset="0"/>
              </a:rPr>
              <a:t>S_masked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i</a:t>
            </a:r>
            <a:r>
              <a:rPr lang="en-US" sz="1000" dirty="0">
                <a:latin typeface="Consolas" panose="020B0609020204030204" pitchFamily="49" charset="0"/>
              </a:rPr>
              <a:t>) = S(</a:t>
            </a:r>
            <a:r>
              <a:rPr lang="en-US" sz="1000" dirty="0" err="1">
                <a:latin typeface="Consolas" panose="020B0609020204030204" pitchFamily="49" charset="0"/>
              </a:rPr>
              <a:t>i</a:t>
            </a:r>
            <a:r>
              <a:rPr lang="en-US" sz="1000" dirty="0">
                <a:latin typeface="Consolas" panose="020B0609020204030204" pitchFamily="49" charset="0"/>
              </a:rPr>
              <a:t>) + M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Код:	</a:t>
            </a:r>
            <a:r>
              <a:rPr lang="en-US" sz="1000" dirty="0" err="1">
                <a:latin typeface="Consolas" panose="020B0609020204030204" pitchFamily="49" charset="0"/>
              </a:rPr>
              <a:t>mask_bool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self.mask.bool</a:t>
            </a:r>
            <a:r>
              <a:rPr lang="en-US" sz="1000" dirty="0">
                <a:latin typeface="Consolas" panose="020B0609020204030204" pitchFamily="49" charset="0"/>
              </a:rPr>
              <a:t>()[:</a:t>
            </a:r>
            <a:r>
              <a:rPr lang="en-US" sz="1000" dirty="0" err="1">
                <a:latin typeface="Consolas" panose="020B0609020204030204" pitchFamily="49" charset="0"/>
              </a:rPr>
              <a:t>num_tokens</a:t>
            </a:r>
            <a:r>
              <a:rPr lang="en-US" sz="1000" dirty="0">
                <a:latin typeface="Consolas" panose="020B0609020204030204" pitchFamily="49" charset="0"/>
              </a:rPr>
              <a:t>, :</a:t>
            </a:r>
            <a:r>
              <a:rPr lang="en-US" sz="1000" dirty="0" err="1">
                <a:latin typeface="Consolas" panose="020B0609020204030204" pitchFamily="49" charset="0"/>
              </a:rPr>
              <a:t>num_tokens</a:t>
            </a:r>
            <a:r>
              <a:rPr lang="en-US" sz="1000" dirty="0">
                <a:latin typeface="Consolas" panose="020B0609020204030204" pitchFamily="49" charset="0"/>
              </a:rPr>
              <a:t>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	</a:t>
            </a:r>
            <a:r>
              <a:rPr lang="en-US" sz="1000" dirty="0" err="1">
                <a:latin typeface="Consolas" panose="020B0609020204030204" pitchFamily="49" charset="0"/>
              </a:rPr>
              <a:t>attn_scores.masked_fill</a:t>
            </a:r>
            <a:r>
              <a:rPr lang="en-US" sz="1000" dirty="0">
                <a:latin typeface="Consolas" panose="020B0609020204030204" pitchFamily="49" charset="0"/>
              </a:rPr>
              <a:t>_(</a:t>
            </a:r>
            <a:r>
              <a:rPr lang="en-US" sz="1000" dirty="0" err="1">
                <a:latin typeface="Consolas" panose="020B0609020204030204" pitchFamily="49" charset="0"/>
              </a:rPr>
              <a:t>mask_bool</a:t>
            </a:r>
            <a:r>
              <a:rPr lang="en-US" sz="1000" dirty="0">
                <a:latin typeface="Consolas" panose="020B0609020204030204" pitchFamily="49" charset="0"/>
              </a:rPr>
              <a:t>, -torch.inf)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3.3 Масштабирование на √</a:t>
            </a:r>
            <a:r>
              <a:rPr lang="en-US" sz="1000" dirty="0">
                <a:latin typeface="Consolas" panose="020B0609020204030204" pitchFamily="49" charset="0"/>
              </a:rPr>
              <a:t>dh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Формула: </a:t>
            </a:r>
            <a:r>
              <a:rPr lang="en-US" sz="1000" dirty="0" err="1">
                <a:latin typeface="Consolas" panose="020B0609020204030204" pitchFamily="49" charset="0"/>
              </a:rPr>
              <a:t>S_scaled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i</a:t>
            </a:r>
            <a:r>
              <a:rPr lang="en-US" sz="1000" dirty="0">
                <a:latin typeface="Consolas" panose="020B0609020204030204" pitchFamily="49" charset="0"/>
              </a:rPr>
              <a:t>) = </a:t>
            </a:r>
            <a:r>
              <a:rPr lang="en-US" sz="1000" dirty="0" err="1">
                <a:latin typeface="Consolas" panose="020B0609020204030204" pitchFamily="49" charset="0"/>
              </a:rPr>
              <a:t>S_masked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i</a:t>
            </a:r>
            <a:r>
              <a:rPr lang="en-US" sz="1000" dirty="0">
                <a:latin typeface="Consolas" panose="020B0609020204030204" pitchFamily="49" charset="0"/>
              </a:rPr>
              <a:t>) / √dh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Код: </a:t>
            </a:r>
            <a:r>
              <a:rPr lang="en-US" sz="1000" dirty="0" err="1">
                <a:latin typeface="Consolas" panose="020B0609020204030204" pitchFamily="49" charset="0"/>
              </a:rPr>
              <a:t>attn_weights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torch.softmax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attn_scores</a:t>
            </a:r>
            <a:r>
              <a:rPr lang="en-US" sz="1000" dirty="0">
                <a:latin typeface="Consolas" panose="020B0609020204030204" pitchFamily="49" charset="0"/>
              </a:rPr>
              <a:t> / </a:t>
            </a:r>
            <a:r>
              <a:rPr lang="en-US" sz="1000" dirty="0" err="1">
                <a:latin typeface="Consolas" panose="020B0609020204030204" pitchFamily="49" charset="0"/>
              </a:rPr>
              <a:t>keys.shape</a:t>
            </a:r>
            <a:r>
              <a:rPr lang="en-US" sz="1000" dirty="0">
                <a:latin typeface="Consolas" panose="020B0609020204030204" pitchFamily="49" charset="0"/>
              </a:rPr>
              <a:t>[-1]**0.5, dim=-1)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	</a:t>
            </a:r>
            <a:r>
              <a:rPr lang="ru-RU" sz="1000" dirty="0">
                <a:latin typeface="Consolas" panose="020B0609020204030204" pitchFamily="49" charset="0"/>
              </a:rPr>
              <a:t>где </a:t>
            </a:r>
            <a:r>
              <a:rPr lang="en-US" sz="1000" dirty="0" err="1">
                <a:latin typeface="Consolas" panose="020B0609020204030204" pitchFamily="49" charset="0"/>
              </a:rPr>
              <a:t>keys.shape</a:t>
            </a:r>
            <a:r>
              <a:rPr lang="en-US" sz="1000" dirty="0">
                <a:latin typeface="Consolas" panose="020B0609020204030204" pitchFamily="49" charset="0"/>
              </a:rPr>
              <a:t>[-1] = 64, </a:t>
            </a:r>
            <a:r>
              <a:rPr lang="ru-RU" sz="1000" dirty="0">
                <a:latin typeface="Consolas" panose="020B0609020204030204" pitchFamily="49" charset="0"/>
              </a:rPr>
              <a:t>поэтому √64 = 8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3.4 Отсев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Формула: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Код: </a:t>
            </a:r>
            <a:r>
              <a:rPr lang="en-US" sz="1000" dirty="0" err="1">
                <a:latin typeface="Consolas" panose="020B0609020204030204" pitchFamily="49" charset="0"/>
              </a:rPr>
              <a:t>attn_weights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self.dropout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attn_weights</a:t>
            </a:r>
            <a:r>
              <a:rPr lang="en-US" sz="1000" dirty="0">
                <a:latin typeface="Consolas" panose="020B0609020204030204" pitchFamily="49" charset="0"/>
              </a:rPr>
              <a:t>) </a:t>
            </a:r>
            <a:r>
              <a:rPr lang="ru-RU" sz="1000" dirty="0" smtClean="0">
                <a:latin typeface="Consolas" panose="020B0609020204030204" pitchFamily="49" charset="0"/>
              </a:rPr>
              <a:t>	</a:t>
            </a:r>
            <a:r>
              <a:rPr lang="ru-RU" sz="1200" dirty="0" smtClean="0">
                <a:latin typeface="Consolas" panose="020B0609020204030204" pitchFamily="49" charset="0"/>
              </a:rPr>
              <a:t>				</a:t>
            </a:r>
            <a:endParaRPr lang="en-US" sz="120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59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5920903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 smtClean="0"/>
              <a:t>Программная реализация шагов: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4: Взвешенная комбинация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4.1 Поэлементное умножение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Формула: </a:t>
            </a:r>
            <a:r>
              <a:rPr lang="en-US" sz="1000" dirty="0">
                <a:latin typeface="Consolas" panose="020B0609020204030204" pitchFamily="49" charset="0"/>
              </a:rPr>
              <a:t>H(</a:t>
            </a:r>
            <a:r>
              <a:rPr lang="en-US" sz="1000" dirty="0" err="1">
                <a:latin typeface="Consolas" panose="020B0609020204030204" pitchFamily="49" charset="0"/>
              </a:rPr>
              <a:t>i</a:t>
            </a:r>
            <a:r>
              <a:rPr lang="en-US" sz="1000" dirty="0">
                <a:latin typeface="Consolas" panose="020B0609020204030204" pitchFamily="49" charset="0"/>
              </a:rPr>
              <a:t>) = A(</a:t>
            </a:r>
            <a:r>
              <a:rPr lang="en-US" sz="1000" dirty="0" err="1">
                <a:latin typeface="Consolas" panose="020B0609020204030204" pitchFamily="49" charset="0"/>
              </a:rPr>
              <a:t>i</a:t>
            </a:r>
            <a:r>
              <a:rPr lang="en-US" sz="1000" dirty="0">
                <a:latin typeface="Consolas" panose="020B0609020204030204" pitchFamily="49" charset="0"/>
              </a:rPr>
              <a:t>) × V(</a:t>
            </a:r>
            <a:r>
              <a:rPr lang="en-US" sz="1000" dirty="0" err="1">
                <a:latin typeface="Consolas" panose="020B0609020204030204" pitchFamily="49" charset="0"/>
              </a:rPr>
              <a:t>i</a:t>
            </a:r>
            <a:r>
              <a:rPr lang="en-US" sz="1000" dirty="0">
                <a:latin typeface="Consolas" panose="020B0609020204030204" pitchFamily="49" charset="0"/>
              </a:rPr>
              <a:t>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Код: </a:t>
            </a:r>
            <a:r>
              <a:rPr lang="en-US" sz="1000" dirty="0" err="1">
                <a:latin typeface="Consolas" panose="020B0609020204030204" pitchFamily="49" charset="0"/>
              </a:rPr>
              <a:t>context_vec</a:t>
            </a:r>
            <a:r>
              <a:rPr lang="en-US" sz="1000" dirty="0">
                <a:latin typeface="Consolas" panose="020B0609020204030204" pitchFamily="49" charset="0"/>
              </a:rPr>
              <a:t> = (</a:t>
            </a:r>
            <a:r>
              <a:rPr lang="en-US" sz="1000" dirty="0" err="1">
                <a:latin typeface="Consolas" panose="020B0609020204030204" pitchFamily="49" charset="0"/>
              </a:rPr>
              <a:t>attn_weights</a:t>
            </a:r>
            <a:r>
              <a:rPr lang="en-US" sz="1000" dirty="0">
                <a:latin typeface="Consolas" panose="020B0609020204030204" pitchFamily="49" charset="0"/>
              </a:rPr>
              <a:t> @ values)  # A × V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Размерность: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attn_weights</a:t>
            </a:r>
            <a:r>
              <a:rPr lang="en-US" sz="1000" dirty="0">
                <a:latin typeface="Consolas" panose="020B0609020204030204" pitchFamily="49" charset="0"/>
              </a:rPr>
              <a:t>: [2, 12, 4, 4]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values: [2, 12, 4, 64]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Результат: [2, 12, 4, 64]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4.2 Объединение голов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Код: </a:t>
            </a:r>
            <a:r>
              <a:rPr lang="en-US" sz="1000" dirty="0" err="1">
                <a:latin typeface="Consolas" panose="020B0609020204030204" pitchFamily="49" charset="0"/>
              </a:rPr>
              <a:t>context_vec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context_vec.transpose</a:t>
            </a:r>
            <a:r>
              <a:rPr lang="en-US" sz="1000" dirty="0">
                <a:latin typeface="Consolas" panose="020B0609020204030204" pitchFamily="49" charset="0"/>
              </a:rPr>
              <a:t>(1, 2)  # [2, 4, 12, 64]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</a:t>
            </a:r>
            <a:r>
              <a:rPr lang="en-US" sz="1000" dirty="0" err="1">
                <a:latin typeface="Consolas" panose="020B0609020204030204" pitchFamily="49" charset="0"/>
              </a:rPr>
              <a:t>context_vec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context_vec.contiguous</a:t>
            </a:r>
            <a:r>
              <a:rPr lang="en-US" sz="1000" dirty="0">
                <a:latin typeface="Consolas" panose="020B0609020204030204" pitchFamily="49" charset="0"/>
              </a:rPr>
              <a:t>().view(b, </a:t>
            </a:r>
            <a:r>
              <a:rPr lang="en-US" sz="1000" dirty="0" err="1">
                <a:latin typeface="Consolas" panose="020B0609020204030204" pitchFamily="49" charset="0"/>
              </a:rPr>
              <a:t>num_tokens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self.d_out</a:t>
            </a:r>
            <a:r>
              <a:rPr lang="en-US" sz="1000" dirty="0">
                <a:latin typeface="Consolas" panose="020B0609020204030204" pitchFamily="49" charset="0"/>
              </a:rPr>
              <a:t>)  # [2, 4, 768]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5. Линейная проекция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Формула: </a:t>
            </a:r>
            <a:r>
              <a:rPr lang="en-US" sz="1000" dirty="0" err="1">
                <a:latin typeface="Consolas" panose="020B0609020204030204" pitchFamily="49" charset="0"/>
              </a:rPr>
              <a:t>MultiHeadAttention</a:t>
            </a:r>
            <a:r>
              <a:rPr lang="en-US" sz="1000" dirty="0">
                <a:latin typeface="Consolas" panose="020B0609020204030204" pitchFamily="49" charset="0"/>
              </a:rPr>
              <a:t>(X) = </a:t>
            </a:r>
            <a:r>
              <a:rPr lang="en-US" sz="1000" dirty="0" err="1">
                <a:latin typeface="Consolas" panose="020B0609020204030204" pitchFamily="49" charset="0"/>
              </a:rPr>
              <a:t>Concat</a:t>
            </a:r>
            <a:r>
              <a:rPr lang="en-US" sz="1000" dirty="0">
                <a:latin typeface="Consolas" panose="020B0609020204030204" pitchFamily="49" charset="0"/>
              </a:rPr>
              <a:t>(H(1),...,H(h)) × W_O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Код: </a:t>
            </a:r>
            <a:r>
              <a:rPr lang="en-US" sz="1000" dirty="0" err="1">
                <a:latin typeface="Consolas" panose="020B0609020204030204" pitchFamily="49" charset="0"/>
              </a:rPr>
              <a:t>context_vec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self.out_proj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context_vec</a:t>
            </a:r>
            <a:r>
              <a:rPr lang="en-US" sz="1000" dirty="0">
                <a:latin typeface="Consolas" panose="020B0609020204030204" pitchFamily="49" charset="0"/>
              </a:rPr>
              <a:t>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Размерность: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Вход: [2, 4, 768]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Выход: [2, 4, 768] </a:t>
            </a:r>
            <a:r>
              <a:rPr lang="ru-RU" sz="1000" dirty="0" smtClean="0">
                <a:latin typeface="Consolas" panose="020B0609020204030204" pitchFamily="49" charset="0"/>
              </a:rPr>
              <a:t>	</a:t>
            </a:r>
            <a:r>
              <a:rPr lang="ru-RU" sz="1200" dirty="0" smtClean="0">
                <a:latin typeface="Consolas" panose="020B0609020204030204" pitchFamily="49" charset="0"/>
              </a:rPr>
              <a:t>				</a:t>
            </a:r>
            <a:endParaRPr lang="en-US" sz="120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60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56986152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 smtClean="0"/>
              <a:t>Программная реализация шагов: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>
                <a:latin typeface="Consolas" panose="020B0609020204030204" pitchFamily="49" charset="0"/>
              </a:rPr>
              <a:t>Программная реализация шага 1.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Исходные данные: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X = [[1.0, 2.0, 3.0, 4.0],  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1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[5.0, 6.0, 7.0, 8.0],  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2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[9.0, 10.0, 11.0, 12.0],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3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[13.0, 14.0, 15.0, 16.0]]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4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Матрица весов: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W_Q = [[0.1, 0.2, 0.3, 0.4],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  [0.5, 0.6, 0.7, 0.8],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  [0.9, 1.0, 1.1, 1.2],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  [1.3, 1.4, 1.5, 1.6]]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Вычисление Q = X × W_Q^T: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Для </a:t>
            </a:r>
            <a:r>
              <a:rPr lang="ru-RU" sz="1000" dirty="0" err="1">
                <a:latin typeface="Consolas" panose="020B0609020204030204" pitchFamily="49" charset="0"/>
              </a:rPr>
              <a:t>токена</a:t>
            </a:r>
            <a:r>
              <a:rPr lang="ru-RU" sz="1000" dirty="0">
                <a:latin typeface="Consolas" panose="020B0609020204030204" pitchFamily="49" charset="0"/>
              </a:rPr>
              <a:t> 1: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[1.0, 2.0, 3.0, 4.0] × [[0.1, 0.5, 0.9, 1.3],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                        [</a:t>
            </a:r>
            <a:r>
              <a:rPr lang="ru-RU" sz="1000" dirty="0">
                <a:latin typeface="Consolas" panose="020B0609020204030204" pitchFamily="49" charset="0"/>
              </a:rPr>
              <a:t>0.2, 0.6, 1.0, 1.4],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	</a:t>
            </a:r>
            <a:r>
              <a:rPr lang="ru-RU" sz="1000" dirty="0">
                <a:latin typeface="Consolas" panose="020B0609020204030204" pitchFamily="49" charset="0"/>
              </a:rPr>
              <a:t> </a:t>
            </a:r>
            <a:r>
              <a:rPr lang="ru-RU" sz="1000" dirty="0" smtClean="0">
                <a:latin typeface="Consolas" panose="020B0609020204030204" pitchFamily="49" charset="0"/>
              </a:rPr>
              <a:t>          </a:t>
            </a:r>
            <a:r>
              <a:rPr lang="ru-RU" sz="1000" dirty="0" smtClean="0">
                <a:latin typeface="Consolas" panose="020B0609020204030204" pitchFamily="49" charset="0"/>
              </a:rPr>
              <a:t>[</a:t>
            </a:r>
            <a:r>
              <a:rPr lang="ru-RU" sz="1000" dirty="0">
                <a:latin typeface="Consolas" panose="020B0609020204030204" pitchFamily="49" charset="0"/>
              </a:rPr>
              <a:t>0.3, 0.7, 1.1, 1.5],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	</a:t>
            </a:r>
            <a:r>
              <a:rPr lang="ru-RU" sz="1000" dirty="0">
                <a:latin typeface="Consolas" panose="020B0609020204030204" pitchFamily="49" charset="0"/>
              </a:rPr>
              <a:t> </a:t>
            </a:r>
            <a:r>
              <a:rPr lang="ru-RU" sz="1000" dirty="0" smtClean="0">
                <a:latin typeface="Consolas" panose="020B0609020204030204" pitchFamily="49" charset="0"/>
              </a:rPr>
              <a:t>          </a:t>
            </a:r>
            <a:r>
              <a:rPr lang="ru-RU" sz="1000" dirty="0" smtClean="0">
                <a:latin typeface="Consolas" panose="020B0609020204030204" pitchFamily="49" charset="0"/>
              </a:rPr>
              <a:t>[</a:t>
            </a:r>
            <a:r>
              <a:rPr lang="ru-RU" sz="1000" dirty="0">
                <a:latin typeface="Consolas" panose="020B0609020204030204" pitchFamily="49" charset="0"/>
              </a:rPr>
              <a:t>0.4, 0.8, 1.2, 1.6]]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= [ 1.0×0.1 + 2.0×0.2 + 3.0×0.3 + 4.0×0.4 = 3.0,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1.0×0.5 + 2.0×0.6 + 3.0×0.7 + 4.0×0.8 = 7.0,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1.0×0.9 + 2.0×1.0 + 3.0×1.1 + 4.0×1.2 = 11.0,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1.0×1.3 + 2.0×1.4 + 3.0×1.5 + 4.0×1.6 = 15.0]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Результат Q: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Q = [[3.0, 7.0, 11.0, 15.0],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[7.0, 15.0, 23.0, 31.0],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[11.0, 23.0, 35.0, 47.0],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[15.0, 31.0, 47.0, 63.0]]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61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32500086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 smtClean="0"/>
              <a:t>Программная реализация шагов: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>
                <a:latin typeface="Consolas" panose="020B0609020204030204" pitchFamily="49" charset="0"/>
              </a:rPr>
              <a:t>Программная реализация шага 2.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Исходная матрица Q: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Q = [[3.0, </a:t>
            </a:r>
            <a:r>
              <a:rPr lang="ru-RU" sz="1000" dirty="0" smtClean="0">
                <a:latin typeface="Consolas" panose="020B0609020204030204" pitchFamily="49" charset="0"/>
              </a:rPr>
              <a:t> 7.0</a:t>
            </a:r>
            <a:r>
              <a:rPr lang="ru-RU" sz="1000" dirty="0">
                <a:latin typeface="Consolas" panose="020B0609020204030204" pitchFamily="49" charset="0"/>
              </a:rPr>
              <a:t>, </a:t>
            </a:r>
            <a:r>
              <a:rPr lang="ru-RU" sz="1000" dirty="0" smtClean="0">
                <a:latin typeface="Consolas" panose="020B0609020204030204" pitchFamily="49" charset="0"/>
              </a:rPr>
              <a:t> 11.0</a:t>
            </a:r>
            <a:r>
              <a:rPr lang="ru-RU" sz="1000" dirty="0">
                <a:latin typeface="Consolas" panose="020B0609020204030204" pitchFamily="49" charset="0"/>
              </a:rPr>
              <a:t>, 15.0],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[7.0, </a:t>
            </a:r>
            <a:r>
              <a:rPr lang="ru-RU" sz="1000" dirty="0" smtClean="0">
                <a:latin typeface="Consolas" panose="020B0609020204030204" pitchFamily="49" charset="0"/>
              </a:rPr>
              <a:t> 15.0</a:t>
            </a:r>
            <a:r>
              <a:rPr lang="ru-RU" sz="1000" dirty="0">
                <a:latin typeface="Consolas" panose="020B0609020204030204" pitchFamily="49" charset="0"/>
              </a:rPr>
              <a:t>, 23.0, 31.0],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[11.0, 23.0, 35.0, 47.0],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[15.0, 31.0, 47.0, 63.0]]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Разделение на 2 головы (</a:t>
            </a:r>
            <a:r>
              <a:rPr lang="ru-RU" sz="1000" dirty="0" err="1">
                <a:latin typeface="Consolas" panose="020B0609020204030204" pitchFamily="49" charset="0"/>
              </a:rPr>
              <a:t>head_dim</a:t>
            </a:r>
            <a:r>
              <a:rPr lang="ru-RU" sz="1000" dirty="0">
                <a:latin typeface="Consolas" panose="020B0609020204030204" pitchFamily="49" charset="0"/>
              </a:rPr>
              <a:t> = 4/2 = 2):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Голова 1 (первые 2 </a:t>
            </a:r>
            <a:r>
              <a:rPr lang="ru-RU" sz="1000" dirty="0" err="1">
                <a:latin typeface="Consolas" panose="020B0609020204030204" pitchFamily="49" charset="0"/>
              </a:rPr>
              <a:t>фичи</a:t>
            </a:r>
            <a:r>
              <a:rPr lang="ru-RU" sz="1000" dirty="0">
                <a:latin typeface="Consolas" panose="020B0609020204030204" pitchFamily="49" charset="0"/>
              </a:rPr>
              <a:t>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Q_head1 = [[3.0, </a:t>
            </a:r>
            <a:r>
              <a:rPr lang="ru-RU" sz="1000" dirty="0" smtClean="0">
                <a:latin typeface="Consolas" panose="020B0609020204030204" pitchFamily="49" charset="0"/>
              </a:rPr>
              <a:t> 7.0 ],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           </a:t>
            </a:r>
            <a:r>
              <a:rPr lang="ru-RU" sz="1000" dirty="0">
                <a:latin typeface="Consolas" panose="020B0609020204030204" pitchFamily="49" charset="0"/>
              </a:rPr>
              <a:t>[7.0, </a:t>
            </a:r>
            <a:r>
              <a:rPr lang="ru-RU" sz="1000" dirty="0" smtClean="0">
                <a:latin typeface="Consolas" panose="020B0609020204030204" pitchFamily="49" charset="0"/>
              </a:rPr>
              <a:t> 15.0</a:t>
            </a:r>
            <a:r>
              <a:rPr lang="ru-RU" sz="1000" dirty="0">
                <a:latin typeface="Consolas" panose="020B0609020204030204" pitchFamily="49" charset="0"/>
              </a:rPr>
              <a:t>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           [</a:t>
            </a:r>
            <a:r>
              <a:rPr lang="ru-RU" sz="1000" dirty="0">
                <a:latin typeface="Consolas" panose="020B0609020204030204" pitchFamily="49" charset="0"/>
              </a:rPr>
              <a:t>11.0, 23.0],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</a:t>
            </a:r>
            <a:r>
              <a:rPr lang="ru-RU" sz="1000" dirty="0" smtClean="0">
                <a:latin typeface="Consolas" panose="020B0609020204030204" pitchFamily="49" charset="0"/>
              </a:rPr>
              <a:t>          </a:t>
            </a:r>
            <a:r>
              <a:rPr lang="ru-RU" sz="1000" dirty="0" smtClean="0">
                <a:latin typeface="Consolas" panose="020B0609020204030204" pitchFamily="49" charset="0"/>
              </a:rPr>
              <a:t>[</a:t>
            </a:r>
            <a:r>
              <a:rPr lang="ru-RU" sz="1000" dirty="0">
                <a:latin typeface="Consolas" panose="020B0609020204030204" pitchFamily="49" charset="0"/>
              </a:rPr>
              <a:t>15.0, 31.0]]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Голова 2 (последние 2 </a:t>
            </a:r>
            <a:r>
              <a:rPr lang="ru-RU" sz="1000" dirty="0" err="1">
                <a:latin typeface="Consolas" panose="020B0609020204030204" pitchFamily="49" charset="0"/>
              </a:rPr>
              <a:t>фичи</a:t>
            </a:r>
            <a:r>
              <a:rPr lang="ru-RU" sz="1000" dirty="0">
                <a:latin typeface="Consolas" panose="020B0609020204030204" pitchFamily="49" charset="0"/>
              </a:rPr>
              <a:t>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Q_head2 = [[11.0, 15.0],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</a:t>
            </a:r>
            <a:r>
              <a:rPr lang="ru-RU" sz="1000" dirty="0" smtClean="0">
                <a:latin typeface="Consolas" panose="020B0609020204030204" pitchFamily="49" charset="0"/>
              </a:rPr>
              <a:t>        </a:t>
            </a:r>
            <a:r>
              <a:rPr lang="ru-RU" sz="1000" dirty="0" smtClean="0">
                <a:latin typeface="Consolas" panose="020B0609020204030204" pitchFamily="49" charset="0"/>
              </a:rPr>
              <a:t>  </a:t>
            </a:r>
            <a:r>
              <a:rPr lang="ru-RU" sz="1000" dirty="0">
                <a:latin typeface="Consolas" panose="020B0609020204030204" pitchFamily="49" charset="0"/>
              </a:rPr>
              <a:t>[23.0, 31.0],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</a:t>
            </a:r>
            <a:r>
              <a:rPr lang="ru-RU" sz="1000" dirty="0" smtClean="0">
                <a:latin typeface="Consolas" panose="020B0609020204030204" pitchFamily="49" charset="0"/>
              </a:rPr>
              <a:t>        </a:t>
            </a:r>
            <a:r>
              <a:rPr lang="ru-RU" sz="1000" dirty="0" smtClean="0">
                <a:latin typeface="Consolas" panose="020B0609020204030204" pitchFamily="49" charset="0"/>
              </a:rPr>
              <a:t>  </a:t>
            </a:r>
            <a:r>
              <a:rPr lang="ru-RU" sz="1000" dirty="0">
                <a:latin typeface="Consolas" panose="020B0609020204030204" pitchFamily="49" charset="0"/>
              </a:rPr>
              <a:t>[35.0, 47.0],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</a:t>
            </a:r>
            <a:r>
              <a:rPr lang="ru-RU" sz="1000" dirty="0" smtClean="0">
                <a:latin typeface="Consolas" panose="020B0609020204030204" pitchFamily="49" charset="0"/>
              </a:rPr>
              <a:t>          </a:t>
            </a:r>
            <a:r>
              <a:rPr lang="ru-RU" sz="1000" dirty="0" smtClean="0">
                <a:latin typeface="Consolas" panose="020B0609020204030204" pitchFamily="49" charset="0"/>
              </a:rPr>
              <a:t>[</a:t>
            </a:r>
            <a:r>
              <a:rPr lang="ru-RU" sz="1000" dirty="0">
                <a:latin typeface="Consolas" panose="020B0609020204030204" pitchFamily="49" charset="0"/>
              </a:rPr>
              <a:t>47.0, 63.0]]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После </a:t>
            </a:r>
            <a:r>
              <a:rPr lang="ru-RU" sz="1000" dirty="0" err="1">
                <a:latin typeface="Consolas" panose="020B0609020204030204" pitchFamily="49" charset="0"/>
              </a:rPr>
              <a:t>transpose</a:t>
            </a:r>
            <a:r>
              <a:rPr lang="ru-RU" sz="1000" dirty="0">
                <a:latin typeface="Consolas" panose="020B0609020204030204" pitchFamily="49" charset="0"/>
              </a:rPr>
              <a:t> (для </a:t>
            </a:r>
            <a:r>
              <a:rPr lang="ru-RU" sz="1000" dirty="0" err="1">
                <a:latin typeface="Consolas" panose="020B0609020204030204" pitchFamily="49" charset="0"/>
              </a:rPr>
              <a:t>батча</a:t>
            </a:r>
            <a:r>
              <a:rPr lang="ru-RU" sz="1000" dirty="0">
                <a:latin typeface="Consolas" panose="020B0609020204030204" pitchFamily="49" charset="0"/>
              </a:rPr>
              <a:t> из 1 примера):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err="1">
                <a:latin typeface="Consolas" panose="020B0609020204030204" pitchFamily="49" charset="0"/>
              </a:rPr>
              <a:t>queries</a:t>
            </a:r>
            <a:r>
              <a:rPr lang="ru-RU" sz="1000" dirty="0">
                <a:latin typeface="Consolas" panose="020B0609020204030204" pitchFamily="49" charset="0"/>
              </a:rPr>
              <a:t> = [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# Голова 1        # Голова 2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[[3.0, </a:t>
            </a:r>
            <a:r>
              <a:rPr lang="ru-RU" sz="1000" dirty="0" smtClean="0">
                <a:latin typeface="Consolas" panose="020B0609020204030204" pitchFamily="49" charset="0"/>
              </a:rPr>
              <a:t> 7.0 ],    </a:t>
            </a:r>
            <a:r>
              <a:rPr lang="ru-RU" sz="1000" dirty="0">
                <a:latin typeface="Consolas" panose="020B0609020204030204" pitchFamily="49" charset="0"/>
              </a:rPr>
              <a:t>[11.0, 15.0]],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[[7.0, </a:t>
            </a:r>
            <a:r>
              <a:rPr lang="ru-RU" sz="1000" dirty="0" smtClean="0">
                <a:latin typeface="Consolas" panose="020B0609020204030204" pitchFamily="49" charset="0"/>
              </a:rPr>
              <a:t> 15.0</a:t>
            </a:r>
            <a:r>
              <a:rPr lang="ru-RU" sz="1000" dirty="0">
                <a:latin typeface="Consolas" panose="020B0609020204030204" pitchFamily="49" charset="0"/>
              </a:rPr>
              <a:t>], </a:t>
            </a:r>
            <a:r>
              <a:rPr lang="ru-RU" sz="1000" dirty="0" smtClean="0">
                <a:latin typeface="Consolas" panose="020B0609020204030204" pitchFamily="49" charset="0"/>
              </a:rPr>
              <a:t>   </a:t>
            </a:r>
            <a:r>
              <a:rPr lang="ru-RU" sz="1000" dirty="0">
                <a:latin typeface="Consolas" panose="020B0609020204030204" pitchFamily="49" charset="0"/>
              </a:rPr>
              <a:t>[23.0, 31.0]],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[[11.0, 23.0],    [35.0, 47.0]],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[[15.0, 31.0],    [47.0, 63.0]]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]</a:t>
            </a:r>
            <a:endParaRPr lang="en-US" sz="100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62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06822588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 smtClean="0"/>
              <a:t>Программная реализация шагов: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>
                <a:latin typeface="Consolas" panose="020B0609020204030204" pitchFamily="49" charset="0"/>
              </a:rPr>
              <a:t>Программная реализация шага 3.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dirty="0">
                <a:latin typeface="Consolas" panose="020B0609020204030204" pitchFamily="49" charset="0"/>
              </a:rPr>
              <a:t>Вычисление </a:t>
            </a:r>
            <a:r>
              <a:rPr lang="en-US" sz="950" dirty="0">
                <a:latin typeface="Consolas" panose="020B0609020204030204" pitchFamily="49" charset="0"/>
              </a:rPr>
              <a:t>Q × K^T: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950" dirty="0" err="1">
                <a:latin typeface="Consolas" panose="020B0609020204030204" pitchFamily="49" charset="0"/>
              </a:rPr>
              <a:t>attn_scores</a:t>
            </a:r>
            <a:r>
              <a:rPr lang="en-US" sz="950" dirty="0">
                <a:latin typeface="Consolas" panose="020B0609020204030204" pitchFamily="49" charset="0"/>
              </a:rPr>
              <a:t> = [ </a:t>
            </a:r>
            <a:r>
              <a:rPr lang="ru-RU" sz="950" dirty="0" smtClean="0">
                <a:latin typeface="Consolas" panose="020B0609020204030204" pitchFamily="49" charset="0"/>
              </a:rPr>
              <a:t> </a:t>
            </a:r>
            <a:r>
              <a:rPr lang="en-US" sz="950" dirty="0" smtClean="0">
                <a:latin typeface="Consolas" panose="020B0609020204030204" pitchFamily="49" charset="0"/>
              </a:rPr>
              <a:t>[</a:t>
            </a:r>
            <a:r>
              <a:rPr lang="en-US" sz="950" dirty="0">
                <a:latin typeface="Consolas" panose="020B0609020204030204" pitchFamily="49" charset="0"/>
              </a:rPr>
              <a:t>3.0×3.0+7.0×7.0, 3.0×7.0+7.0×15.0, 3.0×11.0+7.0×23.0, 3.0×15.0+7.0×31.0],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950" dirty="0">
                <a:latin typeface="Consolas" panose="020B0609020204030204" pitchFamily="49" charset="0"/>
              </a:rPr>
              <a:t>	</a:t>
            </a:r>
            <a:r>
              <a:rPr lang="en-US" sz="950" dirty="0" smtClean="0">
                <a:latin typeface="Consolas" panose="020B0609020204030204" pitchFamily="49" charset="0"/>
              </a:rPr>
              <a:t>   </a:t>
            </a:r>
            <a:r>
              <a:rPr lang="en-US" sz="950" dirty="0">
                <a:latin typeface="Consolas" panose="020B0609020204030204" pitchFamily="49" charset="0"/>
              </a:rPr>
              <a:t>[7.0×3.0+15.0×7.0, 7.0×7.0+15.0×15.0, 7.0×11.0+15.0×23.0, 7.0×15.0+15.0×31.0],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950" dirty="0">
                <a:latin typeface="Consolas" panose="020B0609020204030204" pitchFamily="49" charset="0"/>
              </a:rPr>
              <a:t>	</a:t>
            </a:r>
            <a:r>
              <a:rPr lang="en-US" sz="950" dirty="0" smtClean="0">
                <a:latin typeface="Consolas" panose="020B0609020204030204" pitchFamily="49" charset="0"/>
              </a:rPr>
              <a:t>   </a:t>
            </a:r>
            <a:r>
              <a:rPr lang="en-US" sz="950" dirty="0">
                <a:latin typeface="Consolas" panose="020B0609020204030204" pitchFamily="49" charset="0"/>
              </a:rPr>
              <a:t>[11.0×3.0+23.0×7.0, 11.0×7.0+23.0×15.0, 11.0×11.0+23.0×23.0, 11.0×15.0+23.0×31.0],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950" dirty="0">
                <a:latin typeface="Consolas" panose="020B0609020204030204" pitchFamily="49" charset="0"/>
              </a:rPr>
              <a:t>	</a:t>
            </a:r>
            <a:r>
              <a:rPr lang="ru-RU" sz="950" dirty="0" smtClean="0">
                <a:latin typeface="Consolas" panose="020B0609020204030204" pitchFamily="49" charset="0"/>
              </a:rPr>
              <a:t>   </a:t>
            </a:r>
            <a:r>
              <a:rPr lang="en-US" sz="950" dirty="0" smtClean="0">
                <a:latin typeface="Consolas" panose="020B0609020204030204" pitchFamily="49" charset="0"/>
              </a:rPr>
              <a:t>[15.0×3.0+31.0×7.0</a:t>
            </a:r>
            <a:r>
              <a:rPr lang="en-US" sz="950" dirty="0">
                <a:latin typeface="Consolas" panose="020B0609020204030204" pitchFamily="49" charset="0"/>
              </a:rPr>
              <a:t>, 15.0×7.0+31.0×15.0, 15.0×11.0+31.0×23.0, 15.0×15.0+31.0×31.0]]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950" dirty="0">
                <a:latin typeface="Consolas" panose="020B0609020204030204" pitchFamily="49" charset="0"/>
              </a:rPr>
              <a:t>= [ [9+49, 21+105, 33+161, 45+217],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950" dirty="0">
                <a:latin typeface="Consolas" panose="020B0609020204030204" pitchFamily="49" charset="0"/>
              </a:rPr>
              <a:t>    [21+105, 49+225, 77+345, 105+465],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950" dirty="0">
                <a:latin typeface="Consolas" panose="020B0609020204030204" pitchFamily="49" charset="0"/>
              </a:rPr>
              <a:t>    [33+161, 77+345, 121+529, 165+713],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950" dirty="0">
                <a:latin typeface="Consolas" panose="020B0609020204030204" pitchFamily="49" charset="0"/>
              </a:rPr>
              <a:t>    [45+217, 105+465, 165+713, 225+961]]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950" dirty="0">
                <a:latin typeface="Consolas" panose="020B0609020204030204" pitchFamily="49" charset="0"/>
              </a:rPr>
              <a:t>= [ [58, 126, 194, 262],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950" dirty="0">
                <a:latin typeface="Consolas" panose="020B0609020204030204" pitchFamily="49" charset="0"/>
              </a:rPr>
              <a:t>    [126, 274, 422, 570],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950" dirty="0">
                <a:latin typeface="Consolas" panose="020B0609020204030204" pitchFamily="49" charset="0"/>
              </a:rPr>
              <a:t>    [194, 422, 650, 878],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950" dirty="0">
                <a:latin typeface="Consolas" panose="020B0609020204030204" pitchFamily="49" charset="0"/>
              </a:rPr>
              <a:t>    [262, 570, 878, 1186]]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dirty="0">
                <a:latin typeface="Consolas" panose="020B0609020204030204" pitchFamily="49" charset="0"/>
              </a:rPr>
              <a:t>После макси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dirty="0">
                <a:latin typeface="Consolas" panose="020B0609020204030204" pitchFamily="49" charset="0"/>
              </a:rPr>
              <a:t>[   [58,   -∞,   -∞,   -∞],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dirty="0">
                <a:latin typeface="Consolas" panose="020B0609020204030204" pitchFamily="49" charset="0"/>
              </a:rPr>
              <a:t>    [126,  274,   -∞,   -∞],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dirty="0">
                <a:latin typeface="Consolas" panose="020B0609020204030204" pitchFamily="49" charset="0"/>
              </a:rPr>
              <a:t>    [194,  422,  650,   -∞],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dirty="0">
                <a:latin typeface="Consolas" panose="020B0609020204030204" pitchFamily="49" charset="0"/>
              </a:rPr>
              <a:t>    [262,  570,  878,  1186]]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dirty="0">
                <a:latin typeface="Consolas" panose="020B0609020204030204" pitchFamily="49" charset="0"/>
              </a:rPr>
              <a:t>Масштабирование (/√2</a:t>
            </a:r>
            <a:r>
              <a:rPr lang="ru-RU" sz="950" dirty="0" smtClean="0">
                <a:latin typeface="Consolas" panose="020B0609020204030204" pitchFamily="49" charset="0"/>
              </a:rPr>
              <a:t>):</a:t>
            </a:r>
            <a:endParaRPr lang="ru-RU" sz="95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dirty="0">
                <a:latin typeface="Consolas" panose="020B0609020204030204" pitchFamily="49" charset="0"/>
              </a:rPr>
              <a:t>[   [58/1.41,   -∞,       </a:t>
            </a:r>
            <a:r>
              <a:rPr lang="ru-RU" sz="950" dirty="0" smtClean="0">
                <a:latin typeface="Consolas" panose="020B0609020204030204" pitchFamily="49" charset="0"/>
              </a:rPr>
              <a:t> -</a:t>
            </a:r>
            <a:r>
              <a:rPr lang="ru-RU" sz="950" dirty="0">
                <a:latin typeface="Consolas" panose="020B0609020204030204" pitchFamily="49" charset="0"/>
              </a:rPr>
              <a:t>∞,       </a:t>
            </a:r>
            <a:r>
              <a:rPr lang="ru-RU" sz="950" dirty="0" smtClean="0">
                <a:latin typeface="Consolas" panose="020B0609020204030204" pitchFamily="49" charset="0"/>
              </a:rPr>
              <a:t> -</a:t>
            </a:r>
            <a:r>
              <a:rPr lang="ru-RU" sz="950" dirty="0">
                <a:latin typeface="Consolas" panose="020B0609020204030204" pitchFamily="49" charset="0"/>
              </a:rPr>
              <a:t>∞    </a:t>
            </a:r>
            <a:r>
              <a:rPr lang="ru-RU" sz="950" dirty="0" smtClean="0">
                <a:latin typeface="Consolas" panose="020B0609020204030204" pitchFamily="49" charset="0"/>
              </a:rPr>
              <a:t>],      </a:t>
            </a:r>
            <a:r>
              <a:rPr lang="ru-RU" sz="950" dirty="0">
                <a:latin typeface="Consolas" panose="020B0609020204030204" pitchFamily="49" charset="0"/>
              </a:rPr>
              <a:t>≈ [ [41.1,  -∞,   -∞,   -∞   </a:t>
            </a:r>
            <a:r>
              <a:rPr lang="ru-RU" sz="950" dirty="0" smtClean="0">
                <a:latin typeface="Consolas" panose="020B0609020204030204" pitchFamily="49" charset="0"/>
              </a:rPr>
              <a:t>], </a:t>
            </a:r>
            <a:endParaRPr lang="ru-RU" sz="95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dirty="0">
                <a:latin typeface="Consolas" panose="020B0609020204030204" pitchFamily="49" charset="0"/>
              </a:rPr>
              <a:t>    [126/1.41,  274/1.41,  -∞,       </a:t>
            </a:r>
            <a:r>
              <a:rPr lang="ru-RU" sz="950" dirty="0" smtClean="0">
                <a:latin typeface="Consolas" panose="020B0609020204030204" pitchFamily="49" charset="0"/>
              </a:rPr>
              <a:t> -</a:t>
            </a:r>
            <a:r>
              <a:rPr lang="ru-RU" sz="950" dirty="0">
                <a:latin typeface="Consolas" panose="020B0609020204030204" pitchFamily="49" charset="0"/>
              </a:rPr>
              <a:t>∞    </a:t>
            </a:r>
            <a:r>
              <a:rPr lang="ru-RU" sz="950" dirty="0" smtClean="0">
                <a:latin typeface="Consolas" panose="020B0609020204030204" pitchFamily="49" charset="0"/>
              </a:rPr>
              <a:t>],	 </a:t>
            </a:r>
            <a:r>
              <a:rPr lang="ru-RU" sz="950" dirty="0">
                <a:latin typeface="Consolas" panose="020B0609020204030204" pitchFamily="49" charset="0"/>
              </a:rPr>
              <a:t>[89.4,  194.3, -∞,   -∞   ],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dirty="0">
                <a:latin typeface="Consolas" panose="020B0609020204030204" pitchFamily="49" charset="0"/>
              </a:rPr>
              <a:t>    [194/1.41,  422/1.41,  650/1.41,  -∞    </a:t>
            </a:r>
            <a:r>
              <a:rPr lang="ru-RU" sz="950" dirty="0" smtClean="0">
                <a:latin typeface="Consolas" panose="020B0609020204030204" pitchFamily="49" charset="0"/>
              </a:rPr>
              <a:t>],	 [</a:t>
            </a:r>
            <a:r>
              <a:rPr lang="ru-RU" sz="950" dirty="0">
                <a:latin typeface="Consolas" panose="020B0609020204030204" pitchFamily="49" charset="0"/>
              </a:rPr>
              <a:t>137.6, 299.3, 460.9, -∞   </a:t>
            </a:r>
            <a:r>
              <a:rPr lang="ru-RU" sz="950" dirty="0" smtClean="0">
                <a:latin typeface="Consolas" panose="020B0609020204030204" pitchFamily="49" charset="0"/>
              </a:rPr>
              <a:t>],</a:t>
            </a:r>
            <a:endParaRPr lang="ru-RU" sz="95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dirty="0">
                <a:latin typeface="Consolas" panose="020B0609020204030204" pitchFamily="49" charset="0"/>
              </a:rPr>
              <a:t>    [262/1.41,  570/1.41,  878/1.41,  1186/1.41</a:t>
            </a:r>
            <a:r>
              <a:rPr lang="ru-RU" sz="950" dirty="0" smtClean="0">
                <a:latin typeface="Consolas" panose="020B0609020204030204" pitchFamily="49" charset="0"/>
              </a:rPr>
              <a:t>]]	 </a:t>
            </a:r>
            <a:r>
              <a:rPr lang="ru-RU" sz="950" dirty="0">
                <a:latin typeface="Consolas" panose="020B0609020204030204" pitchFamily="49" charset="0"/>
              </a:rPr>
              <a:t>[185.8, 404.3, 622.7, 841.1]]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dirty="0" smtClean="0">
                <a:latin typeface="Consolas" panose="020B0609020204030204" pitchFamily="49" charset="0"/>
              </a:rPr>
              <a:t>Нормализация </a:t>
            </a:r>
            <a:r>
              <a:rPr lang="en-US" sz="950" dirty="0" err="1" smtClean="0">
                <a:latin typeface="Consolas" panose="020B0609020204030204" pitchFamily="49" charset="0"/>
              </a:rPr>
              <a:t>Softmax</a:t>
            </a:r>
            <a:r>
              <a:rPr lang="en-US" sz="950" dirty="0" smtClean="0">
                <a:latin typeface="Consolas" panose="020B0609020204030204" pitchFamily="49" charset="0"/>
              </a:rPr>
              <a:t>						</a:t>
            </a:r>
            <a:r>
              <a:rPr lang="en-US" sz="950" dirty="0">
                <a:latin typeface="Consolas" panose="020B0609020204030204" pitchFamily="49" charset="0"/>
              </a:rPr>
              <a:t> dropout (p=0.1):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950" dirty="0" err="1">
                <a:latin typeface="Consolas" panose="020B0609020204030204" pitchFamily="49" charset="0"/>
              </a:rPr>
              <a:t>attn_weights</a:t>
            </a:r>
            <a:r>
              <a:rPr lang="en-US" sz="950" dirty="0">
                <a:latin typeface="Consolas" panose="020B0609020204030204" pitchFamily="49" charset="0"/>
              </a:rPr>
              <a:t> = [[1.00000, 0.00000, 0.00000, 0.00000],</a:t>
            </a:r>
            <a:r>
              <a:rPr lang="ru-RU" sz="950" dirty="0" smtClean="0">
                <a:latin typeface="Consolas" panose="020B0609020204030204" pitchFamily="49" charset="0"/>
              </a:rPr>
              <a:t>	 </a:t>
            </a:r>
            <a:r>
              <a:rPr lang="en-US" sz="950" dirty="0" err="1">
                <a:latin typeface="Consolas" panose="020B0609020204030204" pitchFamily="49" charset="0"/>
              </a:rPr>
              <a:t>attn_weights</a:t>
            </a:r>
            <a:r>
              <a:rPr lang="en-US" sz="950" dirty="0">
                <a:latin typeface="Consolas" panose="020B0609020204030204" pitchFamily="49" charset="0"/>
              </a:rPr>
              <a:t> = [[1.00000, 0.00000, 0.00000, 0.00000],  # </a:t>
            </a:r>
            <a:r>
              <a:rPr lang="ru-RU" sz="950" dirty="0">
                <a:latin typeface="Consolas" panose="020B0609020204030204" pitchFamily="49" charset="0"/>
              </a:rPr>
              <a:t>без изменений</a:t>
            </a:r>
            <a:endParaRPr lang="en-US" sz="95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dirty="0">
                <a:latin typeface="Consolas" panose="020B0609020204030204" pitchFamily="49" charset="0"/>
              </a:rPr>
              <a:t>	 </a:t>
            </a:r>
            <a:r>
              <a:rPr lang="en-US" sz="950" dirty="0" smtClean="0">
                <a:latin typeface="Consolas" panose="020B0609020204030204" pitchFamily="49" charset="0"/>
              </a:rPr>
              <a:t> </a:t>
            </a:r>
            <a:r>
              <a:rPr lang="ru-RU" sz="950" dirty="0" smtClean="0">
                <a:latin typeface="Consolas" panose="020B0609020204030204" pitchFamily="49" charset="0"/>
              </a:rPr>
              <a:t>[</a:t>
            </a:r>
            <a:r>
              <a:rPr lang="ru-RU" sz="950" dirty="0">
                <a:latin typeface="Consolas" panose="020B0609020204030204" pitchFamily="49" charset="0"/>
              </a:rPr>
              <a:t>0.00000, 1.00000, 0.00000, 0.00000]</a:t>
            </a:r>
            <a:r>
              <a:rPr lang="en-US" sz="950" dirty="0" smtClean="0">
                <a:latin typeface="Consolas" panose="020B0609020204030204" pitchFamily="49" charset="0"/>
              </a:rPr>
              <a:t>,</a:t>
            </a:r>
            <a:r>
              <a:rPr lang="ru-RU" sz="950" dirty="0" smtClean="0">
                <a:latin typeface="Consolas" panose="020B0609020204030204" pitchFamily="49" charset="0"/>
              </a:rPr>
              <a:t>		</a:t>
            </a:r>
            <a:r>
              <a:rPr lang="ru-RU" sz="950" dirty="0">
                <a:latin typeface="Consolas" panose="020B0609020204030204" pitchFamily="49" charset="0"/>
              </a:rPr>
              <a:t> </a:t>
            </a:r>
            <a:r>
              <a:rPr lang="en-US" sz="950" dirty="0" smtClean="0">
                <a:latin typeface="Consolas" panose="020B0609020204030204" pitchFamily="49" charset="0"/>
              </a:rPr>
              <a:t>  </a:t>
            </a:r>
            <a:r>
              <a:rPr lang="ru-RU" sz="950" dirty="0" smtClean="0">
                <a:latin typeface="Consolas" panose="020B0609020204030204" pitchFamily="49" charset="0"/>
              </a:rPr>
              <a:t>[</a:t>
            </a:r>
            <a:r>
              <a:rPr lang="ru-RU" sz="950" dirty="0">
                <a:latin typeface="Consolas" panose="020B0609020204030204" pitchFamily="49" charset="0"/>
              </a:rPr>
              <a:t>0.00000, 0.68488, 0.00000, 0.00000</a:t>
            </a:r>
            <a:r>
              <a:rPr lang="ru-RU" sz="950" dirty="0" smtClean="0">
                <a:latin typeface="Consolas" panose="020B0609020204030204" pitchFamily="49" charset="0"/>
              </a:rPr>
              <a:t>],</a:t>
            </a:r>
            <a:r>
              <a:rPr lang="en-US" sz="950" dirty="0" smtClean="0">
                <a:latin typeface="Consolas" panose="020B0609020204030204" pitchFamily="49" charset="0"/>
              </a:rPr>
              <a:t> </a:t>
            </a:r>
            <a:r>
              <a:rPr lang="ru-RU" sz="950" dirty="0" smtClean="0">
                <a:latin typeface="Consolas" panose="020B0609020204030204" pitchFamily="49" charset="0"/>
              </a:rPr>
              <a:t>#0.31512 </a:t>
            </a:r>
            <a:r>
              <a:rPr lang="ru-RU" sz="950" dirty="0">
                <a:latin typeface="Consolas" panose="020B0609020204030204" pitchFamily="49" charset="0"/>
              </a:rPr>
              <a:t>обнулилось</a:t>
            </a:r>
            <a:endParaRPr lang="en-US" sz="95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dirty="0" smtClean="0">
                <a:latin typeface="Consolas" panose="020B0609020204030204" pitchFamily="49" charset="0"/>
              </a:rPr>
              <a:t>	</a:t>
            </a:r>
            <a:r>
              <a:rPr lang="en-US" sz="950" dirty="0">
                <a:latin typeface="Consolas" panose="020B0609020204030204" pitchFamily="49" charset="0"/>
              </a:rPr>
              <a:t> </a:t>
            </a:r>
            <a:r>
              <a:rPr lang="en-US" sz="950" dirty="0" smtClean="0">
                <a:latin typeface="Consolas" panose="020B0609020204030204" pitchFamily="49" charset="0"/>
              </a:rPr>
              <a:t> [</a:t>
            </a:r>
            <a:r>
              <a:rPr lang="en-US" sz="950" dirty="0">
                <a:latin typeface="Consolas" panose="020B0609020204030204" pitchFamily="49" charset="0"/>
              </a:rPr>
              <a:t>0.15326, 0.33337, 0.51337, 0.00000</a:t>
            </a:r>
            <a:r>
              <a:rPr lang="en-US" sz="950" dirty="0" smtClean="0">
                <a:latin typeface="Consolas" panose="020B0609020204030204" pitchFamily="49" charset="0"/>
              </a:rPr>
              <a:t>],</a:t>
            </a:r>
            <a:r>
              <a:rPr lang="ru-RU" sz="950" dirty="0" smtClean="0">
                <a:latin typeface="Consolas" panose="020B0609020204030204" pitchFamily="49" charset="0"/>
              </a:rPr>
              <a:t>	</a:t>
            </a:r>
            <a:r>
              <a:rPr lang="ru-RU" sz="950" dirty="0">
                <a:latin typeface="Consolas" panose="020B0609020204030204" pitchFamily="49" charset="0"/>
              </a:rPr>
              <a:t>	 </a:t>
            </a:r>
            <a:r>
              <a:rPr lang="en-US" sz="950" dirty="0" smtClean="0">
                <a:latin typeface="Consolas" panose="020B0609020204030204" pitchFamily="49" charset="0"/>
              </a:rPr>
              <a:t>  </a:t>
            </a:r>
            <a:r>
              <a:rPr lang="ru-RU" sz="950" dirty="0" smtClean="0">
                <a:latin typeface="Consolas" panose="020B0609020204030204" pitchFamily="49" charset="0"/>
              </a:rPr>
              <a:t>[</a:t>
            </a:r>
            <a:r>
              <a:rPr lang="ru-RU" sz="950" dirty="0">
                <a:latin typeface="Consolas" panose="020B0609020204030204" pitchFamily="49" charset="0"/>
              </a:rPr>
              <a:t>0.15326, 0.33337, 0.51337, 0.00000</a:t>
            </a:r>
            <a:r>
              <a:rPr lang="ru-RU" sz="950" dirty="0" smtClean="0">
                <a:latin typeface="Consolas" panose="020B0609020204030204" pitchFamily="49" charset="0"/>
              </a:rPr>
              <a:t>], # </a:t>
            </a:r>
            <a:r>
              <a:rPr lang="ru-RU" sz="950" dirty="0">
                <a:latin typeface="Consolas" panose="020B0609020204030204" pitchFamily="49" charset="0"/>
              </a:rPr>
              <a:t>без изменений</a:t>
            </a:r>
            <a:endParaRPr lang="en-US" sz="95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950" dirty="0" smtClean="0">
                <a:latin typeface="Consolas" panose="020B0609020204030204" pitchFamily="49" charset="0"/>
              </a:rPr>
              <a:t>  </a:t>
            </a:r>
            <a:r>
              <a:rPr lang="ru-RU" sz="950" dirty="0">
                <a:latin typeface="Consolas" panose="020B0609020204030204" pitchFamily="49" charset="0"/>
              </a:rPr>
              <a:t>	 </a:t>
            </a:r>
            <a:r>
              <a:rPr lang="en-US" sz="950" dirty="0" smtClean="0">
                <a:latin typeface="Consolas" panose="020B0609020204030204" pitchFamily="49" charset="0"/>
              </a:rPr>
              <a:t> </a:t>
            </a:r>
            <a:r>
              <a:rPr lang="ru-RU" sz="950" dirty="0" smtClean="0">
                <a:latin typeface="Consolas" panose="020B0609020204030204" pitchFamily="49" charset="0"/>
              </a:rPr>
              <a:t>[</a:t>
            </a:r>
            <a:r>
              <a:rPr lang="ru-RU" sz="950" dirty="0">
                <a:latin typeface="Consolas" panose="020B0609020204030204" pitchFamily="49" charset="0"/>
              </a:rPr>
              <a:t>0.12994, 0.28278, 0.00000, 0.58828]</a:t>
            </a:r>
            <a:r>
              <a:rPr lang="en-US" sz="950" dirty="0" smtClean="0">
                <a:latin typeface="Consolas" panose="020B0609020204030204" pitchFamily="49" charset="0"/>
              </a:rPr>
              <a:t>]</a:t>
            </a:r>
            <a:r>
              <a:rPr lang="ru-RU" sz="950" dirty="0" smtClean="0">
                <a:latin typeface="Consolas" panose="020B0609020204030204" pitchFamily="49" charset="0"/>
              </a:rPr>
              <a:t>		</a:t>
            </a:r>
            <a:r>
              <a:rPr lang="ru-RU" sz="950" dirty="0">
                <a:latin typeface="Consolas" panose="020B0609020204030204" pitchFamily="49" charset="0"/>
              </a:rPr>
              <a:t> </a:t>
            </a:r>
            <a:r>
              <a:rPr lang="en-US" sz="950" dirty="0" smtClean="0">
                <a:latin typeface="Consolas" panose="020B0609020204030204" pitchFamily="49" charset="0"/>
              </a:rPr>
              <a:t>  </a:t>
            </a:r>
            <a:r>
              <a:rPr lang="ru-RU" sz="950" dirty="0" smtClean="0">
                <a:latin typeface="Consolas" panose="020B0609020204030204" pitchFamily="49" charset="0"/>
              </a:rPr>
              <a:t>[</a:t>
            </a:r>
            <a:r>
              <a:rPr lang="ru-RU" sz="950" dirty="0">
                <a:latin typeface="Consolas" panose="020B0609020204030204" pitchFamily="49" charset="0"/>
              </a:rPr>
              <a:t>0.09046, 0.19685, 0.00000, 0.40951] # </a:t>
            </a:r>
            <a:r>
              <a:rPr lang="ru-RU" sz="950" dirty="0" err="1">
                <a:latin typeface="Consolas" panose="020B0609020204030204" pitchFamily="49" charset="0"/>
              </a:rPr>
              <a:t>измененение</a:t>
            </a:r>
            <a:endParaRPr lang="en-US" sz="95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dirty="0">
                <a:latin typeface="Consolas" panose="020B0609020204030204" pitchFamily="49" charset="0"/>
              </a:rPr>
              <a:t>Нормализуем строки чтобы сумма = 1: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dirty="0" err="1">
                <a:latin typeface="Consolas" panose="020B0609020204030204" pitchFamily="49" charset="0"/>
              </a:rPr>
              <a:t>attn_weights</a:t>
            </a:r>
            <a:r>
              <a:rPr lang="ru-RU" sz="950" dirty="0">
                <a:latin typeface="Consolas" panose="020B0609020204030204" pitchFamily="49" charset="0"/>
              </a:rPr>
              <a:t> = [[1.00000, 0.00000, 0.00000, 0.00000],      </a:t>
            </a:r>
            <a:r>
              <a:rPr lang="ru-RU" sz="950" dirty="0" smtClean="0">
                <a:latin typeface="Consolas" panose="020B0609020204030204" pitchFamily="49" charset="0"/>
              </a:rPr>
              <a:t> # </a:t>
            </a:r>
            <a:r>
              <a:rPr lang="ru-RU" sz="950" dirty="0">
                <a:latin typeface="Consolas" panose="020B0609020204030204" pitchFamily="49" charset="0"/>
              </a:rPr>
              <a:t>сумма = 1.0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dirty="0">
                <a:latin typeface="Consolas" panose="020B0609020204030204" pitchFamily="49" charset="0"/>
              </a:rPr>
              <a:t>	  </a:t>
            </a:r>
            <a:r>
              <a:rPr lang="ru-RU" sz="950" dirty="0" smtClean="0">
                <a:latin typeface="Consolas" panose="020B0609020204030204" pitchFamily="49" charset="0"/>
              </a:rPr>
              <a:t> </a:t>
            </a:r>
            <a:r>
              <a:rPr lang="ru-RU" sz="950" dirty="0">
                <a:latin typeface="Consolas" panose="020B0609020204030204" pitchFamily="49" charset="0"/>
              </a:rPr>
              <a:t>[0.00000, 1.00000, 0.00000, 0.00000],      # 0.68488 → 1.0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dirty="0">
                <a:latin typeface="Consolas" panose="020B0609020204030204" pitchFamily="49" charset="0"/>
              </a:rPr>
              <a:t>	  </a:t>
            </a:r>
            <a:r>
              <a:rPr lang="ru-RU" sz="950" dirty="0" smtClean="0">
                <a:latin typeface="Consolas" panose="020B0609020204030204" pitchFamily="49" charset="0"/>
              </a:rPr>
              <a:t> </a:t>
            </a:r>
            <a:r>
              <a:rPr lang="ru-RU" sz="950" dirty="0">
                <a:latin typeface="Consolas" panose="020B0609020204030204" pitchFamily="49" charset="0"/>
              </a:rPr>
              <a:t>[0.15326, 0.33337, 0.51337, 0.00000],      # сумма = 1.0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dirty="0">
                <a:latin typeface="Consolas" panose="020B0609020204030204" pitchFamily="49" charset="0"/>
              </a:rPr>
              <a:t>	  </a:t>
            </a:r>
            <a:r>
              <a:rPr lang="ru-RU" sz="950" dirty="0" smtClean="0">
                <a:latin typeface="Consolas" panose="020B0609020204030204" pitchFamily="49" charset="0"/>
              </a:rPr>
              <a:t> </a:t>
            </a:r>
            <a:r>
              <a:rPr lang="ru-RU" sz="950" dirty="0">
                <a:latin typeface="Consolas" panose="020B0609020204030204" pitchFamily="49" charset="0"/>
              </a:rPr>
              <a:t>[0.12994, 0.28278, 0.00000, 0.58828]]      </a:t>
            </a:r>
            <a:r>
              <a:rPr lang="ru-RU" sz="950" dirty="0" smtClean="0">
                <a:latin typeface="Consolas" panose="020B0609020204030204" pitchFamily="49" charset="0"/>
              </a:rPr>
              <a:t># </a:t>
            </a:r>
            <a:r>
              <a:rPr lang="ru-RU" sz="950" dirty="0">
                <a:latin typeface="Consolas" panose="020B0609020204030204" pitchFamily="49" charset="0"/>
              </a:rPr>
              <a:t>пересчитано: 0.09046+0.19685+0.40951=0.69682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95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63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693148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 smtClean="0"/>
              <a:t>Программная реализация шагов: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>
                <a:latin typeface="Consolas" panose="020B0609020204030204" pitchFamily="49" charset="0"/>
              </a:rPr>
              <a:t>Программная реализация шага 4.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4. </a:t>
            </a:r>
            <a:r>
              <a:rPr lang="ru-RU" sz="1000" dirty="0" smtClean="0">
                <a:latin typeface="Consolas" panose="020B0609020204030204" pitchFamily="49" charset="0"/>
              </a:rPr>
              <a:t>Взвешенная </a:t>
            </a:r>
            <a:r>
              <a:rPr lang="ru-RU" sz="1000" dirty="0">
                <a:latin typeface="Consolas" panose="020B0609020204030204" pitchFamily="49" charset="0"/>
              </a:rPr>
              <a:t>комбинация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Значения для головы 1: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V_head1 = [			V_head2 = [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[1.0, 2.0],  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1		[9.0, 10.0], 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1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[3.0, 4.0],  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2 		[11.0, 12.0],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2 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[5.0, 6.0],  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3		[13.0, 14.0],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3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[7.0, 8.0]   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4		[15.0, 16.0] 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4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]					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Вычисление H = A × V: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Для </a:t>
            </a:r>
            <a:r>
              <a:rPr lang="ru-RU" sz="1000" dirty="0" err="1">
                <a:latin typeface="Consolas" panose="020B0609020204030204" pitchFamily="49" charset="0"/>
              </a:rPr>
              <a:t>токена</a:t>
            </a:r>
            <a:r>
              <a:rPr lang="ru-RU" sz="1000" dirty="0">
                <a:latin typeface="Consolas" panose="020B0609020204030204" pitchFamily="49" charset="0"/>
              </a:rPr>
              <a:t> 1: [1.00, 0.00, 0.00, 0.00] × V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= 1.00×[1.0, 2.0] + 0.00×[3.0, 4.0] + 0.00×[5.0, 6.0] + 0.00×[7.0, 8.0] = </a:t>
            </a:r>
            <a:r>
              <a:rPr lang="ru-RU" sz="1000" dirty="0">
                <a:solidFill>
                  <a:schemeClr val="accent1"/>
                </a:solidFill>
                <a:latin typeface="Consolas" panose="020B0609020204030204" pitchFamily="49" charset="0"/>
              </a:rPr>
              <a:t>[1.0, 2.0]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Для </a:t>
            </a:r>
            <a:r>
              <a:rPr lang="ru-RU" sz="1000" dirty="0" err="1">
                <a:latin typeface="Consolas" panose="020B0609020204030204" pitchFamily="49" charset="0"/>
              </a:rPr>
              <a:t>токена</a:t>
            </a:r>
            <a:r>
              <a:rPr lang="ru-RU" sz="1000" dirty="0">
                <a:latin typeface="Consolas" panose="020B0609020204030204" pitchFamily="49" charset="0"/>
              </a:rPr>
              <a:t> 2: [0.00, 1.00, 0.00, 0.00] × V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= 0.00×[1.0, 2.0] + 1.00×[3.0, 4.0] + 0.00×[5.0, 6.0] + 0.00×[7.0, 8.0] = </a:t>
            </a:r>
            <a:r>
              <a:rPr lang="ru-RU" sz="1000" dirty="0">
                <a:solidFill>
                  <a:schemeClr val="accent1"/>
                </a:solidFill>
                <a:latin typeface="Consolas" panose="020B0609020204030204" pitchFamily="49" charset="0"/>
              </a:rPr>
              <a:t>[3.0, 4.0]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Для </a:t>
            </a:r>
            <a:r>
              <a:rPr lang="ru-RU" sz="1000" dirty="0" err="1">
                <a:latin typeface="Consolas" panose="020B0609020204030204" pitchFamily="49" charset="0"/>
              </a:rPr>
              <a:t>токена</a:t>
            </a:r>
            <a:r>
              <a:rPr lang="ru-RU" sz="1000" dirty="0">
                <a:latin typeface="Consolas" panose="020B0609020204030204" pitchFamily="49" charset="0"/>
              </a:rPr>
              <a:t> 3: [0.15326, 0.33337, 0.51337, 0.00000] × V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= 0.15326×[1.0, 2.0] + 0.33337×[3.0, 4.0] + 0.51337×[5.0, 6.0] + 0.00×[7.0, 8.0] =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= [0.15326×1.0 + 0.33337×3.0 + 0.51337×5.0, 0.15326×2.0 + 0.33337×4.0 + 0.51337×6.0] =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= [0.15326 + 1.00011 + 2.56685, 0.30652 + 1.33348 + 3.08022] =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= [3.72022, 4.72022]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≈ </a:t>
            </a:r>
            <a:r>
              <a:rPr lang="ru-RU" sz="1000" dirty="0">
                <a:solidFill>
                  <a:schemeClr val="accent1"/>
                </a:solidFill>
                <a:latin typeface="Consolas" panose="020B0609020204030204" pitchFamily="49" charset="0"/>
              </a:rPr>
              <a:t>[3.72, 4.72]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Для </a:t>
            </a:r>
            <a:r>
              <a:rPr lang="ru-RU" sz="1000" dirty="0" err="1">
                <a:latin typeface="Consolas" panose="020B0609020204030204" pitchFamily="49" charset="0"/>
              </a:rPr>
              <a:t>токена</a:t>
            </a:r>
            <a:r>
              <a:rPr lang="ru-RU" sz="1000" dirty="0">
                <a:latin typeface="Consolas" panose="020B0609020204030204" pitchFamily="49" charset="0"/>
              </a:rPr>
              <a:t> 4: [0.12994, 0.28278, 0.00000, 0.58828] × V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= 0.12994×[1.0, 2.0] + 0.28278×[3.0, 4.0] + 0.00×[5.0, 6.0] + 0.58828×[7.0, 8.0]=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= [0.12994×1.0 + 0.28278×3.0 + 0.58828×7.0, 0.12994×2.0 + 0.28278×4.0 + 0.58828×8.0]=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= [0.12994 + 0.84834 + 4.11796, 0.25988 + 1.13112 + 4.70624]=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= [5.09624, 6.09724]=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≈ </a:t>
            </a:r>
            <a:r>
              <a:rPr lang="ru-RU" sz="1000" dirty="0">
                <a:solidFill>
                  <a:schemeClr val="accent1"/>
                </a:solidFill>
                <a:latin typeface="Consolas" panose="020B0609020204030204" pitchFamily="49" charset="0"/>
              </a:rPr>
              <a:t>[5.10, 6.10</a:t>
            </a:r>
            <a:r>
              <a:rPr lang="ru-RU" sz="1000" dirty="0" smtClean="0">
                <a:solidFill>
                  <a:schemeClr val="accent1"/>
                </a:solidFill>
                <a:latin typeface="Consolas" panose="020B0609020204030204" pitchFamily="49" charset="0"/>
              </a:rPr>
              <a:t>]</a:t>
            </a:r>
            <a:endParaRPr lang="ru-RU" sz="1000" dirty="0">
              <a:solidFill>
                <a:schemeClr val="accent1"/>
              </a:solidFill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64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61144768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 smtClean="0"/>
              <a:t>Программная реализация шагов: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>
                <a:latin typeface="Consolas" panose="020B0609020204030204" pitchFamily="49" charset="0"/>
              </a:rPr>
              <a:t>Программная реализация шага 4.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4. </a:t>
            </a:r>
            <a:r>
              <a:rPr lang="ru-RU" sz="1000" dirty="0" smtClean="0">
                <a:latin typeface="Consolas" panose="020B0609020204030204" pitchFamily="49" charset="0"/>
              </a:rPr>
              <a:t>Взвешенная комбинация (продолжение)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Результат </a:t>
            </a:r>
            <a:r>
              <a:rPr lang="ru-RU" sz="1000" dirty="0">
                <a:latin typeface="Consolas" panose="020B0609020204030204" pitchFamily="49" charset="0"/>
              </a:rPr>
              <a:t>для головы 1: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context_head1 = [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[1.00, 2.00], 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1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[3.00, 4.00], 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2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[3.72, 4.72], 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3 (смесь </a:t>
            </a:r>
            <a:r>
              <a:rPr lang="ru-RU" sz="1000" dirty="0" err="1">
                <a:latin typeface="Consolas" panose="020B0609020204030204" pitchFamily="49" charset="0"/>
              </a:rPr>
              <a:t>токенов</a:t>
            </a:r>
            <a:r>
              <a:rPr lang="ru-RU" sz="1000" dirty="0">
                <a:latin typeface="Consolas" panose="020B0609020204030204" pitchFamily="49" charset="0"/>
              </a:rPr>
              <a:t> 1,2,3)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[5.10, 6.10]  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4 (смесь </a:t>
            </a:r>
            <a:r>
              <a:rPr lang="ru-RU" sz="1000" dirty="0" err="1">
                <a:latin typeface="Consolas" panose="020B0609020204030204" pitchFamily="49" charset="0"/>
              </a:rPr>
              <a:t>токенов</a:t>
            </a:r>
            <a:r>
              <a:rPr lang="ru-RU" sz="1000" dirty="0">
                <a:latin typeface="Consolas" panose="020B0609020204030204" pitchFamily="49" charset="0"/>
              </a:rPr>
              <a:t> 1,2,4)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Значения для головы 2: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V_head2 = [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[9.0, 10.0], 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1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[11.0, 12.0],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2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[13.0, 14.0],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3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[15.0, 16.0] 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4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Вычисление </a:t>
            </a:r>
            <a:r>
              <a:rPr lang="ru-RU" sz="1000" dirty="0">
                <a:latin typeface="Consolas" panose="020B0609020204030204" pitchFamily="49" charset="0"/>
              </a:rPr>
              <a:t>для головы 2 (</a:t>
            </a:r>
            <a:r>
              <a:rPr lang="ru-RU" sz="1000" dirty="0" smtClean="0">
                <a:latin typeface="Consolas" panose="020B0609020204030204" pitchFamily="49" charset="0"/>
              </a:rPr>
              <a:t>аналогичны):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context_head2 = [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[9.00, 10.00], 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1: 100% на себя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[11.00, 12.00],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2: 100% на себя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[11.72, 12.72],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3: смесь (расчет аналогично голове 1)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[13.10, 14.10] 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4: смесь (расчет аналогично голове 1)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]</a:t>
            </a: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95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65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3626307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 smtClean="0"/>
              <a:t>Программная реализация шагов: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>
                <a:latin typeface="Consolas" panose="020B0609020204030204" pitchFamily="49" charset="0"/>
              </a:rPr>
              <a:t>Программная реализация шага 5.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5. Конкатенация и линейная проекция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context_before_concat</a:t>
            </a:r>
            <a:r>
              <a:rPr lang="en-US" sz="1000" dirty="0">
                <a:latin typeface="Consolas" panose="020B0609020204030204" pitchFamily="49" charset="0"/>
              </a:rPr>
              <a:t> = [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# </a:t>
            </a:r>
            <a:r>
              <a:rPr lang="ru-RU" sz="1000" dirty="0">
                <a:latin typeface="Consolas" panose="020B0609020204030204" pitchFamily="49" charset="0"/>
              </a:rPr>
              <a:t>Голова 1        # Голова 2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[[1.00, 2.00],    [9.00, 10.00]], 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1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[[3.00, 4.00],    [11.00, 12.00]],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2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[[3.72, 4.72],    [11.72, 12.72]],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3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[[5.10, 6.10],    [13.10, 14.10]] 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4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После </a:t>
            </a:r>
            <a:r>
              <a:rPr lang="en-US" sz="1000" dirty="0">
                <a:latin typeface="Consolas" panose="020B0609020204030204" pitchFamily="49" charset="0"/>
              </a:rPr>
              <a:t>transpose </a:t>
            </a:r>
            <a:r>
              <a:rPr lang="ru-RU" sz="1000" dirty="0">
                <a:latin typeface="Consolas" panose="020B0609020204030204" pitchFamily="49" charset="0"/>
              </a:rPr>
              <a:t>и </a:t>
            </a:r>
            <a:r>
              <a:rPr lang="en-US" sz="1000" dirty="0">
                <a:latin typeface="Consolas" panose="020B0609020204030204" pitchFamily="49" charset="0"/>
              </a:rPr>
              <a:t>reshape: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context_vec</a:t>
            </a:r>
            <a:r>
              <a:rPr lang="en-US" sz="1000" dirty="0">
                <a:latin typeface="Consolas" panose="020B0609020204030204" pitchFamily="49" charset="0"/>
              </a:rPr>
              <a:t> = [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[1.00, 2.00, 9.00, 10.00],   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1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[3.00, 4.00, 11.00, 12.00],  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2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[3.72, 4.72, 11.72, 12.72],  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3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[5.10, 6.10, 13.10, 14.10]     #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4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Линейная проекция </a:t>
            </a:r>
            <a:r>
              <a:rPr lang="en-US" sz="1000" dirty="0">
                <a:latin typeface="Consolas" panose="020B0609020204030204" pitchFamily="49" charset="0"/>
              </a:rPr>
              <a:t>W_O: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Предположим </a:t>
            </a:r>
            <a:r>
              <a:rPr lang="en-US" sz="1000" dirty="0">
                <a:latin typeface="Consolas" panose="020B0609020204030204" pitchFamily="49" charset="0"/>
              </a:rPr>
              <a:t>W_O - </a:t>
            </a:r>
            <a:r>
              <a:rPr lang="ru-RU" sz="1000" dirty="0">
                <a:latin typeface="Consolas" panose="020B0609020204030204" pitchFamily="49" charset="0"/>
              </a:rPr>
              <a:t>единичная матрица 4×4 для простоты: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output = </a:t>
            </a:r>
            <a:r>
              <a:rPr lang="en-US" sz="1000" dirty="0" err="1">
                <a:latin typeface="Consolas" panose="020B0609020204030204" pitchFamily="49" charset="0"/>
              </a:rPr>
              <a:t>context_vec</a:t>
            </a:r>
            <a:r>
              <a:rPr lang="en-US" sz="1000" dirty="0">
                <a:latin typeface="Consolas" panose="020B0609020204030204" pitchFamily="49" charset="0"/>
              </a:rPr>
              <a:t> × I = [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[1.00, 2.00, 9.00, 10.00],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[3.00, 4.00, 11.00, 12.00],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[3.72, 4.72, 11.72, 12.72],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[5.10, 6.10, 13.10, 14.10]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]</a:t>
            </a:r>
            <a:endParaRPr lang="ru-RU" sz="100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66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63960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 smtClean="0"/>
              <a:t>Архитектура </a:t>
            </a:r>
            <a:r>
              <a:rPr lang="en-US" sz="1400" b="1" dirty="0" smtClean="0"/>
              <a:t>GPT-</a:t>
            </a:r>
            <a:r>
              <a:rPr lang="ru-RU" sz="1400" b="1" dirty="0" smtClean="0"/>
              <a:t>модели</a:t>
            </a:r>
            <a:endParaRPr lang="ru-RU" sz="1400" b="1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6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7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34" y="1403948"/>
            <a:ext cx="4136240" cy="5058765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673624"/>
              </p:ext>
            </p:extLst>
          </p:nvPr>
        </p:nvGraphicFramePr>
        <p:xfrm>
          <a:off x="3873699" y="1628800"/>
          <a:ext cx="4920207" cy="21640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40069">
                  <a:extLst>
                    <a:ext uri="{9D8B030D-6E8A-4147-A177-3AD203B41FA5}">
                      <a16:colId xmlns:a16="http://schemas.microsoft.com/office/drawing/2014/main" val="1356884980"/>
                    </a:ext>
                  </a:extLst>
                </a:gridCol>
                <a:gridCol w="1640069">
                  <a:extLst>
                    <a:ext uri="{9D8B030D-6E8A-4147-A177-3AD203B41FA5}">
                      <a16:colId xmlns:a16="http://schemas.microsoft.com/office/drawing/2014/main" val="3960791010"/>
                    </a:ext>
                  </a:extLst>
                </a:gridCol>
                <a:gridCol w="1640069">
                  <a:extLst>
                    <a:ext uri="{9D8B030D-6E8A-4147-A177-3AD203B41FA5}">
                      <a16:colId xmlns:a16="http://schemas.microsoft.com/office/drawing/2014/main" val="18844588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Компонент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Формула вычисления параметров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Количество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260913"/>
                  </a:ext>
                </a:extLst>
              </a:tr>
              <a:tr h="131976">
                <a:tc>
                  <a:txBody>
                    <a:bodyPr/>
                    <a:lstStyle/>
                    <a:p>
                      <a:r>
                        <a:rPr lang="ru-RU" sz="1000" dirty="0" err="1" smtClean="0">
                          <a:latin typeface="Consolas" panose="020B0609020204030204" pitchFamily="49" charset="0"/>
                        </a:rPr>
                        <a:t>Токенные</a:t>
                      </a:r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ru-RU" sz="1000" dirty="0" err="1" smtClean="0">
                          <a:latin typeface="Consolas" panose="020B0609020204030204" pitchFamily="49" charset="0"/>
                        </a:rPr>
                        <a:t>эмбеддинги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V⋅d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50257⋅768=38.6M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09871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Позиционные </a:t>
                      </a:r>
                      <a:r>
                        <a:rPr lang="ru-RU" sz="1000" dirty="0" err="1" smtClean="0">
                          <a:latin typeface="Consolas" panose="020B0609020204030204" pitchFamily="49" charset="0"/>
                        </a:rPr>
                        <a:t>эмбеддинги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L</a:t>
                      </a:r>
                      <a:r>
                        <a:rPr lang="en-US" sz="1000" baseline="-25000" dirty="0" err="1" smtClean="0">
                          <a:latin typeface="Consolas" panose="020B0609020204030204" pitchFamily="49" charset="0"/>
                        </a:rPr>
                        <a:t>max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⋅d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1024⋅768=0.79M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934566"/>
                  </a:ext>
                </a:extLst>
              </a:tr>
              <a:tr h="148352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Многоголовое внимание (×12)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4⋅d</a:t>
                      </a:r>
                      <a:r>
                        <a:rPr lang="en-US" sz="1000" baseline="30000" dirty="0" smtClean="0">
                          <a:latin typeface="Consolas" panose="020B0609020204030204" pitchFamily="49" charset="0"/>
                        </a:rPr>
                        <a:t>2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+d(Q,K,V,O + bias)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12⋅(4⋅768</a:t>
                      </a:r>
                      <a:r>
                        <a:rPr lang="en-US" sz="1000" baseline="30000" dirty="0" smtClean="0">
                          <a:latin typeface="Consolas" panose="020B0609020204030204" pitchFamily="49" charset="0"/>
                        </a:rPr>
                        <a:t>2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+768)=28.3M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588174"/>
                  </a:ext>
                </a:extLst>
              </a:tr>
              <a:tr h="120536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Feed-Forward (×12)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2⋅d⋅4d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12⋅2⋅768⋅3072=56.6M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51364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LayerNorm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 (×24)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2⋅d(scale + shift)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24⋅2⋅768=0.037M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387415"/>
                  </a:ext>
                </a:extLst>
              </a:tr>
              <a:tr h="136912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Consolas" panose="020B0609020204030204" pitchFamily="49" charset="0"/>
                        </a:rPr>
                        <a:t>Итого</a:t>
                      </a:r>
                      <a:endParaRPr lang="ru-RU" sz="1000" b="1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Consolas" panose="020B0609020204030204" pitchFamily="49" charset="0"/>
                        </a:rPr>
                        <a:t>≈ 124.4 млн</a:t>
                      </a:r>
                      <a:endParaRPr lang="ru-RU" sz="1000" b="1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347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813639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 smtClean="0"/>
              <a:t>Архитектура </a:t>
            </a:r>
            <a:r>
              <a:rPr lang="en-US" sz="1400" b="1" dirty="0" smtClean="0"/>
              <a:t>GPT-</a:t>
            </a:r>
            <a:r>
              <a:rPr lang="ru-RU" sz="1400" b="1" dirty="0" smtClean="0"/>
              <a:t>модели</a:t>
            </a:r>
            <a:endParaRPr lang="ru-RU" sz="1400" b="1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>
                <a:latin typeface="Consolas" panose="020B0609020204030204" pitchFamily="49" charset="0"/>
              </a:rPr>
              <a:t>Класс </a:t>
            </a:r>
            <a:r>
              <a:rPr lang="en-US" sz="1200" b="1" dirty="0" err="1" smtClean="0">
                <a:latin typeface="Consolas" panose="020B0609020204030204" pitchFamily="49" charset="0"/>
              </a:rPr>
              <a:t>MultiHeadAttention</a:t>
            </a:r>
            <a:r>
              <a:rPr lang="ru-RU" sz="1200" dirty="0" smtClean="0">
                <a:latin typeface="Consolas" panose="020B0609020204030204" pitchFamily="49" charset="0"/>
              </a:rPr>
              <a:t>				Класс </a:t>
            </a:r>
            <a:r>
              <a:rPr lang="en-US" sz="1200" b="1" dirty="0" err="1">
                <a:latin typeface="Consolas" panose="020B0609020204030204" pitchFamily="49" charset="0"/>
              </a:rPr>
              <a:t>TransformerBlock</a:t>
            </a:r>
            <a:endParaRPr lang="en-US" sz="1200" b="1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6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8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34" y="1772178"/>
            <a:ext cx="4738689" cy="44429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772178"/>
            <a:ext cx="3337624" cy="4238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860658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 smtClean="0"/>
              <a:t>Функция генерации текста языковой моделью </a:t>
            </a:r>
            <a:r>
              <a:rPr lang="en-US" sz="1400" b="1" dirty="0" smtClean="0"/>
              <a:t>LLM </a:t>
            </a:r>
            <a:r>
              <a:rPr lang="ru-RU" sz="1400" b="1" dirty="0" smtClean="0"/>
              <a:t>модели </a:t>
            </a:r>
            <a:r>
              <a:rPr lang="en-US" sz="1400" b="1" dirty="0" smtClean="0"/>
              <a:t>GPT</a:t>
            </a:r>
            <a:r>
              <a:rPr lang="ru-RU" sz="1400" b="1" dirty="0" smtClean="0"/>
              <a:t>2</a:t>
            </a:r>
            <a:endParaRPr lang="ru-RU" sz="1400" b="1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>
                <a:latin typeface="Consolas" panose="020B0609020204030204" pitchFamily="49" charset="0"/>
              </a:rPr>
              <a:t>				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b="1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b="1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>
                <a:latin typeface="Consolas" panose="020B0609020204030204" pitchFamily="49" charset="0"/>
              </a:rPr>
              <a:t>	</a:t>
            </a:r>
            <a:r>
              <a:rPr lang="ru-RU" sz="1200" b="1" dirty="0" smtClean="0">
                <a:latin typeface="Consolas" panose="020B0609020204030204" pitchFamily="49" charset="0"/>
              </a:rPr>
              <a:t>	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>
                <a:latin typeface="Consolas" panose="020B0609020204030204" pitchFamily="49" charset="0"/>
              </a:rPr>
              <a:t>	</a:t>
            </a:r>
            <a:r>
              <a:rPr lang="ru-RU" sz="1200" b="1" dirty="0" smtClean="0">
                <a:latin typeface="Consolas" panose="020B0609020204030204" pitchFamily="49" charset="0"/>
              </a:rPr>
              <a:t>					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>
                <a:latin typeface="Consolas" panose="020B0609020204030204" pitchFamily="49" charset="0"/>
              </a:rPr>
              <a:t>	</a:t>
            </a:r>
            <a:r>
              <a:rPr lang="ru-RU" sz="1200" b="1" dirty="0" smtClean="0">
                <a:latin typeface="Consolas" panose="020B0609020204030204" pitchFamily="49" charset="0"/>
              </a:rPr>
              <a:t>					Как работает?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b="1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b="1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b="1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b="1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b="1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b="1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b="1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b="1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b="1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>
                <a:latin typeface="Consolas" panose="020B0609020204030204" pitchFamily="49" charset="0"/>
              </a:rPr>
              <a:t>				</a:t>
            </a:r>
            <a:endParaRPr lang="en-US" sz="1200" b="1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6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9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5"/>
          <a:stretch/>
        </p:blipFill>
        <p:spPr>
          <a:xfrm>
            <a:off x="249811" y="1531223"/>
            <a:ext cx="4536504" cy="175376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176" y="2813513"/>
            <a:ext cx="3955923" cy="332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089128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 smtClean="0"/>
              <a:t>Функция генерации текста языковой моделью </a:t>
            </a:r>
            <a:r>
              <a:rPr lang="en-US" sz="1400" b="1" dirty="0" smtClean="0"/>
              <a:t>LLM </a:t>
            </a:r>
            <a:r>
              <a:rPr lang="ru-RU" sz="1400" b="1" dirty="0" smtClean="0"/>
              <a:t>модели </a:t>
            </a:r>
            <a:r>
              <a:rPr lang="en-US" sz="1400" b="1" dirty="0" smtClean="0"/>
              <a:t>GPT</a:t>
            </a:r>
            <a:r>
              <a:rPr lang="ru-RU" sz="1400" b="1" dirty="0" smtClean="0"/>
              <a:t>2</a:t>
            </a:r>
            <a:endParaRPr lang="ru-RU" sz="1400" b="1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Пошаговый разбор функции генерации текста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Визуализация </a:t>
            </a:r>
            <a:r>
              <a:rPr lang="ru-RU" sz="1200" dirty="0"/>
              <a:t>процесса генерации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Итерация 0: [Токен1, Токен2] → Модель → Токен3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Итерация 1: [Токен1, Токен2, Токен3] → Модель → Токен4  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Итерация 2: [Токен1, Токен2, Токен3, Токен4] → Модель → Токен5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/>
              <a:t>Поток данных в </a:t>
            </a:r>
            <a:r>
              <a:rPr lang="en-US" sz="1200" dirty="0"/>
              <a:t>GPT: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Входные </a:t>
            </a:r>
            <a:r>
              <a:rPr lang="ru-RU" sz="1200" dirty="0" err="1">
                <a:latin typeface="Consolas" panose="020B0609020204030204" pitchFamily="49" charset="0"/>
              </a:rPr>
              <a:t>токены</a:t>
            </a:r>
            <a:r>
              <a:rPr lang="ru-RU" sz="1200" dirty="0">
                <a:latin typeface="Consolas" panose="020B0609020204030204" pitchFamily="49" charset="0"/>
              </a:rPr>
              <a:t> → </a:t>
            </a:r>
            <a:r>
              <a:rPr lang="ru-RU" sz="1200" dirty="0" err="1">
                <a:latin typeface="Consolas" panose="020B0609020204030204" pitchFamily="49" charset="0"/>
              </a:rPr>
              <a:t>Токенные</a:t>
            </a:r>
            <a:r>
              <a:rPr lang="ru-RU" sz="1200" dirty="0">
                <a:latin typeface="Consolas" panose="020B0609020204030204" pitchFamily="49" charset="0"/>
              </a:rPr>
              <a:t> </a:t>
            </a:r>
            <a:r>
              <a:rPr lang="ru-RU" sz="1200" dirty="0" err="1">
                <a:latin typeface="Consolas" panose="020B0609020204030204" pitchFamily="49" charset="0"/>
              </a:rPr>
              <a:t>эмбеддинги</a:t>
            </a:r>
            <a:r>
              <a:rPr lang="ru-RU" sz="1200" dirty="0">
                <a:latin typeface="Consolas" panose="020B0609020204030204" pitchFamily="49" charset="0"/>
              </a:rPr>
              <a:t> → + Позиционные </a:t>
            </a:r>
            <a:r>
              <a:rPr lang="ru-RU" sz="1200" dirty="0" err="1">
                <a:latin typeface="Consolas" panose="020B0609020204030204" pitchFamily="49" charset="0"/>
              </a:rPr>
              <a:t>эмбеддинги</a:t>
            </a:r>
            <a:r>
              <a:rPr lang="ru-RU" sz="1200" dirty="0">
                <a:latin typeface="Consolas" panose="020B0609020204030204" pitchFamily="49" charset="0"/>
              </a:rPr>
              <a:t> → 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12× </a:t>
            </a:r>
            <a:r>
              <a:rPr lang="en-US" sz="1200" dirty="0" err="1">
                <a:latin typeface="Consolas" panose="020B0609020204030204" pitchFamily="49" charset="0"/>
              </a:rPr>
              <a:t>TransformerBlock</a:t>
            </a:r>
            <a:r>
              <a:rPr lang="en-US" sz="1200" dirty="0">
                <a:latin typeface="Consolas" panose="020B0609020204030204" pitchFamily="49" charset="0"/>
              </a:rPr>
              <a:t> → </a:t>
            </a:r>
            <a:r>
              <a:rPr lang="en-US" sz="1200" dirty="0" err="1">
                <a:latin typeface="Consolas" panose="020B0609020204030204" pitchFamily="49" charset="0"/>
              </a:rPr>
              <a:t>LayerNorm</a:t>
            </a:r>
            <a:r>
              <a:rPr lang="en-US" sz="1200" dirty="0">
                <a:latin typeface="Consolas" panose="020B0609020204030204" pitchFamily="49" charset="0"/>
              </a:rPr>
              <a:t> → Linear → </a:t>
            </a:r>
            <a:r>
              <a:rPr lang="ru-RU" sz="1200" dirty="0" err="1">
                <a:latin typeface="Consolas" panose="020B0609020204030204" pitchFamily="49" charset="0"/>
              </a:rPr>
              <a:t>Логиты</a:t>
            </a:r>
            <a:r>
              <a:rPr lang="ru-RU" sz="1200" dirty="0">
                <a:latin typeface="Consolas" panose="020B0609020204030204" pitchFamily="49" charset="0"/>
              </a:rPr>
              <a:t> → </a:t>
            </a:r>
            <a:r>
              <a:rPr lang="en-US" sz="1200" dirty="0" err="1">
                <a:latin typeface="Consolas" panose="020B0609020204030204" pitchFamily="49" charset="0"/>
              </a:rPr>
              <a:t>Softmax</a:t>
            </a:r>
            <a:r>
              <a:rPr lang="en-US" sz="1200" dirty="0">
                <a:latin typeface="Consolas" panose="020B0609020204030204" pitchFamily="49" charset="0"/>
              </a:rPr>
              <a:t> →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Вероятности → </a:t>
            </a:r>
            <a:r>
              <a:rPr lang="en-US" sz="1200" dirty="0" err="1">
                <a:solidFill>
                  <a:srgbClr val="FF0000"/>
                </a:solidFill>
                <a:latin typeface="Consolas" panose="020B0609020204030204" pitchFamily="49" charset="0"/>
              </a:rPr>
              <a:t>Argmax</a:t>
            </a:r>
            <a:r>
              <a:rPr lang="en-US" sz="1200" dirty="0">
                <a:latin typeface="Consolas" panose="020B0609020204030204" pitchFamily="49" charset="0"/>
              </a:rPr>
              <a:t> → </a:t>
            </a:r>
            <a:r>
              <a:rPr lang="ru-RU" sz="1200" dirty="0">
                <a:latin typeface="Consolas" panose="020B0609020204030204" pitchFamily="49" charset="0"/>
              </a:rPr>
              <a:t>Новый </a:t>
            </a:r>
            <a:r>
              <a:rPr lang="ru-RU" sz="1200" dirty="0" err="1">
                <a:latin typeface="Consolas" panose="020B0609020204030204" pitchFamily="49" charset="0"/>
              </a:rPr>
              <a:t>токен</a:t>
            </a: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Шаг 1</a:t>
            </a:r>
            <a:r>
              <a:rPr lang="ru-RU" sz="1200" dirty="0"/>
              <a:t>: Подготовка контекста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Код: </a:t>
            </a:r>
            <a:r>
              <a:rPr lang="en-US" sz="1200" dirty="0" err="1">
                <a:latin typeface="Consolas" panose="020B0609020204030204" pitchFamily="49" charset="0"/>
              </a:rPr>
              <a:t>idx_cond</a:t>
            </a:r>
            <a:r>
              <a:rPr lang="en-US" sz="1200" dirty="0">
                <a:latin typeface="Consolas" panose="020B0609020204030204" pitchFamily="49" charset="0"/>
              </a:rPr>
              <a:t> = </a:t>
            </a:r>
            <a:r>
              <a:rPr lang="en-US" sz="1200" dirty="0" err="1">
                <a:latin typeface="Consolas" panose="020B0609020204030204" pitchFamily="49" charset="0"/>
              </a:rPr>
              <a:t>idx</a:t>
            </a:r>
            <a:r>
              <a:rPr lang="en-US" sz="1200" dirty="0">
                <a:latin typeface="Consolas" panose="020B0609020204030204" pitchFamily="49" charset="0"/>
              </a:rPr>
              <a:t>[:, -</a:t>
            </a:r>
            <a:r>
              <a:rPr lang="en-US" sz="1200" dirty="0" err="1">
                <a:latin typeface="Consolas" panose="020B0609020204030204" pitchFamily="49" charset="0"/>
              </a:rPr>
              <a:t>context_size</a:t>
            </a:r>
            <a:r>
              <a:rPr lang="en-US" sz="1200" dirty="0">
                <a:latin typeface="Consolas" panose="020B0609020204030204" pitchFamily="49" charset="0"/>
              </a:rPr>
              <a:t>:]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Что делает: Обрезает входную последовательность до последних </a:t>
            </a:r>
            <a:r>
              <a:rPr lang="en-US" sz="1200" dirty="0" err="1">
                <a:latin typeface="Consolas" panose="020B0609020204030204" pitchFamily="49" charset="0"/>
              </a:rPr>
              <a:t>context_size</a:t>
            </a:r>
            <a:r>
              <a:rPr lang="en-US" sz="1200" dirty="0">
                <a:latin typeface="Consolas" panose="020B0609020204030204" pitchFamily="49" charset="0"/>
              </a:rPr>
              <a:t> </a:t>
            </a:r>
            <a:r>
              <a:rPr lang="ru-RU" sz="1200" dirty="0" err="1">
                <a:latin typeface="Consolas" panose="020B0609020204030204" pitchFamily="49" charset="0"/>
              </a:rPr>
              <a:t>токенов</a:t>
            </a: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Пример: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Исходный </a:t>
            </a:r>
            <a:r>
              <a:rPr lang="en-US" sz="1200" dirty="0" err="1">
                <a:latin typeface="Consolas" panose="020B0609020204030204" pitchFamily="49" charset="0"/>
              </a:rPr>
              <a:t>idx</a:t>
            </a:r>
            <a:r>
              <a:rPr lang="en-US" sz="1200" dirty="0">
                <a:latin typeface="Consolas" panose="020B0609020204030204" pitchFamily="49" charset="0"/>
              </a:rPr>
              <a:t>: [23, 45, 67, </a:t>
            </a:r>
            <a:r>
              <a:rPr lang="en-US" sz="1200" dirty="0">
                <a:solidFill>
                  <a:schemeClr val="accent1"/>
                </a:solidFill>
                <a:latin typeface="Consolas" panose="020B0609020204030204" pitchFamily="49" charset="0"/>
              </a:rPr>
              <a:t>89, 12, 34, 56</a:t>
            </a:r>
            <a:r>
              <a:rPr lang="en-US" sz="1200" dirty="0">
                <a:latin typeface="Consolas" panose="020B0609020204030204" pitchFamily="49" charset="0"/>
              </a:rPr>
              <a:t>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 err="1">
                <a:latin typeface="Consolas" panose="020B0609020204030204" pitchFamily="49" charset="0"/>
              </a:rPr>
              <a:t>context_size</a:t>
            </a:r>
            <a:r>
              <a:rPr lang="en-US" sz="1200" dirty="0">
                <a:latin typeface="Consolas" panose="020B0609020204030204" pitchFamily="49" charset="0"/>
              </a:rPr>
              <a:t>: 4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 err="1">
                <a:latin typeface="Consolas" panose="020B0609020204030204" pitchFamily="49" charset="0"/>
              </a:rPr>
              <a:t>idx_cond</a:t>
            </a:r>
            <a:r>
              <a:rPr lang="en-US" sz="1200" dirty="0">
                <a:latin typeface="Consolas" panose="020B0609020204030204" pitchFamily="49" charset="0"/>
              </a:rPr>
              <a:t>: [</a:t>
            </a:r>
            <a:r>
              <a:rPr lang="en-US" sz="1200" dirty="0">
                <a:solidFill>
                  <a:schemeClr val="accent1"/>
                </a:solidFill>
                <a:latin typeface="Consolas" panose="020B0609020204030204" pitchFamily="49" charset="0"/>
              </a:rPr>
              <a:t>89, 12, 34, 56</a:t>
            </a:r>
            <a:r>
              <a:rPr lang="en-US" sz="1200" dirty="0">
                <a:latin typeface="Consolas" panose="020B0609020204030204" pitchFamily="49" charset="0"/>
              </a:rPr>
              <a:t>]  # </a:t>
            </a:r>
            <a:r>
              <a:rPr lang="ru-RU" sz="1200" dirty="0">
                <a:latin typeface="Consolas" panose="020B0609020204030204" pitchFamily="49" charset="0"/>
              </a:rPr>
              <a:t>Последние 4 </a:t>
            </a:r>
            <a:r>
              <a:rPr lang="ru-RU" sz="1200" dirty="0" err="1">
                <a:latin typeface="Consolas" panose="020B0609020204030204" pitchFamily="49" charset="0"/>
              </a:rPr>
              <a:t>токена</a:t>
            </a: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b="1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 smtClean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70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995944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 smtClean="0"/>
              <a:t>Функция генерации текста языковой моделью </a:t>
            </a:r>
            <a:r>
              <a:rPr lang="en-US" sz="1400" b="1" dirty="0" smtClean="0"/>
              <a:t>LLM </a:t>
            </a:r>
            <a:r>
              <a:rPr lang="ru-RU" sz="1400" b="1" dirty="0" smtClean="0"/>
              <a:t>модели </a:t>
            </a:r>
            <a:r>
              <a:rPr lang="en-US" sz="1400" b="1" dirty="0" smtClean="0"/>
              <a:t>GPT</a:t>
            </a:r>
            <a:r>
              <a:rPr lang="ru-RU" sz="1400" b="1" dirty="0" smtClean="0"/>
              <a:t>2</a:t>
            </a:r>
            <a:endParaRPr lang="ru-RU" sz="1400" b="1" dirty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b="1" dirty="0">
                <a:latin typeface="Consolas" panose="020B0609020204030204" pitchFamily="49" charset="0"/>
              </a:rPr>
              <a:t>Шаг 2</a:t>
            </a:r>
            <a:r>
              <a:rPr lang="ru-RU" sz="1000" dirty="0">
                <a:latin typeface="Consolas" panose="020B0609020204030204" pitchFamily="49" charset="0"/>
              </a:rPr>
              <a:t>: Прямой проход через модель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Код: </a:t>
            </a:r>
            <a:r>
              <a:rPr lang="en-US" sz="1000" dirty="0">
                <a:latin typeface="Consolas" panose="020B0609020204030204" pitchFamily="49" charset="0"/>
              </a:rPr>
              <a:t>with </a:t>
            </a:r>
            <a:r>
              <a:rPr lang="en-US" sz="1000" dirty="0" err="1">
                <a:latin typeface="Consolas" panose="020B0609020204030204" pitchFamily="49" charset="0"/>
              </a:rPr>
              <a:t>torch.no_grad</a:t>
            </a:r>
            <a:r>
              <a:rPr lang="en-US" sz="1000" dirty="0">
                <a:latin typeface="Consolas" panose="020B0609020204030204" pitchFamily="49" charset="0"/>
              </a:rPr>
              <a:t>():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	    logits = model(</a:t>
            </a:r>
            <a:r>
              <a:rPr lang="en-US" sz="1000" dirty="0" err="1">
                <a:latin typeface="Consolas" panose="020B0609020204030204" pitchFamily="49" charset="0"/>
              </a:rPr>
              <a:t>idx_cond</a:t>
            </a:r>
            <a:r>
              <a:rPr lang="en-US" sz="1000" dirty="0">
                <a:latin typeface="Consolas" panose="020B0609020204030204" pitchFamily="49" charset="0"/>
              </a:rPr>
              <a:t>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Что </a:t>
            </a:r>
            <a:r>
              <a:rPr lang="ru-RU" sz="1000" dirty="0" smtClean="0">
                <a:latin typeface="Consolas" panose="020B0609020204030204" pitchFamily="49" charset="0"/>
              </a:rPr>
              <a:t>делает: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- Выключает </a:t>
            </a:r>
            <a:r>
              <a:rPr lang="ru-RU" sz="1000" dirty="0">
                <a:latin typeface="Consolas" panose="020B0609020204030204" pitchFamily="49" charset="0"/>
              </a:rPr>
              <a:t>вычисление градиентов для экономии памяти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- Пропускает </a:t>
            </a:r>
            <a:r>
              <a:rPr lang="ru-RU" sz="1000" dirty="0">
                <a:latin typeface="Consolas" panose="020B0609020204030204" pitchFamily="49" charset="0"/>
              </a:rPr>
              <a:t>контекст через всю </a:t>
            </a:r>
            <a:r>
              <a:rPr lang="en-US" sz="1000" dirty="0">
                <a:latin typeface="Consolas" panose="020B0609020204030204" pitchFamily="49" charset="0"/>
              </a:rPr>
              <a:t>GPT </a:t>
            </a:r>
            <a:r>
              <a:rPr lang="ru-RU" sz="1000" dirty="0">
                <a:latin typeface="Consolas" panose="020B0609020204030204" pitchFamily="49" charset="0"/>
              </a:rPr>
              <a:t>модель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- Возвращает </a:t>
            </a:r>
            <a:r>
              <a:rPr lang="ru-RU" sz="1000" dirty="0" err="1">
                <a:latin typeface="Consolas" panose="020B0609020204030204" pitchFamily="49" charset="0"/>
              </a:rPr>
              <a:t>логиты</a:t>
            </a:r>
            <a:r>
              <a:rPr lang="ru-RU" sz="1000" dirty="0">
                <a:latin typeface="Consolas" panose="020B0609020204030204" pitchFamily="49" charset="0"/>
              </a:rPr>
              <a:t> для каждого </a:t>
            </a:r>
            <a:r>
              <a:rPr lang="ru-RU" sz="1000" dirty="0" err="1">
                <a:latin typeface="Consolas" panose="020B0609020204030204" pitchFamily="49" charset="0"/>
              </a:rPr>
              <a:t>токена</a:t>
            </a:r>
            <a:r>
              <a:rPr lang="ru-RU" sz="1000" dirty="0">
                <a:latin typeface="Consolas" panose="020B0609020204030204" pitchFamily="49" charset="0"/>
              </a:rPr>
              <a:t> в последовательности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- Размерность </a:t>
            </a:r>
            <a:r>
              <a:rPr lang="ru-RU" sz="1000" dirty="0">
                <a:latin typeface="Consolas" panose="020B0609020204030204" pitchFamily="49" charset="0"/>
              </a:rPr>
              <a:t>выхода: [</a:t>
            </a:r>
            <a:r>
              <a:rPr lang="en-US" sz="1000" dirty="0" err="1">
                <a:latin typeface="Consolas" panose="020B0609020204030204" pitchFamily="49" charset="0"/>
              </a:rPr>
              <a:t>batch_size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seq_len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vocab_size</a:t>
            </a:r>
            <a:r>
              <a:rPr lang="en-US" sz="1000" dirty="0">
                <a:latin typeface="Consolas" panose="020B0609020204030204" pitchFamily="49" charset="0"/>
              </a:rPr>
              <a:t>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b="1" dirty="0">
                <a:latin typeface="Consolas" panose="020B0609020204030204" pitchFamily="49" charset="0"/>
              </a:rPr>
              <a:t>Шаг 3</a:t>
            </a:r>
            <a:r>
              <a:rPr lang="ru-RU" sz="1000" dirty="0">
                <a:latin typeface="Consolas" panose="020B0609020204030204" pitchFamily="49" charset="0"/>
              </a:rPr>
              <a:t>: Выбор последнего </a:t>
            </a:r>
            <a:r>
              <a:rPr lang="ru-RU" sz="1000" dirty="0" err="1">
                <a:latin typeface="Consolas" panose="020B0609020204030204" pitchFamily="49" charset="0"/>
              </a:rPr>
              <a:t>токена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Код: </a:t>
            </a:r>
            <a:r>
              <a:rPr lang="en-US" sz="1000" dirty="0">
                <a:latin typeface="Consolas" panose="020B0609020204030204" pitchFamily="49" charset="0"/>
              </a:rPr>
              <a:t>logits = logits[:, -1, :]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Что делает: Берет </a:t>
            </a:r>
            <a:r>
              <a:rPr lang="ru-RU" sz="1000" dirty="0" err="1">
                <a:latin typeface="Consolas" panose="020B0609020204030204" pitchFamily="49" charset="0"/>
              </a:rPr>
              <a:t>логиты</a:t>
            </a:r>
            <a:r>
              <a:rPr lang="ru-RU" sz="1000" dirty="0">
                <a:latin typeface="Consolas" panose="020B0609020204030204" pitchFamily="49" charset="0"/>
              </a:rPr>
              <a:t> только для последней позиции в последовательности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До:   </a:t>
            </a:r>
            <a:r>
              <a:rPr lang="en-US" sz="1000" dirty="0" err="1">
                <a:latin typeface="Consolas" panose="020B0609020204030204" pitchFamily="49" charset="0"/>
              </a:rPr>
              <a:t>logits.shape</a:t>
            </a:r>
            <a:r>
              <a:rPr lang="en-US" sz="1000" dirty="0">
                <a:latin typeface="Consolas" panose="020B0609020204030204" pitchFamily="49" charset="0"/>
              </a:rPr>
              <a:t> = [1, 4, 50257]  # (batch, </a:t>
            </a:r>
            <a:r>
              <a:rPr lang="en-US" sz="1000" dirty="0" err="1">
                <a:latin typeface="Consolas" panose="020B0609020204030204" pitchFamily="49" charset="0"/>
              </a:rPr>
              <a:t>seq_len</a:t>
            </a:r>
            <a:r>
              <a:rPr lang="en-US" sz="1000" dirty="0">
                <a:latin typeface="Consolas" panose="020B0609020204030204" pitchFamily="49" charset="0"/>
              </a:rPr>
              <a:t>, vocab)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После: </a:t>
            </a:r>
            <a:r>
              <a:rPr lang="en-US" sz="1000" dirty="0" err="1">
                <a:latin typeface="Consolas" panose="020B0609020204030204" pitchFamily="49" charset="0"/>
              </a:rPr>
              <a:t>logits.shape</a:t>
            </a:r>
            <a:r>
              <a:rPr lang="en-US" sz="1000" dirty="0">
                <a:latin typeface="Consolas" panose="020B0609020204030204" pitchFamily="49" charset="0"/>
              </a:rPr>
              <a:t> = [1, 50257]    </a:t>
            </a:r>
            <a:r>
              <a:rPr lang="en-US" sz="1000" dirty="0" smtClean="0">
                <a:latin typeface="Consolas" panose="020B0609020204030204" pitchFamily="49" charset="0"/>
              </a:rPr>
              <a:t># </a:t>
            </a:r>
            <a:r>
              <a:rPr lang="ru-RU" sz="1000" dirty="0">
                <a:latin typeface="Consolas" panose="020B0609020204030204" pitchFamily="49" charset="0"/>
              </a:rPr>
              <a:t>Только для последней позиции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b="1" dirty="0">
                <a:latin typeface="Consolas" panose="020B0609020204030204" pitchFamily="49" charset="0"/>
              </a:rPr>
              <a:t>Шаг 4</a:t>
            </a:r>
            <a:r>
              <a:rPr lang="ru-RU" sz="1000" dirty="0">
                <a:latin typeface="Consolas" panose="020B0609020204030204" pitchFamily="49" charset="0"/>
              </a:rPr>
              <a:t>: Преобразование в вероятности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Код: </a:t>
            </a:r>
            <a:r>
              <a:rPr lang="en-US" sz="1000" dirty="0" err="1">
                <a:latin typeface="Consolas" panose="020B0609020204030204" pitchFamily="49" charset="0"/>
              </a:rPr>
              <a:t>probas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torch.softmax</a:t>
            </a:r>
            <a:r>
              <a:rPr lang="en-US" sz="1000" dirty="0">
                <a:latin typeface="Consolas" panose="020B0609020204030204" pitchFamily="49" charset="0"/>
              </a:rPr>
              <a:t>(logits, dim=-1)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Что делает: Преобразует </a:t>
            </a:r>
            <a:r>
              <a:rPr lang="ru-RU" sz="1000" dirty="0" err="1">
                <a:latin typeface="Consolas" panose="020B0609020204030204" pitchFamily="49" charset="0"/>
              </a:rPr>
              <a:t>логиты</a:t>
            </a:r>
            <a:r>
              <a:rPr lang="ru-RU" sz="1000" dirty="0">
                <a:latin typeface="Consolas" panose="020B0609020204030204" pitchFamily="49" charset="0"/>
              </a:rPr>
              <a:t> в вероятности с помощью </a:t>
            </a:r>
            <a:r>
              <a:rPr lang="en-US" sz="1000" dirty="0" err="1">
                <a:latin typeface="Consolas" panose="020B0609020204030204" pitchFamily="49" charset="0"/>
              </a:rPr>
              <a:t>softmax</a:t>
            </a: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Формула: </a:t>
            </a:r>
            <a:r>
              <a:rPr lang="en-US" sz="1000" dirty="0" err="1">
                <a:latin typeface="Consolas" panose="020B0609020204030204" pitchFamily="49" charset="0"/>
              </a:rPr>
              <a:t>probas</a:t>
            </a:r>
            <a:r>
              <a:rPr lang="en-US" sz="1000" dirty="0">
                <a:latin typeface="Consolas" panose="020B0609020204030204" pitchFamily="49" charset="0"/>
              </a:rPr>
              <a:t>[</a:t>
            </a:r>
            <a:r>
              <a:rPr lang="en-US" sz="1000" dirty="0" err="1">
                <a:latin typeface="Consolas" panose="020B0609020204030204" pitchFamily="49" charset="0"/>
              </a:rPr>
              <a:t>i</a:t>
            </a:r>
            <a:r>
              <a:rPr lang="en-US" sz="1000" dirty="0">
                <a:latin typeface="Consolas" panose="020B0609020204030204" pitchFamily="49" charset="0"/>
              </a:rPr>
              <a:t>] = </a:t>
            </a:r>
            <a:r>
              <a:rPr lang="en-US" sz="1000" dirty="0" err="1">
                <a:latin typeface="Consolas" panose="020B0609020204030204" pitchFamily="49" charset="0"/>
              </a:rPr>
              <a:t>exp</a:t>
            </a:r>
            <a:r>
              <a:rPr lang="en-US" sz="1000" dirty="0">
                <a:latin typeface="Consolas" panose="020B0609020204030204" pitchFamily="49" charset="0"/>
              </a:rPr>
              <a:t>(logits[</a:t>
            </a:r>
            <a:r>
              <a:rPr lang="en-US" sz="1000" dirty="0" err="1">
                <a:latin typeface="Consolas" panose="020B0609020204030204" pitchFamily="49" charset="0"/>
              </a:rPr>
              <a:t>i</a:t>
            </a:r>
            <a:r>
              <a:rPr lang="en-US" sz="1000" dirty="0">
                <a:latin typeface="Consolas" panose="020B0609020204030204" pitchFamily="49" charset="0"/>
              </a:rPr>
              <a:t>]) / </a:t>
            </a:r>
            <a:r>
              <a:rPr lang="el-GR" sz="1000" dirty="0">
                <a:latin typeface="Consolas" panose="020B0609020204030204" pitchFamily="49" charset="0"/>
              </a:rPr>
              <a:t>Σ(</a:t>
            </a:r>
            <a:r>
              <a:rPr lang="en-US" sz="1000" dirty="0" err="1">
                <a:latin typeface="Consolas" panose="020B0609020204030204" pitchFamily="49" charset="0"/>
              </a:rPr>
              <a:t>exp</a:t>
            </a:r>
            <a:r>
              <a:rPr lang="en-US" sz="1000" dirty="0">
                <a:latin typeface="Consolas" panose="020B0609020204030204" pitchFamily="49" charset="0"/>
              </a:rPr>
              <a:t>(logits[j])) </a:t>
            </a:r>
            <a:r>
              <a:rPr lang="ru-RU" sz="1000" dirty="0">
                <a:latin typeface="Consolas" panose="020B0609020204030204" pitchFamily="49" charset="0"/>
              </a:rPr>
              <a:t>для </a:t>
            </a:r>
            <a:r>
              <a:rPr lang="en-US" sz="1000" dirty="0">
                <a:latin typeface="Consolas" panose="020B0609020204030204" pitchFamily="49" charset="0"/>
              </a:rPr>
              <a:t>j=0..</a:t>
            </a:r>
            <a:r>
              <a:rPr lang="en-US" sz="1000" dirty="0" smtClean="0">
                <a:latin typeface="Consolas" panose="020B0609020204030204" pitchFamily="49" charset="0"/>
              </a:rPr>
              <a:t>vocab_size-1</a:t>
            </a:r>
            <a:r>
              <a:rPr lang="ru-RU" sz="1000" dirty="0">
                <a:latin typeface="Consolas" panose="020B0609020204030204" pitchFamily="49" charset="0"/>
              </a:rPr>
              <a:t>		 Решение. Вычитание максимума</a:t>
            </a: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Пример</a:t>
            </a:r>
            <a:r>
              <a:rPr lang="ru-RU" sz="1000" dirty="0" smtClean="0">
                <a:latin typeface="Consolas" panose="020B0609020204030204" pitchFamily="49" charset="0"/>
              </a:rPr>
              <a:t>:					</a:t>
            </a:r>
            <a:r>
              <a:rPr lang="en-US" sz="1000" dirty="0">
                <a:latin typeface="Consolas" panose="020B0609020204030204" pitchFamily="49" charset="0"/>
              </a:rPr>
              <a:t> </a:t>
            </a:r>
            <a:r>
              <a:rPr lang="ru-RU" sz="1000" dirty="0" smtClean="0">
                <a:latin typeface="Consolas" panose="020B0609020204030204" pitchFamily="49" charset="0"/>
              </a:rPr>
              <a:t>            </a:t>
            </a:r>
            <a:r>
              <a:rPr lang="en-US" sz="1000" dirty="0" err="1" smtClean="0">
                <a:latin typeface="Consolas" panose="020B0609020204030204" pitchFamily="49" charset="0"/>
              </a:rPr>
              <a:t>softmax</a:t>
            </a:r>
            <a:r>
              <a:rPr lang="en-US" sz="1000" dirty="0" smtClean="0">
                <a:latin typeface="Consolas" panose="020B0609020204030204" pitchFamily="49" charset="0"/>
              </a:rPr>
              <a:t>(zᵢ)=</a:t>
            </a:r>
            <a:r>
              <a:rPr lang="en-US" sz="1000" dirty="0" err="1" smtClean="0">
                <a:latin typeface="Consolas" panose="020B0609020204030204" pitchFamily="49" charset="0"/>
              </a:rPr>
              <a:t>exp</a:t>
            </a:r>
            <a:r>
              <a:rPr lang="en-US" sz="1000" dirty="0" smtClean="0">
                <a:latin typeface="Consolas" panose="020B0609020204030204" pitchFamily="49" charset="0"/>
              </a:rPr>
              <a:t>(zᵢ-max(z))/</a:t>
            </a:r>
            <a:r>
              <a:rPr lang="el-GR" sz="1000" dirty="0" smtClean="0">
                <a:latin typeface="Consolas" panose="020B0609020204030204" pitchFamily="49" charset="0"/>
              </a:rPr>
              <a:t>Σ(</a:t>
            </a:r>
            <a:r>
              <a:rPr lang="en-US" sz="1000" dirty="0" err="1" smtClean="0">
                <a:latin typeface="Consolas" panose="020B0609020204030204" pitchFamily="49" charset="0"/>
              </a:rPr>
              <a:t>exp</a:t>
            </a:r>
            <a:r>
              <a:rPr lang="en-US" sz="1000" dirty="0" smtClean="0">
                <a:latin typeface="Consolas" panose="020B0609020204030204" pitchFamily="49" charset="0"/>
              </a:rPr>
              <a:t>(zⱼ-</a:t>
            </a:r>
            <a:r>
              <a:rPr lang="en-US" sz="1000" dirty="0" smtClean="0">
                <a:solidFill>
                  <a:srgbClr val="00B050"/>
                </a:solidFill>
                <a:latin typeface="Consolas" panose="020B0609020204030204" pitchFamily="49" charset="0"/>
              </a:rPr>
              <a:t>max(z</a:t>
            </a:r>
            <a:r>
              <a:rPr lang="en-US" sz="1000" dirty="0">
                <a:solidFill>
                  <a:srgbClr val="00B050"/>
                </a:solidFill>
                <a:latin typeface="Consolas" panose="020B0609020204030204" pitchFamily="49" charset="0"/>
              </a:rPr>
              <a:t>)</a:t>
            </a:r>
            <a:r>
              <a:rPr lang="en-US" sz="1000" dirty="0">
                <a:latin typeface="Consolas" panose="020B0609020204030204" pitchFamily="49" charset="0"/>
              </a:rPr>
              <a:t>))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logits = [</a:t>
            </a:r>
            <a:r>
              <a:rPr lang="en-US" sz="1000" dirty="0">
                <a:solidFill>
                  <a:schemeClr val="accent1"/>
                </a:solidFill>
                <a:latin typeface="Consolas" panose="020B0609020204030204" pitchFamily="49" charset="0"/>
              </a:rPr>
              <a:t>2.1, -1.0, 0.5, 3.2</a:t>
            </a:r>
            <a:r>
              <a:rPr lang="en-US" sz="1000" dirty="0" smtClean="0">
                <a:latin typeface="Consolas" panose="020B0609020204030204" pitchFamily="49" charset="0"/>
              </a:rPr>
              <a:t>]</a:t>
            </a:r>
            <a:r>
              <a:rPr lang="ru-RU" sz="1000" dirty="0">
                <a:latin typeface="Consolas" panose="020B0609020204030204" pitchFamily="49" charset="0"/>
              </a:rPr>
              <a:t>				 </a:t>
            </a:r>
            <a:r>
              <a:rPr lang="ru-RU" sz="1000" dirty="0" err="1">
                <a:latin typeface="Consolas" panose="020B0609020204030204" pitchFamily="49" charset="0"/>
              </a:rPr>
              <a:t>Логиты</a:t>
            </a:r>
            <a:r>
              <a:rPr lang="ru-RU" sz="1000" dirty="0">
                <a:latin typeface="Consolas" panose="020B0609020204030204" pitchFamily="49" charset="0"/>
              </a:rPr>
              <a:t>: [</a:t>
            </a:r>
            <a:r>
              <a:rPr lang="ru-RU" sz="1000" dirty="0">
                <a:solidFill>
                  <a:schemeClr val="accent1"/>
                </a:solidFill>
                <a:latin typeface="Consolas" panose="020B0609020204030204" pitchFamily="49" charset="0"/>
              </a:rPr>
              <a:t>2.1, -1.0, 0.5, 3.2</a:t>
            </a:r>
            <a:r>
              <a:rPr lang="ru-RU" sz="1000" dirty="0">
                <a:latin typeface="Consolas" panose="020B0609020204030204" pitchFamily="49" charset="0"/>
              </a:rPr>
              <a:t>]</a:t>
            </a: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probas</a:t>
            </a:r>
            <a:r>
              <a:rPr lang="en-US" sz="1000" dirty="0">
                <a:latin typeface="Consolas" panose="020B0609020204030204" pitchFamily="49" charset="0"/>
              </a:rPr>
              <a:t> = [</a:t>
            </a:r>
            <a:r>
              <a:rPr lang="en-US" sz="1000" dirty="0">
                <a:solidFill>
                  <a:srgbClr val="FF0000"/>
                </a:solidFill>
                <a:latin typeface="Consolas" panose="020B0609020204030204" pitchFamily="49" charset="0"/>
              </a:rPr>
              <a:t>0.235, 0.011, 0.048, 0.707</a:t>
            </a:r>
            <a:r>
              <a:rPr lang="en-US" sz="1000" dirty="0">
                <a:latin typeface="Consolas" panose="020B0609020204030204" pitchFamily="49" charset="0"/>
              </a:rPr>
              <a:t>]</a:t>
            </a:r>
            <a:r>
              <a:rPr lang="en-US" sz="1000" dirty="0" smtClean="0">
                <a:latin typeface="Consolas" panose="020B0609020204030204" pitchFamily="49" charset="0"/>
              </a:rPr>
              <a:t>  </a:t>
            </a:r>
            <a:r>
              <a:rPr lang="en-US" sz="1000" dirty="0">
                <a:latin typeface="Consolas" panose="020B0609020204030204" pitchFamily="49" charset="0"/>
              </a:rPr>
              <a:t># </a:t>
            </a:r>
            <a:r>
              <a:rPr lang="ru-RU" sz="1000" dirty="0">
                <a:latin typeface="Consolas" panose="020B0609020204030204" pitchFamily="49" charset="0"/>
              </a:rPr>
              <a:t>Сумма = 1.0			 Максимум: 3.2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						 Вычитаем максимум: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Шаг 4.1</a:t>
            </a:r>
            <a:r>
              <a:rPr lang="ru-RU" sz="1000" dirty="0">
                <a:latin typeface="Consolas" panose="020B0609020204030204" pitchFamily="49" charset="0"/>
              </a:rPr>
              <a:t>: Вычисление экспонент				 [2.1-3.2,-1.0-3.2,0.5-3.2,3.2-3.2] =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 smtClean="0">
                <a:latin typeface="Consolas" panose="020B0609020204030204" pitchFamily="49" charset="0"/>
              </a:rPr>
              <a:t>exp</a:t>
            </a:r>
            <a:r>
              <a:rPr lang="en-US" sz="1000" dirty="0" smtClean="0">
                <a:latin typeface="Consolas" panose="020B0609020204030204" pitchFamily="49" charset="0"/>
              </a:rPr>
              <a:t>(2.1</a:t>
            </a:r>
            <a:r>
              <a:rPr lang="en-US" sz="1000" dirty="0">
                <a:latin typeface="Consolas" panose="020B0609020204030204" pitchFamily="49" charset="0"/>
              </a:rPr>
              <a:t>)  = </a:t>
            </a:r>
            <a:r>
              <a:rPr lang="en-US" sz="1000" dirty="0" smtClean="0">
                <a:latin typeface="Consolas" panose="020B0609020204030204" pitchFamily="49" charset="0"/>
              </a:rPr>
              <a:t>8.1662</a:t>
            </a:r>
            <a:r>
              <a:rPr lang="ru-RU" sz="1000" dirty="0" smtClean="0">
                <a:latin typeface="Consolas" panose="020B0609020204030204" pitchFamily="49" charset="0"/>
              </a:rPr>
              <a:t> </a:t>
            </a:r>
            <a:r>
              <a:rPr lang="en-US" sz="1000" dirty="0" err="1" smtClean="0">
                <a:latin typeface="Consolas" panose="020B0609020204030204" pitchFamily="49" charset="0"/>
              </a:rPr>
              <a:t>exp</a:t>
            </a:r>
            <a:r>
              <a:rPr lang="en-US" sz="1000" dirty="0">
                <a:latin typeface="Consolas" panose="020B0609020204030204" pitchFamily="49" charset="0"/>
              </a:rPr>
              <a:t>(-1.0) = </a:t>
            </a:r>
            <a:r>
              <a:rPr lang="en-US" sz="1000" dirty="0" smtClean="0">
                <a:latin typeface="Consolas" panose="020B0609020204030204" pitchFamily="49" charset="0"/>
              </a:rPr>
              <a:t>0.3679</a:t>
            </a:r>
            <a:r>
              <a:rPr lang="ru-RU" sz="1000" dirty="0" smtClean="0">
                <a:latin typeface="Consolas" panose="020B0609020204030204" pitchFamily="49" charset="0"/>
              </a:rPr>
              <a:t> </a:t>
            </a:r>
            <a:r>
              <a:rPr lang="en-US" sz="1000" dirty="0" err="1" smtClean="0">
                <a:latin typeface="Consolas" panose="020B0609020204030204" pitchFamily="49" charset="0"/>
              </a:rPr>
              <a:t>exp</a:t>
            </a:r>
            <a:r>
              <a:rPr lang="en-US" sz="1000" dirty="0" smtClean="0">
                <a:latin typeface="Consolas" panose="020B0609020204030204" pitchFamily="49" charset="0"/>
              </a:rPr>
              <a:t>(0.5</a:t>
            </a:r>
            <a:r>
              <a:rPr lang="en-US" sz="1000" dirty="0">
                <a:latin typeface="Consolas" panose="020B0609020204030204" pitchFamily="49" charset="0"/>
              </a:rPr>
              <a:t>)  = </a:t>
            </a:r>
            <a:r>
              <a:rPr lang="en-US" sz="1000" dirty="0" smtClean="0">
                <a:latin typeface="Consolas" panose="020B0609020204030204" pitchFamily="49" charset="0"/>
              </a:rPr>
              <a:t>1.6487</a:t>
            </a:r>
            <a:r>
              <a:rPr lang="ru-RU" sz="1000" dirty="0" smtClean="0">
                <a:latin typeface="Consolas" panose="020B0609020204030204" pitchFamily="49" charset="0"/>
              </a:rPr>
              <a:t> </a:t>
            </a:r>
            <a:r>
              <a:rPr lang="en-US" sz="1000" dirty="0" err="1" smtClean="0">
                <a:latin typeface="Consolas" panose="020B0609020204030204" pitchFamily="49" charset="0"/>
              </a:rPr>
              <a:t>exp</a:t>
            </a:r>
            <a:r>
              <a:rPr lang="en-US" sz="1000" dirty="0" smtClean="0">
                <a:latin typeface="Consolas" panose="020B0609020204030204" pitchFamily="49" charset="0"/>
              </a:rPr>
              <a:t>(3.2</a:t>
            </a:r>
            <a:r>
              <a:rPr lang="en-US" sz="1000" dirty="0">
                <a:latin typeface="Consolas" panose="020B0609020204030204" pitchFamily="49" charset="0"/>
              </a:rPr>
              <a:t>)  = </a:t>
            </a:r>
            <a:r>
              <a:rPr lang="en-US" sz="1000" dirty="0" smtClean="0">
                <a:latin typeface="Consolas" panose="020B0609020204030204" pitchFamily="49" charset="0"/>
              </a:rPr>
              <a:t>24.5325</a:t>
            </a:r>
            <a:r>
              <a:rPr lang="ru-RU" sz="1000" dirty="0">
                <a:latin typeface="Consolas" panose="020B0609020204030204" pitchFamily="49" charset="0"/>
              </a:rPr>
              <a:t>	 = [-1.1, -4.2, -2.7, 0]</a:t>
            </a: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Шаг 4.2</a:t>
            </a:r>
            <a:r>
              <a:rPr lang="ru-RU" sz="1000" dirty="0">
                <a:latin typeface="Consolas" panose="020B0609020204030204" pitchFamily="49" charset="0"/>
              </a:rPr>
              <a:t>: Сумма </a:t>
            </a:r>
            <a:r>
              <a:rPr lang="ru-RU" sz="1000" dirty="0" smtClean="0">
                <a:latin typeface="Consolas" panose="020B0609020204030204" pitchFamily="49" charset="0"/>
              </a:rPr>
              <a:t>экспонент					</a:t>
            </a:r>
            <a:r>
              <a:rPr lang="en-US" sz="1000" dirty="0">
                <a:latin typeface="Consolas" panose="020B0609020204030204" pitchFamily="49" charset="0"/>
              </a:rPr>
              <a:t> </a:t>
            </a:r>
            <a:r>
              <a:rPr lang="en-US" sz="1000" dirty="0" err="1">
                <a:latin typeface="Consolas" panose="020B0609020204030204" pitchFamily="49" charset="0"/>
              </a:rPr>
              <a:t>exp</a:t>
            </a:r>
            <a:r>
              <a:rPr lang="en-US" sz="1000" dirty="0">
                <a:latin typeface="Consolas" panose="020B0609020204030204" pitchFamily="49" charset="0"/>
              </a:rPr>
              <a:t>(-1.1) = 0.3329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Сумма </a:t>
            </a:r>
            <a:r>
              <a:rPr lang="ru-RU" sz="1000" dirty="0">
                <a:latin typeface="Consolas" panose="020B0609020204030204" pitchFamily="49" charset="0"/>
              </a:rPr>
              <a:t>= 8.1662 + 0.3679 + 1.6487 + 24.5325 = </a:t>
            </a:r>
            <a:r>
              <a:rPr lang="ru-RU" sz="1000" dirty="0" smtClean="0">
                <a:latin typeface="Consolas" panose="020B0609020204030204" pitchFamily="49" charset="0"/>
              </a:rPr>
              <a:t>34.7153			</a:t>
            </a:r>
            <a:r>
              <a:rPr lang="en-US" sz="1000" dirty="0">
                <a:latin typeface="Consolas" panose="020B0609020204030204" pitchFamily="49" charset="0"/>
              </a:rPr>
              <a:t> </a:t>
            </a:r>
            <a:r>
              <a:rPr lang="en-US" sz="1000" dirty="0" err="1">
                <a:latin typeface="Consolas" panose="020B0609020204030204" pitchFamily="49" charset="0"/>
              </a:rPr>
              <a:t>exp</a:t>
            </a:r>
            <a:r>
              <a:rPr lang="en-US" sz="1000" dirty="0">
                <a:latin typeface="Consolas" panose="020B0609020204030204" pitchFamily="49" charset="0"/>
              </a:rPr>
              <a:t>(-4.2) = 0.0150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Шаг 4.3</a:t>
            </a:r>
            <a:r>
              <a:rPr lang="ru-RU" sz="1000" dirty="0">
                <a:latin typeface="Consolas" panose="020B0609020204030204" pitchFamily="49" charset="0"/>
              </a:rPr>
              <a:t>: Вычисление </a:t>
            </a:r>
            <a:r>
              <a:rPr lang="ru-RU" sz="1000" dirty="0" smtClean="0">
                <a:latin typeface="Consolas" panose="020B0609020204030204" pitchFamily="49" charset="0"/>
              </a:rPr>
              <a:t>вероятностей				</a:t>
            </a:r>
            <a:r>
              <a:rPr lang="en-US" sz="1000" dirty="0">
                <a:latin typeface="Consolas" panose="020B0609020204030204" pitchFamily="49" charset="0"/>
              </a:rPr>
              <a:t> </a:t>
            </a:r>
            <a:r>
              <a:rPr lang="en-US" sz="1000" dirty="0" err="1">
                <a:latin typeface="Consolas" panose="020B0609020204030204" pitchFamily="49" charset="0"/>
              </a:rPr>
              <a:t>exp</a:t>
            </a:r>
            <a:r>
              <a:rPr lang="en-US" sz="1000" dirty="0">
                <a:latin typeface="Consolas" panose="020B0609020204030204" pitchFamily="49" charset="0"/>
              </a:rPr>
              <a:t>(-2.7) = 0.0672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 smtClean="0">
                <a:latin typeface="Consolas" panose="020B0609020204030204" pitchFamily="49" charset="0"/>
              </a:rPr>
              <a:t>prob</a:t>
            </a:r>
            <a:r>
              <a:rPr lang="en-US" sz="1000" dirty="0" smtClean="0">
                <a:latin typeface="Consolas" panose="020B0609020204030204" pitchFamily="49" charset="0"/>
              </a:rPr>
              <a:t>[0</a:t>
            </a:r>
            <a:r>
              <a:rPr lang="en-US" sz="1000" dirty="0">
                <a:latin typeface="Consolas" panose="020B0609020204030204" pitchFamily="49" charset="0"/>
              </a:rPr>
              <a:t>] = 8.1662 / 34.7153 = </a:t>
            </a:r>
            <a:r>
              <a:rPr lang="en-US" sz="1000" dirty="0" smtClean="0">
                <a:latin typeface="Consolas" panose="020B0609020204030204" pitchFamily="49" charset="0"/>
              </a:rPr>
              <a:t>0.2352</a:t>
            </a:r>
            <a:r>
              <a:rPr lang="ru-RU" sz="1000" dirty="0" smtClean="0">
                <a:latin typeface="Consolas" panose="020B0609020204030204" pitchFamily="49" charset="0"/>
              </a:rPr>
              <a:t> </a:t>
            </a:r>
            <a:r>
              <a:rPr lang="en-US" sz="1000" dirty="0" err="1" smtClean="0">
                <a:latin typeface="Consolas" panose="020B0609020204030204" pitchFamily="49" charset="0"/>
              </a:rPr>
              <a:t>prob</a:t>
            </a:r>
            <a:r>
              <a:rPr lang="en-US" sz="1000" dirty="0" smtClean="0">
                <a:latin typeface="Consolas" panose="020B0609020204030204" pitchFamily="49" charset="0"/>
              </a:rPr>
              <a:t>[1</a:t>
            </a:r>
            <a:r>
              <a:rPr lang="en-US" sz="1000" dirty="0">
                <a:latin typeface="Consolas" panose="020B0609020204030204" pitchFamily="49" charset="0"/>
              </a:rPr>
              <a:t>] = 0.3679 / 34.7153 = </a:t>
            </a:r>
            <a:r>
              <a:rPr lang="en-US" sz="1000" dirty="0" smtClean="0">
                <a:latin typeface="Consolas" panose="020B0609020204030204" pitchFamily="49" charset="0"/>
              </a:rPr>
              <a:t>0.0106</a:t>
            </a:r>
            <a:r>
              <a:rPr lang="ru-RU" sz="1000" dirty="0" smtClean="0">
                <a:latin typeface="Consolas" panose="020B0609020204030204" pitchFamily="49" charset="0"/>
              </a:rPr>
              <a:t> 	</a:t>
            </a:r>
            <a:r>
              <a:rPr lang="en-US" sz="1000" dirty="0">
                <a:latin typeface="Consolas" panose="020B0609020204030204" pitchFamily="49" charset="0"/>
              </a:rPr>
              <a:t> </a:t>
            </a:r>
            <a:r>
              <a:rPr lang="en-US" sz="1000" dirty="0" err="1">
                <a:latin typeface="Consolas" panose="020B0609020204030204" pitchFamily="49" charset="0"/>
              </a:rPr>
              <a:t>exp</a:t>
            </a:r>
            <a:r>
              <a:rPr lang="en-US" sz="1000" dirty="0">
                <a:latin typeface="Consolas" panose="020B0609020204030204" pitchFamily="49" charset="0"/>
              </a:rPr>
              <a:t>(0)    = 1.0000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 smtClean="0">
                <a:latin typeface="Consolas" panose="020B0609020204030204" pitchFamily="49" charset="0"/>
              </a:rPr>
              <a:t>prob</a:t>
            </a:r>
            <a:r>
              <a:rPr lang="en-US" sz="1000" dirty="0" smtClean="0">
                <a:latin typeface="Consolas" panose="020B0609020204030204" pitchFamily="49" charset="0"/>
              </a:rPr>
              <a:t>[2</a:t>
            </a:r>
            <a:r>
              <a:rPr lang="en-US" sz="1000" dirty="0">
                <a:latin typeface="Consolas" panose="020B0609020204030204" pitchFamily="49" charset="0"/>
              </a:rPr>
              <a:t>] = 1.6487 / 34.7153 = </a:t>
            </a:r>
            <a:r>
              <a:rPr lang="en-US" sz="1000" dirty="0" smtClean="0">
                <a:latin typeface="Consolas" panose="020B0609020204030204" pitchFamily="49" charset="0"/>
              </a:rPr>
              <a:t>0.0475</a:t>
            </a:r>
            <a:r>
              <a:rPr lang="ru-RU" sz="1000" dirty="0" smtClean="0">
                <a:latin typeface="Consolas" panose="020B0609020204030204" pitchFamily="49" charset="0"/>
              </a:rPr>
              <a:t> </a:t>
            </a:r>
            <a:r>
              <a:rPr lang="en-US" sz="1000" dirty="0" err="1" smtClean="0">
                <a:latin typeface="Consolas" panose="020B0609020204030204" pitchFamily="49" charset="0"/>
              </a:rPr>
              <a:t>prob</a:t>
            </a:r>
            <a:r>
              <a:rPr lang="en-US" sz="1000" dirty="0" smtClean="0">
                <a:latin typeface="Consolas" panose="020B0609020204030204" pitchFamily="49" charset="0"/>
              </a:rPr>
              <a:t>[3</a:t>
            </a:r>
            <a:r>
              <a:rPr lang="en-US" sz="1000" dirty="0">
                <a:latin typeface="Consolas" panose="020B0609020204030204" pitchFamily="49" charset="0"/>
              </a:rPr>
              <a:t>] = 24.5325 / 34.7153 = </a:t>
            </a:r>
            <a:r>
              <a:rPr lang="en-US" sz="1000" dirty="0" smtClean="0">
                <a:latin typeface="Consolas" panose="020B0609020204030204" pitchFamily="49" charset="0"/>
              </a:rPr>
              <a:t>0.7067</a:t>
            </a:r>
            <a:r>
              <a:rPr lang="ru-RU" sz="1000" dirty="0">
                <a:latin typeface="Consolas" panose="020B0609020204030204" pitchFamily="49" charset="0"/>
              </a:rPr>
              <a:t>	 Сумма = </a:t>
            </a:r>
            <a:r>
              <a:rPr lang="ru-RU" sz="1000" dirty="0" smtClean="0">
                <a:latin typeface="Consolas" panose="020B0609020204030204" pitchFamily="49" charset="0"/>
              </a:rPr>
              <a:t>1.4151 Вероятности</a:t>
            </a: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Финальный тензор		</a:t>
            </a:r>
            <a:r>
              <a:rPr lang="ru-RU" sz="1000" dirty="0">
                <a:latin typeface="Consolas" panose="020B0609020204030204" pitchFamily="49" charset="0"/>
              </a:rPr>
              <a:t>	 </a:t>
            </a:r>
            <a:r>
              <a:rPr lang="ru-RU" sz="1000" dirty="0" smtClean="0">
                <a:latin typeface="Consolas" panose="020B0609020204030204" pitchFamily="49" charset="0"/>
              </a:rPr>
              <a:t>       [</a:t>
            </a:r>
            <a:r>
              <a:rPr lang="ru-RU" sz="1000" dirty="0">
                <a:latin typeface="Consolas" panose="020B0609020204030204" pitchFamily="49" charset="0"/>
              </a:rPr>
              <a:t>0.3329/1.4151, 0.0150/1.4151, 0.0672/1.4151, 1.0000/1.4151]=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 smtClean="0">
                <a:latin typeface="Consolas" panose="020B0609020204030204" pitchFamily="49" charset="0"/>
              </a:rPr>
              <a:t>probas</a:t>
            </a:r>
            <a:r>
              <a:rPr lang="en-US" sz="1000" dirty="0" smtClean="0">
                <a:latin typeface="Consolas" panose="020B0609020204030204" pitchFamily="49" charset="0"/>
              </a:rPr>
              <a:t> = [</a:t>
            </a:r>
            <a:r>
              <a:rPr lang="en-US" sz="10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0.235, 0.011, 0.048, 0.707</a:t>
            </a:r>
            <a:r>
              <a:rPr lang="en-US" sz="1000" dirty="0" smtClean="0">
                <a:latin typeface="Consolas" panose="020B0609020204030204" pitchFamily="49" charset="0"/>
              </a:rPr>
              <a:t>]  # </a:t>
            </a:r>
            <a:r>
              <a:rPr lang="ru-RU" sz="1000" dirty="0" smtClean="0">
                <a:latin typeface="Consolas" panose="020B0609020204030204" pitchFamily="49" charset="0"/>
              </a:rPr>
              <a:t>Сумма = 1.001 </a:t>
            </a:r>
            <a:r>
              <a:rPr lang="ru-RU" sz="1000" dirty="0">
                <a:latin typeface="Consolas" panose="020B0609020204030204" pitchFamily="49" charset="0"/>
              </a:rPr>
              <a:t>≈ 1.0		 [</a:t>
            </a:r>
            <a:r>
              <a:rPr lang="ru-RU" sz="1000" dirty="0">
                <a:solidFill>
                  <a:srgbClr val="FF0000"/>
                </a:solidFill>
                <a:latin typeface="Consolas" panose="020B0609020204030204" pitchFamily="49" charset="0"/>
              </a:rPr>
              <a:t>0.235, 0.011, 0.047, 0.707</a:t>
            </a:r>
            <a:r>
              <a:rPr lang="ru-RU" sz="1000" dirty="0">
                <a:latin typeface="Consolas" panose="020B0609020204030204" pitchFamily="49" charset="0"/>
              </a:rPr>
              <a:t>] </a:t>
            </a:r>
            <a:r>
              <a:rPr lang="ru-RU" sz="1000" dirty="0" smtClean="0">
                <a:latin typeface="Consolas" panose="020B0609020204030204" pitchFamily="49" charset="0"/>
              </a:rPr>
              <a:t>		</a:t>
            </a: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Проблема: </a:t>
            </a:r>
            <a:r>
              <a:rPr lang="en-US" sz="1000" dirty="0" err="1">
                <a:latin typeface="Consolas" panose="020B0609020204030204" pitchFamily="49" charset="0"/>
              </a:rPr>
              <a:t>exp</a:t>
            </a:r>
            <a:r>
              <a:rPr lang="en-US" sz="1000" dirty="0">
                <a:latin typeface="Consolas" panose="020B0609020204030204" pitchFamily="49" charset="0"/>
              </a:rPr>
              <a:t>(1000) = ∞  # </a:t>
            </a:r>
            <a:r>
              <a:rPr lang="ru-RU" sz="1000" dirty="0">
                <a:latin typeface="Consolas" panose="020B0609020204030204" pitchFamily="49" charset="0"/>
              </a:rPr>
              <a:t>Переполнение!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 smtClean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71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742359" y="3645024"/>
            <a:ext cx="3078113" cy="2721666"/>
          </a:xfrm>
          <a:prstGeom prst="rect">
            <a:avLst/>
          </a:prstGeom>
          <a:noFill/>
          <a:ln w="19050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427984" y="5949280"/>
            <a:ext cx="1314376" cy="210663"/>
          </a:xfrm>
          <a:prstGeom prst="rect">
            <a:avLst/>
          </a:prstGeom>
          <a:noFill/>
          <a:ln w="19050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42992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 smtClean="0"/>
              <a:t>Функция генерации текста языковой моделью </a:t>
            </a:r>
            <a:r>
              <a:rPr lang="en-US" sz="1400" b="1" dirty="0" smtClean="0"/>
              <a:t>LLM </a:t>
            </a:r>
            <a:r>
              <a:rPr lang="ru-RU" sz="1400" b="1" dirty="0" smtClean="0"/>
              <a:t>модели </a:t>
            </a:r>
            <a:r>
              <a:rPr lang="en-US" sz="1400" b="1" dirty="0" smtClean="0"/>
              <a:t>GPT</a:t>
            </a:r>
            <a:r>
              <a:rPr lang="ru-RU" sz="1400" b="1" dirty="0" smtClean="0"/>
              <a:t>2</a:t>
            </a:r>
            <a:endParaRPr lang="ru-RU" sz="1400" b="1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b="1" dirty="0">
                <a:latin typeface="Consolas" panose="020B0609020204030204" pitchFamily="49" charset="0"/>
              </a:rPr>
              <a:t>Шаг 5</a:t>
            </a:r>
            <a:r>
              <a:rPr lang="ru-RU" sz="1000" dirty="0">
                <a:latin typeface="Consolas" panose="020B0609020204030204" pitchFamily="49" charset="0"/>
              </a:rPr>
              <a:t>: Выбор следующего </a:t>
            </a:r>
            <a:r>
              <a:rPr lang="ru-RU" sz="1000" dirty="0" err="1">
                <a:latin typeface="Consolas" panose="020B0609020204030204" pitchFamily="49" charset="0"/>
              </a:rPr>
              <a:t>токена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Код: </a:t>
            </a:r>
            <a:r>
              <a:rPr lang="ru-RU" sz="1000" dirty="0" err="1">
                <a:latin typeface="Consolas" panose="020B0609020204030204" pitchFamily="49" charset="0"/>
              </a:rPr>
              <a:t>idx_next</a:t>
            </a:r>
            <a:r>
              <a:rPr lang="ru-RU" sz="1000" dirty="0">
                <a:latin typeface="Consolas" panose="020B0609020204030204" pitchFamily="49" charset="0"/>
              </a:rPr>
              <a:t> = </a:t>
            </a:r>
            <a:r>
              <a:rPr lang="ru-RU" sz="1000" dirty="0" err="1">
                <a:latin typeface="Consolas" panose="020B0609020204030204" pitchFamily="49" charset="0"/>
              </a:rPr>
              <a:t>torch.</a:t>
            </a:r>
            <a:r>
              <a:rPr lang="ru-RU" sz="1000" dirty="0" err="1">
                <a:solidFill>
                  <a:srgbClr val="00B050"/>
                </a:solidFill>
                <a:latin typeface="Consolas" panose="020B0609020204030204" pitchFamily="49" charset="0"/>
              </a:rPr>
              <a:t>argmax</a:t>
            </a:r>
            <a:r>
              <a:rPr lang="ru-RU" sz="1000" dirty="0">
                <a:latin typeface="Consolas" panose="020B0609020204030204" pitchFamily="49" charset="0"/>
              </a:rPr>
              <a:t>(</a:t>
            </a:r>
            <a:r>
              <a:rPr lang="ru-RU" sz="1000" dirty="0" err="1">
                <a:latin typeface="Consolas" panose="020B0609020204030204" pitchFamily="49" charset="0"/>
              </a:rPr>
              <a:t>probas</a:t>
            </a:r>
            <a:r>
              <a:rPr lang="ru-RU" sz="1000" dirty="0">
                <a:latin typeface="Consolas" panose="020B0609020204030204" pitchFamily="49" charset="0"/>
              </a:rPr>
              <a:t>, </a:t>
            </a:r>
            <a:r>
              <a:rPr lang="ru-RU" sz="1000" dirty="0" err="1">
                <a:latin typeface="Consolas" panose="020B0609020204030204" pitchFamily="49" charset="0"/>
              </a:rPr>
              <a:t>dim</a:t>
            </a:r>
            <a:r>
              <a:rPr lang="ru-RU" sz="1000" dirty="0">
                <a:latin typeface="Consolas" panose="020B0609020204030204" pitchFamily="49" charset="0"/>
              </a:rPr>
              <a:t>=-1, </a:t>
            </a:r>
            <a:r>
              <a:rPr lang="ru-RU" sz="1000" dirty="0" err="1">
                <a:latin typeface="Consolas" panose="020B0609020204030204" pitchFamily="49" charset="0"/>
              </a:rPr>
              <a:t>keepdim</a:t>
            </a:r>
            <a:r>
              <a:rPr lang="ru-RU" sz="1000" dirty="0">
                <a:latin typeface="Consolas" panose="020B0609020204030204" pitchFamily="49" charset="0"/>
              </a:rPr>
              <a:t>=</a:t>
            </a:r>
            <a:r>
              <a:rPr lang="ru-RU" sz="1000" dirty="0" err="1">
                <a:latin typeface="Consolas" panose="020B0609020204030204" pitchFamily="49" charset="0"/>
              </a:rPr>
              <a:t>True</a:t>
            </a:r>
            <a:r>
              <a:rPr lang="ru-RU" sz="1000" dirty="0">
                <a:latin typeface="Consolas" panose="020B0609020204030204" pitchFamily="49" charset="0"/>
              </a:rPr>
              <a:t>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Что делает: Выбирает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с максимальной вероятностью (жадный выбор)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Пример</a:t>
            </a:r>
            <a:r>
              <a:rPr lang="ru-RU" sz="1000" dirty="0" smtClean="0">
                <a:latin typeface="Consolas" panose="020B0609020204030204" pitchFamily="49" charset="0"/>
              </a:rPr>
              <a:t>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позиция     0     1     2    </a:t>
            </a:r>
            <a:r>
              <a:rPr lang="ru-RU" sz="1000" dirty="0" smtClean="0">
                <a:solidFill>
                  <a:srgbClr val="0070C0"/>
                </a:solidFill>
                <a:latin typeface="Consolas" panose="020B0609020204030204" pitchFamily="49" charset="0"/>
              </a:rPr>
              <a:t>3</a:t>
            </a:r>
            <a:endParaRPr lang="ru-RU" sz="1000" dirty="0">
              <a:solidFill>
                <a:srgbClr val="0070C0"/>
              </a:solidFill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 err="1">
                <a:latin typeface="Consolas" panose="020B0609020204030204" pitchFamily="49" charset="0"/>
              </a:rPr>
              <a:t>probas</a:t>
            </a:r>
            <a:r>
              <a:rPr lang="ru-RU" sz="1000" dirty="0">
                <a:latin typeface="Consolas" panose="020B0609020204030204" pitchFamily="49" charset="0"/>
              </a:rPr>
              <a:t> = [0.15, 0.01, 0.05, </a:t>
            </a:r>
            <a:r>
              <a:rPr lang="ru-RU" sz="1000" dirty="0">
                <a:solidFill>
                  <a:srgbClr val="FF0000"/>
                </a:solidFill>
                <a:latin typeface="Consolas" panose="020B0609020204030204" pitchFamily="49" charset="0"/>
              </a:rPr>
              <a:t>0.79</a:t>
            </a:r>
            <a:r>
              <a:rPr lang="ru-RU" sz="1000" dirty="0" smtClean="0">
                <a:latin typeface="Consolas" panose="020B0609020204030204" pitchFamily="49" charset="0"/>
              </a:rPr>
              <a:t>]  --</a:t>
            </a:r>
            <a:r>
              <a:rPr lang="en-US" sz="1000" dirty="0" smtClean="0">
                <a:latin typeface="Consolas" panose="020B0609020204030204" pitchFamily="49" charset="0"/>
              </a:rPr>
              <a:t>&gt;</a:t>
            </a:r>
            <a:r>
              <a:rPr lang="ru-RU" sz="1000" dirty="0" smtClean="0">
                <a:latin typeface="Consolas" panose="020B0609020204030204" pitchFamily="49" charset="0"/>
              </a:rPr>
              <a:t> </a:t>
            </a:r>
            <a:r>
              <a:rPr lang="en-US" sz="1000" dirty="0" smtClean="0">
                <a:latin typeface="Consolas" panose="020B0609020204030204" pitchFamily="49" charset="0"/>
              </a:rPr>
              <a:t>max(</a:t>
            </a:r>
            <a:r>
              <a:rPr lang="en-US" sz="10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0,79</a:t>
            </a:r>
            <a:r>
              <a:rPr lang="en-US" sz="1000" dirty="0" smtClean="0">
                <a:latin typeface="Consolas" panose="020B0609020204030204" pitchFamily="49" charset="0"/>
              </a:rPr>
              <a:t>)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 err="1">
                <a:latin typeface="Consolas" panose="020B0609020204030204" pitchFamily="49" charset="0"/>
              </a:rPr>
              <a:t>idx_next</a:t>
            </a:r>
            <a:r>
              <a:rPr lang="ru-RU" sz="1000" dirty="0">
                <a:latin typeface="Consolas" panose="020B0609020204030204" pitchFamily="49" charset="0"/>
              </a:rPr>
              <a:t> = </a:t>
            </a:r>
            <a:r>
              <a:rPr lang="ru-RU" sz="1000" dirty="0">
                <a:solidFill>
                  <a:srgbClr val="0070C0"/>
                </a:solidFill>
                <a:latin typeface="Consolas" panose="020B0609020204030204" pitchFamily="49" charset="0"/>
              </a:rPr>
              <a:t>3</a:t>
            </a:r>
            <a:r>
              <a:rPr lang="ru-RU" sz="1000" dirty="0">
                <a:latin typeface="Consolas" panose="020B0609020204030204" pitchFamily="49" charset="0"/>
              </a:rPr>
              <a:t>  # Индекс максимальной вероятности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Проблемы </a:t>
            </a:r>
            <a:r>
              <a:rPr lang="ru-RU" sz="1000" dirty="0" err="1">
                <a:latin typeface="Consolas" panose="020B0609020204030204" pitchFamily="49" charset="0"/>
              </a:rPr>
              <a:t>жаждного</a:t>
            </a:r>
            <a:r>
              <a:rPr lang="ru-RU" sz="1000" dirty="0">
                <a:latin typeface="Consolas" panose="020B0609020204030204" pitchFamily="49" charset="0"/>
              </a:rPr>
              <a:t> выбора: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Повторяемость: Может застрять в циклах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Отсутствие разнообразия: Всегда выбирает самый вероятный вариант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Неестественность: Человеческая речь не всегда следует максимальной вероятности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Улучшения (для следующих разделов):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Измерение температуры (</a:t>
            </a:r>
            <a:r>
              <a:rPr lang="ru-RU" sz="1000" dirty="0" err="1">
                <a:latin typeface="Consolas" panose="020B0609020204030204" pitchFamily="49" charset="0"/>
              </a:rPr>
              <a:t>Temperature</a:t>
            </a:r>
            <a:r>
              <a:rPr lang="ru-RU" sz="1000" dirty="0">
                <a:latin typeface="Consolas" panose="020B0609020204030204" pitchFamily="49" charset="0"/>
              </a:rPr>
              <a:t> </a:t>
            </a:r>
            <a:r>
              <a:rPr lang="ru-RU" sz="1000" dirty="0" err="1">
                <a:latin typeface="Consolas" panose="020B0609020204030204" pitchFamily="49" charset="0"/>
              </a:rPr>
              <a:t>sampling</a:t>
            </a:r>
            <a:r>
              <a:rPr lang="ru-RU" sz="1000" dirty="0">
                <a:latin typeface="Consolas" panose="020B0609020204030204" pitchFamily="49" charset="0"/>
              </a:rPr>
              <a:t>): Контроль случайности выбора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 err="1">
                <a:latin typeface="Consolas" panose="020B0609020204030204" pitchFamily="49" charset="0"/>
              </a:rPr>
              <a:t>Top</a:t>
            </a:r>
            <a:r>
              <a:rPr lang="ru-RU" sz="1000" dirty="0">
                <a:latin typeface="Consolas" panose="020B0609020204030204" pitchFamily="49" charset="0"/>
              </a:rPr>
              <a:t>-k измерение: Ограничение выбора k наиболее вероятными </a:t>
            </a:r>
            <a:r>
              <a:rPr lang="ru-RU" sz="1000" dirty="0" err="1">
                <a:latin typeface="Consolas" panose="020B0609020204030204" pitchFamily="49" charset="0"/>
              </a:rPr>
              <a:t>токенами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 err="1">
                <a:latin typeface="Consolas" panose="020B0609020204030204" pitchFamily="49" charset="0"/>
              </a:rPr>
              <a:t>Top</a:t>
            </a:r>
            <a:r>
              <a:rPr lang="ru-RU" sz="1000" dirty="0">
                <a:latin typeface="Consolas" panose="020B0609020204030204" pitchFamily="49" charset="0"/>
              </a:rPr>
              <a:t>-p измерение: Выбор из </a:t>
            </a:r>
            <a:r>
              <a:rPr lang="ru-RU" sz="1000" dirty="0" err="1">
                <a:latin typeface="Consolas" panose="020B0609020204030204" pitchFamily="49" charset="0"/>
              </a:rPr>
              <a:t>токенов</a:t>
            </a:r>
            <a:r>
              <a:rPr lang="ru-RU" sz="1000" dirty="0">
                <a:latin typeface="Consolas" panose="020B0609020204030204" pitchFamily="49" charset="0"/>
              </a:rPr>
              <a:t> с </a:t>
            </a:r>
            <a:r>
              <a:rPr lang="ru-RU" sz="1000" dirty="0" err="1">
                <a:latin typeface="Consolas" panose="020B0609020204030204" pitchFamily="49" charset="0"/>
              </a:rPr>
              <a:t>cumulative</a:t>
            </a:r>
            <a:r>
              <a:rPr lang="ru-RU" sz="1000" dirty="0">
                <a:latin typeface="Consolas" panose="020B0609020204030204" pitchFamily="49" charset="0"/>
              </a:rPr>
              <a:t> </a:t>
            </a:r>
            <a:r>
              <a:rPr lang="ru-RU" sz="1000" dirty="0" err="1">
                <a:latin typeface="Consolas" panose="020B0609020204030204" pitchFamily="49" charset="0"/>
              </a:rPr>
              <a:t>probability</a:t>
            </a:r>
            <a:r>
              <a:rPr lang="ru-RU" sz="1000" dirty="0">
                <a:latin typeface="Consolas" panose="020B0609020204030204" pitchFamily="49" charset="0"/>
              </a:rPr>
              <a:t> ≥ p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Поиск луча (</a:t>
            </a:r>
            <a:r>
              <a:rPr lang="ru-RU" sz="1000" dirty="0" err="1">
                <a:latin typeface="Consolas" panose="020B0609020204030204" pitchFamily="49" charset="0"/>
              </a:rPr>
              <a:t>Beam</a:t>
            </a:r>
            <a:r>
              <a:rPr lang="ru-RU" sz="1000" dirty="0">
                <a:latin typeface="Consolas" panose="020B0609020204030204" pitchFamily="49" charset="0"/>
              </a:rPr>
              <a:t> </a:t>
            </a:r>
            <a:r>
              <a:rPr lang="ru-RU" sz="1000" dirty="0" err="1">
                <a:latin typeface="Consolas" panose="020B0609020204030204" pitchFamily="49" charset="0"/>
              </a:rPr>
              <a:t>search</a:t>
            </a:r>
            <a:r>
              <a:rPr lang="ru-RU" sz="1000" dirty="0">
                <a:latin typeface="Consolas" panose="020B0609020204030204" pitchFamily="49" charset="0"/>
              </a:rPr>
              <a:t>): Поиск по нескольким кандидатам одновременно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b="1" dirty="0" smtClean="0">
                <a:latin typeface="Consolas" panose="020B0609020204030204" pitchFamily="49" charset="0"/>
              </a:rPr>
              <a:t>Шаг </a:t>
            </a:r>
            <a:r>
              <a:rPr lang="ru-RU" sz="1000" b="1" dirty="0">
                <a:latin typeface="Consolas" panose="020B0609020204030204" pitchFamily="49" charset="0"/>
              </a:rPr>
              <a:t>6</a:t>
            </a:r>
            <a:r>
              <a:rPr lang="ru-RU" sz="1000" dirty="0">
                <a:latin typeface="Consolas" panose="020B0609020204030204" pitchFamily="49" charset="0"/>
              </a:rPr>
              <a:t>: Добавление к последовательности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Код: </a:t>
            </a:r>
            <a:r>
              <a:rPr lang="ru-RU" sz="1000" dirty="0" err="1">
                <a:latin typeface="Consolas" panose="020B0609020204030204" pitchFamily="49" charset="0"/>
              </a:rPr>
              <a:t>idx</a:t>
            </a:r>
            <a:r>
              <a:rPr lang="ru-RU" sz="1000" dirty="0">
                <a:latin typeface="Consolas" panose="020B0609020204030204" pitchFamily="49" charset="0"/>
              </a:rPr>
              <a:t> = torch.cat((</a:t>
            </a:r>
            <a:r>
              <a:rPr lang="ru-RU" sz="1000" dirty="0" err="1">
                <a:latin typeface="Consolas" panose="020B0609020204030204" pitchFamily="49" charset="0"/>
              </a:rPr>
              <a:t>idx</a:t>
            </a:r>
            <a:r>
              <a:rPr lang="ru-RU" sz="1000" dirty="0">
                <a:latin typeface="Consolas" panose="020B0609020204030204" pitchFamily="49" charset="0"/>
              </a:rPr>
              <a:t>, </a:t>
            </a:r>
            <a:r>
              <a:rPr lang="ru-RU" sz="1000" dirty="0" err="1">
                <a:latin typeface="Consolas" panose="020B0609020204030204" pitchFamily="49" charset="0"/>
              </a:rPr>
              <a:t>idx_next</a:t>
            </a:r>
            <a:r>
              <a:rPr lang="ru-RU" sz="1000" dirty="0">
                <a:latin typeface="Consolas" panose="020B0609020204030204" pitchFamily="49" charset="0"/>
              </a:rPr>
              <a:t>), </a:t>
            </a:r>
            <a:r>
              <a:rPr lang="ru-RU" sz="1000" dirty="0" err="1">
                <a:latin typeface="Consolas" panose="020B0609020204030204" pitchFamily="49" charset="0"/>
              </a:rPr>
              <a:t>dim</a:t>
            </a:r>
            <a:r>
              <a:rPr lang="ru-RU" sz="1000" dirty="0">
                <a:latin typeface="Consolas" panose="020B0609020204030204" pitchFamily="49" charset="0"/>
              </a:rPr>
              <a:t>=-1)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Что делает: Добавляет новый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 в конец последовательности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Пример: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До:   </a:t>
            </a:r>
            <a:r>
              <a:rPr lang="en-US" sz="1000" dirty="0" smtClean="0">
                <a:latin typeface="Consolas" panose="020B0609020204030204" pitchFamily="49" charset="0"/>
              </a:rPr>
              <a:t> </a:t>
            </a:r>
            <a:r>
              <a:rPr lang="ru-RU" sz="1000" dirty="0" err="1" smtClean="0">
                <a:latin typeface="Consolas" panose="020B0609020204030204" pitchFamily="49" charset="0"/>
              </a:rPr>
              <a:t>idx</a:t>
            </a:r>
            <a:r>
              <a:rPr lang="ru-RU" sz="1000" dirty="0" smtClean="0">
                <a:latin typeface="Consolas" panose="020B0609020204030204" pitchFamily="49" charset="0"/>
              </a:rPr>
              <a:t> </a:t>
            </a:r>
            <a:r>
              <a:rPr lang="ru-RU" sz="1000" dirty="0">
                <a:latin typeface="Consolas" panose="020B0609020204030204" pitchFamily="49" charset="0"/>
              </a:rPr>
              <a:t>= [23, 45, 67, 89, 12, 34, 56]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После: </a:t>
            </a:r>
            <a:r>
              <a:rPr lang="ru-RU" sz="1000" dirty="0" err="1">
                <a:latin typeface="Consolas" panose="020B0609020204030204" pitchFamily="49" charset="0"/>
              </a:rPr>
              <a:t>idx</a:t>
            </a:r>
            <a:r>
              <a:rPr lang="ru-RU" sz="1000" dirty="0">
                <a:latin typeface="Consolas" panose="020B0609020204030204" pitchFamily="49" charset="0"/>
              </a:rPr>
              <a:t> = [23, 45, 67, 89, 12, 34, 56, </a:t>
            </a:r>
            <a:r>
              <a:rPr lang="ru-RU" sz="1000" dirty="0">
                <a:solidFill>
                  <a:srgbClr val="FF0000"/>
                </a:solidFill>
                <a:latin typeface="Consolas" panose="020B0609020204030204" pitchFamily="49" charset="0"/>
              </a:rPr>
              <a:t>3</a:t>
            </a:r>
            <a:r>
              <a:rPr lang="ru-RU" sz="1000" dirty="0">
                <a:latin typeface="Consolas" panose="020B0609020204030204" pitchFamily="49" charset="0"/>
              </a:rPr>
              <a:t>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b="1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 smtClean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72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9619917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/>
              <a:t>Создание </a:t>
            </a:r>
            <a:r>
              <a:rPr lang="en-US" dirty="0"/>
              <a:t>GPT-</a:t>
            </a:r>
            <a:r>
              <a:rPr lang="ru-RU" dirty="0"/>
              <a:t>подобной 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400" b="1" dirty="0" smtClean="0"/>
              <a:t>Функция генерации текста языковой моделью </a:t>
            </a:r>
            <a:r>
              <a:rPr lang="en-US" sz="1400" b="1" dirty="0" smtClean="0"/>
              <a:t>LLM </a:t>
            </a:r>
            <a:r>
              <a:rPr lang="ru-RU" sz="1400" b="1" dirty="0" smtClean="0"/>
              <a:t>модели </a:t>
            </a:r>
            <a:r>
              <a:rPr lang="en-US" sz="1400" b="1" dirty="0" smtClean="0"/>
              <a:t>GPT</a:t>
            </a:r>
            <a:r>
              <a:rPr lang="ru-RU" sz="1400" b="1" dirty="0" smtClean="0"/>
              <a:t>2</a:t>
            </a:r>
            <a:endParaRPr lang="ru-RU" sz="1400" b="1" dirty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>
                <a:latin typeface="Consolas" panose="020B0609020204030204" pitchFamily="49" charset="0"/>
              </a:rPr>
              <a:t>Класс </a:t>
            </a:r>
            <a:r>
              <a:rPr lang="en-US" sz="1200" b="1" dirty="0" err="1" smtClean="0">
                <a:latin typeface="Consolas" panose="020B0609020204030204" pitchFamily="49" charset="0"/>
              </a:rPr>
              <a:t>GPTModel</a:t>
            </a:r>
            <a:endParaRPr lang="en-US" sz="1200" b="1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b="1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b="1" dirty="0" smtClean="0">
                <a:latin typeface="Consolas" panose="020B0609020204030204" pitchFamily="49" charset="0"/>
              </a:rPr>
              <a:t>						</a:t>
            </a:r>
            <a:endParaRPr lang="ru-RU" sz="1200" b="1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b="1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>
                <a:latin typeface="Consolas" panose="020B0609020204030204" pitchFamily="49" charset="0"/>
              </a:rPr>
              <a:t>						Как работает?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>
                <a:latin typeface="Consolas" panose="020B0609020204030204" pitchFamily="49" charset="0"/>
              </a:rPr>
              <a:t>	</a:t>
            </a:r>
            <a:r>
              <a:rPr lang="ru-RU" sz="1200" b="1" dirty="0" smtClean="0">
                <a:latin typeface="Consolas" panose="020B0609020204030204" pitchFamily="49" charset="0"/>
              </a:rPr>
              <a:t>								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b="1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b="1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>
                <a:latin typeface="Consolas" panose="020B0609020204030204" pitchFamily="49" charset="0"/>
              </a:rPr>
              <a:t>	</a:t>
            </a:r>
            <a:r>
              <a:rPr lang="ru-RU" sz="1200" b="1" dirty="0" smtClean="0">
                <a:latin typeface="Consolas" panose="020B0609020204030204" pitchFamily="49" charset="0"/>
              </a:rPr>
              <a:t>	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>
                <a:latin typeface="Consolas" panose="020B0609020204030204" pitchFamily="49" charset="0"/>
              </a:rPr>
              <a:t>	</a:t>
            </a:r>
            <a:r>
              <a:rPr lang="ru-RU" sz="1200" b="1" dirty="0" smtClean="0">
                <a:latin typeface="Consolas" panose="020B0609020204030204" pitchFamily="49" charset="0"/>
              </a:rPr>
              <a:t>					</a:t>
            </a:r>
            <a:r>
              <a:rPr lang="ru-RU" sz="1200" dirty="0" smtClean="0">
                <a:latin typeface="Consolas" panose="020B0609020204030204" pitchFamily="49" charset="0"/>
              </a:rPr>
              <a:t>				</a:t>
            </a:r>
            <a:endParaRPr lang="en-US" sz="12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b="1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b="1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en-US" sz="1200" b="1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b="1" dirty="0" smtClean="0">
                <a:latin typeface="Consolas" panose="020B0609020204030204" pitchFamily="49" charset="0"/>
              </a:rPr>
              <a:t>						 </a:t>
            </a:r>
            <a:r>
              <a:rPr lang="ru-RU" sz="1200" dirty="0" smtClean="0">
                <a:latin typeface="Consolas" panose="020B0609020204030204" pitchFamily="49" charset="0"/>
              </a:rPr>
              <a:t>Решение --</a:t>
            </a:r>
            <a:r>
              <a:rPr lang="en-US" sz="1200" dirty="0" smtClean="0">
                <a:latin typeface="Consolas" panose="020B0609020204030204" pitchFamily="49" charset="0"/>
              </a:rPr>
              <a:t>&gt; </a:t>
            </a:r>
            <a:r>
              <a:rPr lang="ru-RU" sz="1200" dirty="0" smtClean="0">
                <a:latin typeface="Consolas" panose="020B0609020204030204" pitchFamily="49" charset="0"/>
              </a:rPr>
              <a:t>Обучение модели</a:t>
            </a:r>
            <a:endParaRPr lang="en-US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b="1" dirty="0" smtClean="0">
                <a:latin typeface="Consolas" panose="020B0609020204030204" pitchFamily="49" charset="0"/>
              </a:rPr>
              <a:t>						</a:t>
            </a:r>
            <a:endParaRPr lang="en-US" sz="1200" b="1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73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1654754"/>
            <a:ext cx="5158700" cy="415051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751" y="4355798"/>
            <a:ext cx="3962953" cy="72400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08" r="20989"/>
          <a:stretch/>
        </p:blipFill>
        <p:spPr>
          <a:xfrm>
            <a:off x="5076049" y="2979043"/>
            <a:ext cx="3584358" cy="112623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958759" y="4869160"/>
            <a:ext cx="3501673" cy="288032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20155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Обучение </a:t>
            </a:r>
            <a:r>
              <a:rPr lang="en-US" dirty="0" smtClean="0"/>
              <a:t>LLM</a:t>
            </a:r>
            <a:r>
              <a:rPr lang="ru-RU" dirty="0" smtClean="0"/>
              <a:t> </a:t>
            </a:r>
            <a:r>
              <a:rPr lang="ru-RU" dirty="0"/>
              <a:t>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 smtClean="0"/>
              <a:t>Функции преобразования </a:t>
            </a:r>
            <a:r>
              <a:rPr lang="ru-RU" sz="1200" b="1" dirty="0" err="1" smtClean="0"/>
              <a:t>токенов</a:t>
            </a:r>
            <a:endParaRPr lang="en-US" sz="1200" b="1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Служебные функции для </a:t>
            </a:r>
            <a:r>
              <a:rPr lang="ru-RU" sz="1200" dirty="0"/>
              <a:t>преобразования текста в тензоры </a:t>
            </a:r>
            <a:r>
              <a:rPr lang="ru-RU" sz="1200" dirty="0" err="1" smtClean="0"/>
              <a:t>токенов</a:t>
            </a:r>
            <a:r>
              <a:rPr lang="ru-RU" sz="1200" dirty="0" smtClean="0"/>
              <a:t> </a:t>
            </a:r>
            <a:r>
              <a:rPr lang="en-US" sz="1000" dirty="0" err="1" smtClean="0">
                <a:latin typeface="Consolas" panose="020B0609020204030204" pitchFamily="49" charset="0"/>
              </a:rPr>
              <a:t>text_to_token_ids</a:t>
            </a:r>
            <a:r>
              <a:rPr lang="ru-RU" sz="1200" dirty="0" smtClean="0"/>
              <a:t> и обратно </a:t>
            </a:r>
            <a:r>
              <a:rPr lang="en-US" sz="1000" dirty="0" err="1" smtClean="0"/>
              <a:t>token_ids_to_text</a:t>
            </a:r>
            <a:r>
              <a:rPr lang="ru-RU" sz="1000" dirty="0" smtClean="0">
                <a:latin typeface="Consolas" panose="020B0609020204030204" pitchFamily="49" charset="0"/>
              </a:rPr>
              <a:t>.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Функция: </a:t>
            </a:r>
            <a:r>
              <a:rPr lang="ru-RU" sz="1200" dirty="0" smtClean="0">
                <a:latin typeface="Consolas" panose="020B0609020204030204" pitchFamily="49" charset="0"/>
              </a:rPr>
              <a:t>	 </a:t>
            </a:r>
            <a:r>
              <a:rPr lang="en-US" sz="1200" b="1" dirty="0" err="1" smtClean="0">
                <a:latin typeface="Consolas" panose="020B0609020204030204" pitchFamily="49" charset="0"/>
              </a:rPr>
              <a:t>text_to_token_ids</a:t>
            </a:r>
            <a:endParaRPr lang="en-US" sz="1200" b="1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Назначение: Текст → Тензор </a:t>
            </a:r>
            <a:r>
              <a:rPr lang="ru-RU" sz="1000" dirty="0" err="1">
                <a:latin typeface="Consolas" panose="020B0609020204030204" pitchFamily="49" charset="0"/>
              </a:rPr>
              <a:t>токенов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def</a:t>
            </a:r>
            <a:r>
              <a:rPr lang="en-US" sz="1000" dirty="0">
                <a:latin typeface="Consolas" panose="020B0609020204030204" pitchFamily="49" charset="0"/>
              </a:rPr>
              <a:t> </a:t>
            </a:r>
            <a:r>
              <a:rPr lang="en-US" sz="1000" dirty="0" err="1">
                <a:latin typeface="Consolas" panose="020B0609020204030204" pitchFamily="49" charset="0"/>
              </a:rPr>
              <a:t>text_to_token_ids</a:t>
            </a:r>
            <a:r>
              <a:rPr lang="en-US" sz="1000" dirty="0">
                <a:latin typeface="Consolas" panose="020B0609020204030204" pitchFamily="49" charset="0"/>
              </a:rPr>
              <a:t>(text, tokenizer):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encoded = </a:t>
            </a:r>
            <a:r>
              <a:rPr lang="en-US" sz="1000" dirty="0" err="1">
                <a:latin typeface="Consolas" panose="020B0609020204030204" pitchFamily="49" charset="0"/>
              </a:rPr>
              <a:t>tokenizer.encode</a:t>
            </a:r>
            <a:r>
              <a:rPr lang="en-US" sz="1000" dirty="0">
                <a:latin typeface="Consolas" panose="020B0609020204030204" pitchFamily="49" charset="0"/>
              </a:rPr>
              <a:t>(text, </a:t>
            </a:r>
            <a:r>
              <a:rPr lang="en-US" sz="1000" dirty="0" err="1">
                <a:latin typeface="Consolas" panose="020B0609020204030204" pitchFamily="49" charset="0"/>
              </a:rPr>
              <a:t>allowed_special</a:t>
            </a:r>
            <a:r>
              <a:rPr lang="en-US" sz="1000" dirty="0">
                <a:latin typeface="Consolas" panose="020B0609020204030204" pitchFamily="49" charset="0"/>
              </a:rPr>
              <a:t>={'&lt;|</a:t>
            </a:r>
            <a:r>
              <a:rPr lang="en-US" sz="1000" dirty="0" err="1">
                <a:latin typeface="Consolas" panose="020B0609020204030204" pitchFamily="49" charset="0"/>
              </a:rPr>
              <a:t>endoftext</a:t>
            </a:r>
            <a:r>
              <a:rPr lang="en-US" sz="1000" dirty="0">
                <a:latin typeface="Consolas" panose="020B0609020204030204" pitchFamily="49" charset="0"/>
              </a:rPr>
              <a:t>|&gt;'})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</a:t>
            </a:r>
            <a:r>
              <a:rPr lang="en-US" sz="1000" dirty="0" err="1">
                <a:latin typeface="Consolas" panose="020B0609020204030204" pitchFamily="49" charset="0"/>
              </a:rPr>
              <a:t>encoded_tensor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torch.tensor</a:t>
            </a:r>
            <a:r>
              <a:rPr lang="en-US" sz="1000" dirty="0">
                <a:latin typeface="Consolas" panose="020B0609020204030204" pitchFamily="49" charset="0"/>
              </a:rPr>
              <a:t>(encoded).</a:t>
            </a:r>
            <a:r>
              <a:rPr lang="en-US" sz="1000" dirty="0" err="1">
                <a:latin typeface="Consolas" panose="020B0609020204030204" pitchFamily="49" charset="0"/>
              </a:rPr>
              <a:t>unsqueeze</a:t>
            </a:r>
            <a:r>
              <a:rPr lang="en-US" sz="1000" dirty="0">
                <a:latin typeface="Consolas" panose="020B0609020204030204" pitchFamily="49" charset="0"/>
              </a:rPr>
              <a:t>(0)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return </a:t>
            </a:r>
            <a:r>
              <a:rPr lang="en-US" sz="1000" dirty="0" err="1" smtClean="0">
                <a:latin typeface="Consolas" panose="020B0609020204030204" pitchFamily="49" charset="0"/>
              </a:rPr>
              <a:t>encoded_tensor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Финал</a:t>
            </a:r>
            <a:r>
              <a:rPr lang="ru-RU" sz="1000" dirty="0" smtClean="0">
                <a:latin typeface="Consolas" panose="020B0609020204030204" pitchFamily="49" charset="0"/>
              </a:rPr>
              <a:t>: [[</a:t>
            </a:r>
            <a:r>
              <a:rPr lang="ru-RU" sz="1000" dirty="0">
                <a:latin typeface="Consolas" panose="020B0609020204030204" pitchFamily="49" charset="0"/>
              </a:rPr>
              <a:t>6109, 3626, 6100, 345]]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Форма: [1, 4] → 1 пример, 4 </a:t>
            </a:r>
            <a:r>
              <a:rPr lang="ru-RU" sz="1000" dirty="0" err="1" smtClean="0">
                <a:latin typeface="Consolas" panose="020B0609020204030204" pitchFamily="49" charset="0"/>
              </a:rPr>
              <a:t>токена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Пояснение к функции </a:t>
            </a:r>
            <a:r>
              <a:rPr lang="en-US" sz="1000" dirty="0" err="1">
                <a:latin typeface="Consolas" panose="020B0609020204030204" pitchFamily="49" charset="0"/>
              </a:rPr>
              <a:t>unsqueeze</a:t>
            </a:r>
            <a:r>
              <a:rPr lang="en-US" sz="1000" dirty="0">
                <a:latin typeface="Consolas" panose="020B0609020204030204" pitchFamily="49" charset="0"/>
              </a:rPr>
              <a:t>(0</a:t>
            </a:r>
            <a:r>
              <a:rPr lang="en-US" sz="1000" dirty="0" smtClean="0">
                <a:latin typeface="Consolas" panose="020B0609020204030204" pitchFamily="49" charset="0"/>
              </a:rPr>
              <a:t>)</a:t>
            </a:r>
            <a:r>
              <a:rPr lang="ru-RU" sz="1000" dirty="0">
                <a:latin typeface="Consolas" panose="020B0609020204030204" pitchFamily="49" charset="0"/>
              </a:rPr>
              <a:t> </a:t>
            </a:r>
            <a:r>
              <a:rPr lang="ru-RU" sz="1000" dirty="0" smtClean="0">
                <a:latin typeface="Consolas" panose="020B0609020204030204" pitchFamily="49" charset="0"/>
              </a:rPr>
              <a:t>--</a:t>
            </a:r>
            <a:r>
              <a:rPr lang="en-US" sz="1000" dirty="0" smtClean="0">
                <a:latin typeface="Consolas" panose="020B0609020204030204" pitchFamily="49" charset="0"/>
              </a:rPr>
              <a:t>&gt; </a:t>
            </a:r>
            <a:r>
              <a:rPr lang="ru-RU" sz="1000" dirty="0" smtClean="0">
                <a:latin typeface="Consolas" panose="020B0609020204030204" pitchFamily="49" charset="0"/>
              </a:rPr>
              <a:t>Модель </a:t>
            </a:r>
            <a:r>
              <a:rPr lang="en-US" sz="1000" dirty="0">
                <a:latin typeface="Consolas" panose="020B0609020204030204" pitchFamily="49" charset="0"/>
              </a:rPr>
              <a:t>GPT </a:t>
            </a:r>
            <a:r>
              <a:rPr lang="ru-RU" sz="1000" dirty="0">
                <a:latin typeface="Consolas" panose="020B0609020204030204" pitchFamily="49" charset="0"/>
              </a:rPr>
              <a:t>ждёт</a:t>
            </a:r>
            <a:r>
              <a:rPr lang="ru-RU" sz="1000" dirty="0" smtClean="0">
                <a:latin typeface="Consolas" panose="020B0609020204030204" pitchFamily="49" charset="0"/>
              </a:rPr>
              <a:t>: [</a:t>
            </a:r>
            <a:r>
              <a:rPr lang="en-US" sz="1000" dirty="0" err="1">
                <a:latin typeface="Consolas" panose="020B0609020204030204" pitchFamily="49" charset="0"/>
              </a:rPr>
              <a:t>batch_size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sequence_length</a:t>
            </a:r>
            <a:r>
              <a:rPr lang="en-US" sz="1000" dirty="0" smtClean="0">
                <a:latin typeface="Consolas" panose="020B0609020204030204" pitchFamily="49" charset="0"/>
              </a:rPr>
              <a:t>] --&gt; </a:t>
            </a:r>
            <a:r>
              <a:rPr lang="ru-RU" sz="1000" dirty="0" smtClean="0">
                <a:latin typeface="Consolas" panose="020B0609020204030204" pitchFamily="49" charset="0"/>
              </a:rPr>
              <a:t>Пример</a:t>
            </a:r>
            <a:r>
              <a:rPr lang="ru-RU" sz="1000" dirty="0">
                <a:latin typeface="Consolas" panose="020B0609020204030204" pitchFamily="49" charset="0"/>
              </a:rPr>
              <a:t>: [1, 4</a:t>
            </a:r>
            <a:r>
              <a:rPr lang="ru-RU" sz="1000" dirty="0" smtClean="0">
                <a:latin typeface="Consolas" panose="020B0609020204030204" pitchFamily="49" charset="0"/>
              </a:rPr>
              <a:t>].</a:t>
            </a: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Аналогия с </a:t>
            </a:r>
            <a:r>
              <a:rPr lang="ru-RU" sz="1000" dirty="0" err="1" smtClean="0">
                <a:latin typeface="Consolas" panose="020B0609020204030204" pitchFamily="49" charset="0"/>
              </a:rPr>
              <a:t>Эксель</a:t>
            </a:r>
            <a:r>
              <a:rPr lang="ru-RU" sz="1000" dirty="0" smtClean="0">
                <a:latin typeface="Consolas" panose="020B0609020204030204" pitchFamily="49" charset="0"/>
              </a:rPr>
              <a:t> (динамический массив)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ОДНА СТРОКА: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A1: 6109 | B1: 3626 | C1: 6100 | D1: 345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Выделяем A2:D2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В ячейку A2 вводим ={6109;3626;6100;345} и нажимаем </a:t>
            </a:r>
            <a:r>
              <a:rPr lang="ru-RU" sz="1000" dirty="0" err="1">
                <a:latin typeface="Consolas" panose="020B0609020204030204" pitchFamily="49" charset="0"/>
              </a:rPr>
              <a:t>Ctrl+Shift+Enter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Создаем динамический массив A2:D2 в котором хранятся данные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ЭТО И ЕСТЬ [[6109, 3626, 6100, 345]]</a:t>
            </a:r>
            <a:endParaRPr lang="en-US" sz="1000" dirty="0" smtClean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74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999084"/>
              </p:ext>
            </p:extLst>
          </p:nvPr>
        </p:nvGraphicFramePr>
        <p:xfrm>
          <a:off x="251520" y="2636912"/>
          <a:ext cx="6820798" cy="1005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08543">
                  <a:extLst>
                    <a:ext uri="{9D8B030D-6E8A-4147-A177-3AD203B41FA5}">
                      <a16:colId xmlns:a16="http://schemas.microsoft.com/office/drawing/2014/main" val="3294811075"/>
                    </a:ext>
                  </a:extLst>
                </a:gridCol>
                <a:gridCol w="1599769">
                  <a:extLst>
                    <a:ext uri="{9D8B030D-6E8A-4147-A177-3AD203B41FA5}">
                      <a16:colId xmlns:a16="http://schemas.microsoft.com/office/drawing/2014/main" val="2913843255"/>
                    </a:ext>
                  </a:extLst>
                </a:gridCol>
                <a:gridCol w="4012486">
                  <a:extLst>
                    <a:ext uri="{9D8B030D-6E8A-4147-A177-3AD203B41FA5}">
                      <a16:colId xmlns:a16="http://schemas.microsoft.com/office/drawing/2014/main" val="34447830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Шаг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Что делаем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Результат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04914"/>
                  </a:ext>
                </a:extLst>
              </a:tr>
              <a:tr h="133825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1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err="1" smtClean="0">
                          <a:latin typeface="Consolas" panose="020B0609020204030204" pitchFamily="49" charset="0"/>
                        </a:rPr>
                        <a:t>Токенизация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"Every effort moves you" → [6109, 3626, 6100, 345]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7100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2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Создаём тензор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.tensor([...]) → tensor([6109, 3626, 6100, 345])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8839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3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Добавляем </a:t>
                      </a:r>
                      <a:r>
                        <a:rPr lang="ru-RU" sz="1000" dirty="0" err="1" smtClean="0">
                          <a:latin typeface="Consolas" panose="020B0609020204030204" pitchFamily="49" charset="0"/>
                        </a:rPr>
                        <a:t>батч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000" dirty="0" smtClean="0">
                          <a:latin typeface="Consolas" panose="020B0609020204030204" pitchFamily="49" charset="0"/>
                        </a:rPr>
                        <a:t>.unsqueeze(0) → tensor([[6109, 3626, 6100, 345]])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268084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008924"/>
              </p:ext>
            </p:extLst>
          </p:nvPr>
        </p:nvGraphicFramePr>
        <p:xfrm>
          <a:off x="251520" y="4179168"/>
          <a:ext cx="6820798" cy="762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935296">
                  <a:extLst>
                    <a:ext uri="{9D8B030D-6E8A-4147-A177-3AD203B41FA5}">
                      <a16:colId xmlns:a16="http://schemas.microsoft.com/office/drawing/2014/main" val="3294811075"/>
                    </a:ext>
                  </a:extLst>
                </a:gridCol>
                <a:gridCol w="3885502">
                  <a:extLst>
                    <a:ext uri="{9D8B030D-6E8A-4147-A177-3AD203B41FA5}">
                      <a16:colId xmlns:a16="http://schemas.microsoft.com/office/drawing/2014/main" val="29138432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Без </a:t>
                      </a:r>
                      <a:r>
                        <a:rPr lang="en-US" sz="1200" dirty="0" err="1" smtClean="0">
                          <a:latin typeface="+mn-lt"/>
                        </a:rPr>
                        <a:t>unsqueeze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С </a:t>
                      </a:r>
                      <a:r>
                        <a:rPr lang="en-US" sz="1200" dirty="0" err="1" smtClean="0">
                          <a:latin typeface="+mn-lt"/>
                        </a:rPr>
                        <a:t>unsqueeze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04914"/>
                  </a:ext>
                </a:extLst>
              </a:tr>
              <a:tr h="133825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tensor([6109, 3626, 6100, 345])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tensor([[6109, 3626, 6100, 345]])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7100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Форма: [4] → ОШИБКА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Форма: [1, 4] → РАБОТАЕТ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883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708981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Обучение </a:t>
            </a:r>
            <a:r>
              <a:rPr lang="en-US" dirty="0" smtClean="0"/>
              <a:t>LLM</a:t>
            </a:r>
            <a:r>
              <a:rPr lang="ru-RU" dirty="0" smtClean="0"/>
              <a:t> </a:t>
            </a:r>
            <a:r>
              <a:rPr lang="ru-RU" dirty="0"/>
              <a:t>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Функции преобразования </a:t>
            </a:r>
            <a:r>
              <a:rPr lang="ru-RU" sz="1200" b="1" dirty="0" err="1"/>
              <a:t>токенов</a:t>
            </a:r>
            <a:endParaRPr lang="en-US" sz="1200" b="1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Служебные функции для </a:t>
            </a:r>
            <a:r>
              <a:rPr lang="ru-RU" sz="1200" dirty="0"/>
              <a:t>преобразования текста в тензоры </a:t>
            </a:r>
            <a:r>
              <a:rPr lang="ru-RU" sz="1200" dirty="0" err="1" smtClean="0"/>
              <a:t>токенов</a:t>
            </a:r>
            <a:r>
              <a:rPr lang="ru-RU" sz="1200" dirty="0" smtClean="0"/>
              <a:t> </a:t>
            </a:r>
            <a:r>
              <a:rPr lang="en-US" sz="1000" dirty="0" err="1" smtClean="0">
                <a:latin typeface="Consolas" panose="020B0609020204030204" pitchFamily="49" charset="0"/>
              </a:rPr>
              <a:t>text_to_token_ids</a:t>
            </a:r>
            <a:r>
              <a:rPr lang="ru-RU" sz="1200" dirty="0" smtClean="0"/>
              <a:t> и обратно </a:t>
            </a:r>
            <a:r>
              <a:rPr lang="en-US" sz="1000" dirty="0" err="1" smtClean="0"/>
              <a:t>token_ids_to_text</a:t>
            </a:r>
            <a:r>
              <a:rPr lang="ru-RU" sz="1000" dirty="0" smtClean="0">
                <a:latin typeface="Consolas" panose="020B0609020204030204" pitchFamily="49" charset="0"/>
              </a:rPr>
              <a:t>.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Функция: </a:t>
            </a:r>
            <a:r>
              <a:rPr lang="ru-RU" sz="1200" dirty="0" smtClean="0">
                <a:latin typeface="Consolas" panose="020B0609020204030204" pitchFamily="49" charset="0"/>
              </a:rPr>
              <a:t>	</a:t>
            </a:r>
            <a:r>
              <a:rPr lang="en-US" sz="1200" dirty="0"/>
              <a:t> </a:t>
            </a:r>
            <a:r>
              <a:rPr lang="en-US" sz="1200" b="1" dirty="0" err="1">
                <a:latin typeface="Consolas" panose="020B0609020204030204" pitchFamily="49" charset="0"/>
              </a:rPr>
              <a:t>token_ids_to_text</a:t>
            </a:r>
            <a:endParaRPr lang="en-US" sz="1200" b="1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Назначение: Тензор </a:t>
            </a:r>
            <a:r>
              <a:rPr lang="ru-RU" sz="1000" dirty="0" err="1">
                <a:latin typeface="Consolas" panose="020B0609020204030204" pitchFamily="49" charset="0"/>
              </a:rPr>
              <a:t>токенов</a:t>
            </a:r>
            <a:r>
              <a:rPr lang="ru-RU" sz="1000" dirty="0">
                <a:latin typeface="Consolas" panose="020B0609020204030204" pitchFamily="49" charset="0"/>
              </a:rPr>
              <a:t> </a:t>
            </a:r>
            <a:r>
              <a:rPr lang="ru-RU" sz="1000" dirty="0" smtClean="0">
                <a:latin typeface="Consolas" panose="020B0609020204030204" pitchFamily="49" charset="0"/>
              </a:rPr>
              <a:t>→</a:t>
            </a:r>
            <a:r>
              <a:rPr lang="en-US" sz="1000" dirty="0" smtClean="0">
                <a:latin typeface="Consolas" panose="020B0609020204030204" pitchFamily="49" charset="0"/>
              </a:rPr>
              <a:t> </a:t>
            </a:r>
            <a:r>
              <a:rPr lang="ru-RU" sz="1000" dirty="0">
                <a:latin typeface="Consolas" panose="020B0609020204030204" pitchFamily="49" charset="0"/>
              </a:rPr>
              <a:t>Текст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def</a:t>
            </a:r>
            <a:r>
              <a:rPr lang="en-US" sz="1000" dirty="0">
                <a:latin typeface="Consolas" panose="020B0609020204030204" pitchFamily="49" charset="0"/>
              </a:rPr>
              <a:t> </a:t>
            </a:r>
            <a:r>
              <a:rPr lang="en-US" sz="1000" dirty="0" err="1">
                <a:latin typeface="Consolas" panose="020B0609020204030204" pitchFamily="49" charset="0"/>
              </a:rPr>
              <a:t>token_ids_to_text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token_ids</a:t>
            </a:r>
            <a:r>
              <a:rPr lang="en-US" sz="1000" dirty="0">
                <a:latin typeface="Consolas" panose="020B0609020204030204" pitchFamily="49" charset="0"/>
              </a:rPr>
              <a:t>, tokenizer):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flat = </a:t>
            </a:r>
            <a:r>
              <a:rPr lang="en-US" sz="1000" dirty="0" err="1">
                <a:latin typeface="Consolas" panose="020B0609020204030204" pitchFamily="49" charset="0"/>
              </a:rPr>
              <a:t>token_ids.squeeze</a:t>
            </a:r>
            <a:r>
              <a:rPr lang="en-US" sz="1000" dirty="0">
                <a:latin typeface="Consolas" panose="020B0609020204030204" pitchFamily="49" charset="0"/>
              </a:rPr>
              <a:t>(0)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return </a:t>
            </a:r>
            <a:r>
              <a:rPr lang="en-US" sz="1000" dirty="0" err="1">
                <a:latin typeface="Consolas" panose="020B0609020204030204" pitchFamily="49" charset="0"/>
              </a:rPr>
              <a:t>tokenizer.decode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flat.tolist</a:t>
            </a:r>
            <a:r>
              <a:rPr lang="en-US" sz="1000" dirty="0">
                <a:latin typeface="Consolas" panose="020B0609020204030204" pitchFamily="49" charset="0"/>
              </a:rPr>
              <a:t>())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Финал:</a:t>
            </a:r>
            <a:r>
              <a:rPr lang="en-US" sz="1000" dirty="0">
                <a:latin typeface="Consolas" panose="020B0609020204030204" pitchFamily="49" charset="0"/>
              </a:rPr>
              <a:t> "Every effort moves you </a:t>
            </a:r>
            <a:r>
              <a:rPr lang="en-US" sz="1000" dirty="0" err="1">
                <a:latin typeface="Consolas" panose="020B0609020204030204" pitchFamily="49" charset="0"/>
              </a:rPr>
              <a:t>rentingetic</a:t>
            </a:r>
            <a:r>
              <a:rPr lang="en-US" sz="1000" dirty="0">
                <a:latin typeface="Consolas" panose="020B0609020204030204" pitchFamily="49" charset="0"/>
              </a:rPr>
              <a:t>"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Пояснение к функции </a:t>
            </a:r>
            <a:r>
              <a:rPr lang="en-US" sz="1000" dirty="0" smtClean="0"/>
              <a:t>squeeze(0</a:t>
            </a:r>
            <a:r>
              <a:rPr lang="en-US" sz="1000" dirty="0"/>
              <a:t>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После генерации: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err="1">
                <a:latin typeface="Consolas" panose="020B0609020204030204" pitchFamily="49" charset="0"/>
              </a:rPr>
              <a:t>tensor</a:t>
            </a:r>
            <a:r>
              <a:rPr lang="ru-RU" sz="1000" dirty="0">
                <a:latin typeface="Consolas" panose="020B0609020204030204" pitchFamily="49" charset="0"/>
              </a:rPr>
              <a:t>([[6109, 3626, 6100, 345, 12345, 6789]])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Форма: [1, 6]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Но </a:t>
            </a:r>
            <a:r>
              <a:rPr lang="ru-RU" sz="1000" dirty="0" err="1">
                <a:latin typeface="Consolas" panose="020B0609020204030204" pitchFamily="49" charset="0"/>
              </a:rPr>
              <a:t>decode</a:t>
            </a:r>
            <a:r>
              <a:rPr lang="ru-RU" sz="1000" dirty="0">
                <a:latin typeface="Consolas" panose="020B0609020204030204" pitchFamily="49" charset="0"/>
              </a:rPr>
              <a:t>() требует: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[6109, 3626, 6100, 345, 12345, 6789</a:t>
            </a:r>
            <a:r>
              <a:rPr lang="ru-RU" sz="1000" dirty="0" smtClean="0">
                <a:latin typeface="Consolas" panose="020B0609020204030204" pitchFamily="49" charset="0"/>
              </a:rPr>
              <a:t>] --</a:t>
            </a:r>
            <a:r>
              <a:rPr lang="en-US" sz="1000" dirty="0" smtClean="0">
                <a:latin typeface="Consolas" panose="020B0609020204030204" pitchFamily="49" charset="0"/>
              </a:rPr>
              <a:t>&gt; </a:t>
            </a:r>
            <a:r>
              <a:rPr lang="ru-RU" sz="1000" dirty="0" smtClean="0">
                <a:latin typeface="Consolas" panose="020B0609020204030204" pitchFamily="49" charset="0"/>
              </a:rPr>
              <a:t>Это просто </a:t>
            </a:r>
            <a:r>
              <a:rPr lang="ru-RU" sz="1000" dirty="0">
                <a:latin typeface="Consolas" panose="020B0609020204030204" pitchFamily="49" charset="0"/>
              </a:rPr>
              <a:t>список чисел</a:t>
            </a:r>
            <a:r>
              <a:rPr lang="ru-RU" sz="1000" dirty="0" smtClean="0">
                <a:latin typeface="Consolas" panose="020B0609020204030204" pitchFamily="49" charset="0"/>
              </a:rPr>
              <a:t>!</a:t>
            </a: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Аналогия с </a:t>
            </a:r>
            <a:r>
              <a:rPr lang="ru-RU" sz="1000" dirty="0" err="1" smtClean="0">
                <a:latin typeface="Consolas" panose="020B0609020204030204" pitchFamily="49" charset="0"/>
              </a:rPr>
              <a:t>Эксель</a:t>
            </a:r>
            <a:r>
              <a:rPr lang="ru-RU" sz="1000" dirty="0" smtClean="0">
                <a:latin typeface="Consolas" panose="020B0609020204030204" pitchFamily="49" charset="0"/>
              </a:rPr>
              <a:t> (динамический массив)</a:t>
            </a: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Динамический массив в ТАБЛИЦЕ: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| 6109 | 3626 | 6100 | 345 | 12345 | 6789 |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→ СКОПИРОВАТЬ В СПИСОК: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6109, 3626, 6100, 345, 12345, 6789</a:t>
            </a:r>
            <a:endParaRPr lang="ru-RU" sz="1000" dirty="0" smtClean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7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5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7959"/>
              </p:ext>
            </p:extLst>
          </p:nvPr>
        </p:nvGraphicFramePr>
        <p:xfrm>
          <a:off x="251520" y="2492896"/>
          <a:ext cx="6820798" cy="1005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08543">
                  <a:extLst>
                    <a:ext uri="{9D8B030D-6E8A-4147-A177-3AD203B41FA5}">
                      <a16:colId xmlns:a16="http://schemas.microsoft.com/office/drawing/2014/main" val="3294811075"/>
                    </a:ext>
                  </a:extLst>
                </a:gridCol>
                <a:gridCol w="1599769">
                  <a:extLst>
                    <a:ext uri="{9D8B030D-6E8A-4147-A177-3AD203B41FA5}">
                      <a16:colId xmlns:a16="http://schemas.microsoft.com/office/drawing/2014/main" val="2913843255"/>
                    </a:ext>
                  </a:extLst>
                </a:gridCol>
                <a:gridCol w="4012486">
                  <a:extLst>
                    <a:ext uri="{9D8B030D-6E8A-4147-A177-3AD203B41FA5}">
                      <a16:colId xmlns:a16="http://schemas.microsoft.com/office/drawing/2014/main" val="34447830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Шаг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Что делаем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Результат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04914"/>
                  </a:ext>
                </a:extLst>
              </a:tr>
              <a:tr h="133825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1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Убираем </a:t>
                      </a:r>
                      <a:r>
                        <a:rPr lang="ru-RU" sz="1000" dirty="0" err="1" smtClean="0">
                          <a:latin typeface="Consolas" panose="020B0609020204030204" pitchFamily="49" charset="0"/>
                        </a:rPr>
                        <a:t>батч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[[6109, 3626, ...]] → [6109, 3626, ...]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7100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2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В список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.</a:t>
                      </a:r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tolist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() → [6109, 3626, ...]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8839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3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Декодируем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>
                          <a:latin typeface="Consolas" panose="020B0609020204030204" pitchFamily="49" charset="0"/>
                        </a:rPr>
                        <a:t>tokenizer.decode</a:t>
                      </a:r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(...) → "Every effort moves you..."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268084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3868888"/>
              </p:ext>
            </p:extLst>
          </p:nvPr>
        </p:nvGraphicFramePr>
        <p:xfrm>
          <a:off x="251520" y="4581128"/>
          <a:ext cx="6820798" cy="762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935296">
                  <a:extLst>
                    <a:ext uri="{9D8B030D-6E8A-4147-A177-3AD203B41FA5}">
                      <a16:colId xmlns:a16="http://schemas.microsoft.com/office/drawing/2014/main" val="3294811075"/>
                    </a:ext>
                  </a:extLst>
                </a:gridCol>
                <a:gridCol w="3885502">
                  <a:extLst>
                    <a:ext uri="{9D8B030D-6E8A-4147-A177-3AD203B41FA5}">
                      <a16:colId xmlns:a16="http://schemas.microsoft.com/office/drawing/2014/main" val="29138432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До </a:t>
                      </a:r>
                      <a:r>
                        <a:rPr lang="en-US" sz="1200" dirty="0" smtClean="0">
                          <a:latin typeface="+mn-lt"/>
                        </a:rPr>
                        <a:t>squeeze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После </a:t>
                      </a:r>
                      <a:r>
                        <a:rPr lang="en-US" sz="1200" dirty="0" smtClean="0">
                          <a:latin typeface="+mn-lt"/>
                        </a:rPr>
                        <a:t>squeeze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04914"/>
                  </a:ext>
                </a:extLst>
              </a:tr>
              <a:tr h="133825"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onsolas" panose="020B0609020204030204" pitchFamily="49" charset="0"/>
                        </a:rPr>
                        <a:t>[[...]]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[...]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7100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Матрица 1×6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Consolas" panose="020B0609020204030204" pitchFamily="49" charset="0"/>
                        </a:rPr>
                        <a:t>Вектор длины 6</a:t>
                      </a:r>
                      <a:endParaRPr lang="ru-RU" sz="10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883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660547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Обучение </a:t>
            </a:r>
            <a:r>
              <a:rPr lang="en-US" dirty="0" smtClean="0"/>
              <a:t>LLM</a:t>
            </a:r>
            <a:r>
              <a:rPr lang="ru-RU" dirty="0" smtClean="0"/>
              <a:t> </a:t>
            </a:r>
            <a:r>
              <a:rPr lang="ru-RU" dirty="0"/>
              <a:t>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Функции преобразования </a:t>
            </a:r>
            <a:r>
              <a:rPr lang="ru-RU" sz="1200" b="1" dirty="0" err="1"/>
              <a:t>токенов</a:t>
            </a:r>
            <a:endParaRPr lang="en-US" sz="1200" b="1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 smtClean="0"/>
              <a:t>Полный цикл работы функций </a:t>
            </a:r>
            <a:r>
              <a:rPr lang="en-US" sz="1200" dirty="0" err="1" smtClean="0">
                <a:latin typeface="Consolas" panose="020B0609020204030204" pitchFamily="49" charset="0"/>
              </a:rPr>
              <a:t>text_to_token_ids</a:t>
            </a:r>
            <a:r>
              <a:rPr lang="ru-RU" sz="1200" dirty="0" smtClean="0"/>
              <a:t> и </a:t>
            </a:r>
            <a:r>
              <a:rPr lang="en-US" sz="1200" dirty="0" err="1" smtClean="0"/>
              <a:t>token_ids_to_text</a:t>
            </a:r>
            <a:r>
              <a:rPr lang="ru-RU" sz="1200" dirty="0" smtClean="0">
                <a:latin typeface="Consolas" panose="020B0609020204030204" pitchFamily="49" charset="0"/>
              </a:rPr>
              <a:t>.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endParaRPr lang="ru-RU" sz="12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 smtClean="0">
                <a:latin typeface="Consolas" panose="020B0609020204030204" pitchFamily="49" charset="0"/>
              </a:rPr>
              <a:t>"</a:t>
            </a:r>
            <a:r>
              <a:rPr lang="en-US" sz="1200" dirty="0">
                <a:latin typeface="Consolas" panose="020B0609020204030204" pitchFamily="49" charset="0"/>
              </a:rPr>
              <a:t>Every effort moves you"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        ↓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[6109, 3626, 6100, 345]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        ↓ </a:t>
            </a:r>
            <a:r>
              <a:rPr lang="en-US" sz="1200" dirty="0" err="1">
                <a:latin typeface="Consolas" panose="020B0609020204030204" pitchFamily="49" charset="0"/>
              </a:rPr>
              <a:t>torch.tensor</a:t>
            </a:r>
            <a:r>
              <a:rPr lang="en-US" sz="1200" dirty="0">
                <a:latin typeface="Consolas" panose="020B0609020204030204" pitchFamily="49" charset="0"/>
              </a:rPr>
              <a:t>()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tensor([6109, 3626, 6100, 345])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        ↓ .</a:t>
            </a:r>
            <a:r>
              <a:rPr lang="en-US" sz="1200" dirty="0" err="1">
                <a:latin typeface="Consolas" panose="020B0609020204030204" pitchFamily="49" charset="0"/>
              </a:rPr>
              <a:t>unsqueeze</a:t>
            </a:r>
            <a:r>
              <a:rPr lang="en-US" sz="1200" dirty="0">
                <a:latin typeface="Consolas" panose="020B0609020204030204" pitchFamily="49" charset="0"/>
              </a:rPr>
              <a:t>(0)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[[6109, 3626, 6100, 345]]  ← </a:t>
            </a:r>
            <a:r>
              <a:rPr lang="ru-RU" sz="1200" dirty="0">
                <a:latin typeface="Consolas" panose="020B0609020204030204" pitchFamily="49" charset="0"/>
              </a:rPr>
              <a:t>ВХОД В </a:t>
            </a:r>
            <a:r>
              <a:rPr lang="en-US" sz="1200" dirty="0">
                <a:latin typeface="Consolas" panose="020B0609020204030204" pitchFamily="49" charset="0"/>
              </a:rPr>
              <a:t>GPT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        ↓ GPT </a:t>
            </a:r>
            <a:r>
              <a:rPr lang="ru-RU" sz="1200" dirty="0">
                <a:latin typeface="Consolas" panose="020B0609020204030204" pitchFamily="49" charset="0"/>
              </a:rPr>
              <a:t>генерирует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[[6109, 3626, 6100, 345, 12345, 6789]]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        ↓ .</a:t>
            </a:r>
            <a:r>
              <a:rPr lang="en-US" sz="1200" dirty="0">
                <a:latin typeface="Consolas" panose="020B0609020204030204" pitchFamily="49" charset="0"/>
              </a:rPr>
              <a:t>squeeze(0)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[6109, 3626, 6100, 345, 12345, 6789]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        ↓ .</a:t>
            </a:r>
            <a:r>
              <a:rPr lang="en-US" sz="1200" dirty="0" err="1">
                <a:latin typeface="Consolas" panose="020B0609020204030204" pitchFamily="49" charset="0"/>
              </a:rPr>
              <a:t>tolist</a:t>
            </a:r>
            <a:r>
              <a:rPr lang="en-US" sz="1200" dirty="0">
                <a:latin typeface="Consolas" panose="020B0609020204030204" pitchFamily="49" charset="0"/>
              </a:rPr>
              <a:t>()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[6109, 3626, 6100, 345, 12345, 6789]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        ↓ </a:t>
            </a:r>
            <a:r>
              <a:rPr lang="en-US" sz="1200" dirty="0" err="1">
                <a:latin typeface="Consolas" panose="020B0609020204030204" pitchFamily="49" charset="0"/>
              </a:rPr>
              <a:t>tokenizer.decode</a:t>
            </a:r>
            <a:r>
              <a:rPr lang="en-US" sz="1200" dirty="0">
                <a:latin typeface="Consolas" panose="020B0609020204030204" pitchFamily="49" charset="0"/>
              </a:rPr>
              <a:t>()</a:t>
            </a:r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"Every effort moves you </a:t>
            </a:r>
            <a:r>
              <a:rPr lang="en-US" sz="1200" dirty="0" err="1">
                <a:latin typeface="Consolas" panose="020B0609020204030204" pitchFamily="49" charset="0"/>
              </a:rPr>
              <a:t>rentingetic</a:t>
            </a:r>
            <a:r>
              <a:rPr lang="en-US" sz="1200" dirty="0">
                <a:latin typeface="Consolas" panose="020B0609020204030204" pitchFamily="49" charset="0"/>
              </a:rPr>
              <a:t>"</a:t>
            </a:r>
            <a:endParaRPr lang="ru-RU" sz="120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7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6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5665136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Обучение </a:t>
            </a:r>
            <a:r>
              <a:rPr lang="en-US" dirty="0" smtClean="0"/>
              <a:t>LLM</a:t>
            </a:r>
            <a:r>
              <a:rPr lang="ru-RU" dirty="0" smtClean="0"/>
              <a:t> </a:t>
            </a:r>
            <a:r>
              <a:rPr lang="ru-RU" dirty="0"/>
              <a:t>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Оценка </a:t>
            </a:r>
            <a:r>
              <a:rPr lang="ru-RU" sz="1200" b="1" dirty="0" smtClean="0"/>
              <a:t>генеративных</a:t>
            </a:r>
            <a:r>
              <a:rPr lang="en-US" sz="1200" b="1" dirty="0" smtClean="0"/>
              <a:t> </a:t>
            </a:r>
            <a:r>
              <a:rPr lang="ru-RU" sz="1200" b="1" dirty="0" smtClean="0"/>
              <a:t>текстовых моделей</a:t>
            </a:r>
            <a:endParaRPr lang="en-US" sz="1200" b="1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1. Исходные данные и прямой проход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Входные данные: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inputs = </a:t>
            </a:r>
            <a:r>
              <a:rPr lang="en-US" sz="1000" dirty="0" err="1">
                <a:latin typeface="Consolas" panose="020B0609020204030204" pitchFamily="49" charset="0"/>
              </a:rPr>
              <a:t>torch.tensor</a:t>
            </a:r>
            <a:r>
              <a:rPr lang="en-US" sz="1000" dirty="0">
                <a:latin typeface="Consolas" panose="020B0609020204030204" pitchFamily="49" charset="0"/>
              </a:rPr>
              <a:t>([[16833, 3626, 6100], [40, 1107, 588]])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targets = </a:t>
            </a:r>
            <a:r>
              <a:rPr lang="en-US" sz="1000" dirty="0" err="1">
                <a:latin typeface="Consolas" panose="020B0609020204030204" pitchFamily="49" charset="0"/>
              </a:rPr>
              <a:t>torch.tensor</a:t>
            </a:r>
            <a:r>
              <a:rPr lang="en-US" sz="1000" dirty="0">
                <a:latin typeface="Consolas" panose="020B0609020204030204" pitchFamily="49" charset="0"/>
              </a:rPr>
              <a:t>([[3626, 6100, 345], [1107, 588, 11311]])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Декодирование в текст: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Пример 1: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Вход:  [16833, 3626, 6100]  → "</a:t>
            </a:r>
            <a:r>
              <a:rPr lang="en-US" sz="1000" dirty="0">
                <a:latin typeface="Consolas" panose="020B0609020204030204" pitchFamily="49" charset="0"/>
              </a:rPr>
              <a:t>the effort moves"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Цель: [3626, 6100, 345]     → "</a:t>
            </a:r>
            <a:r>
              <a:rPr lang="en-US" sz="1000" dirty="0">
                <a:latin typeface="Consolas" panose="020B0609020204030204" pitchFamily="49" charset="0"/>
              </a:rPr>
              <a:t>effort moves you"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Пример 2: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Вход:  [40, 1107, 588]      → "</a:t>
            </a:r>
            <a:r>
              <a:rPr lang="en-US" sz="1000" dirty="0">
                <a:latin typeface="Consolas" panose="020B0609020204030204" pitchFamily="49" charset="0"/>
              </a:rPr>
              <a:t>I like to" 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Цель: [1107, 588, 11311]    → "</a:t>
            </a:r>
            <a:r>
              <a:rPr lang="en-US" sz="1000" dirty="0">
                <a:latin typeface="Consolas" panose="020B0609020204030204" pitchFamily="49" charset="0"/>
              </a:rPr>
              <a:t>like to run"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Прямой проход через модель: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with </a:t>
            </a:r>
            <a:r>
              <a:rPr lang="en-US" sz="1000" dirty="0" err="1">
                <a:latin typeface="Consolas" panose="020B0609020204030204" pitchFamily="49" charset="0"/>
              </a:rPr>
              <a:t>torch.no_grad</a:t>
            </a:r>
            <a:r>
              <a:rPr lang="en-US" sz="1000" dirty="0">
                <a:latin typeface="Consolas" panose="020B0609020204030204" pitchFamily="49" charset="0"/>
              </a:rPr>
              <a:t>():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logits = model(inputs)  # </a:t>
            </a:r>
            <a:r>
              <a:rPr lang="ru-RU" sz="1000" dirty="0">
                <a:latin typeface="Consolas" panose="020B0609020204030204" pitchFamily="49" charset="0"/>
              </a:rPr>
              <a:t>форма: [2, 3, 50257</a:t>
            </a:r>
            <a:r>
              <a:rPr lang="ru-RU" sz="1000" dirty="0" smtClean="0">
                <a:latin typeface="Consolas" panose="020B0609020204030204" pitchFamily="49" charset="0"/>
              </a:rPr>
              <a:t>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2. </a:t>
            </a:r>
            <a:r>
              <a:rPr lang="en-US" sz="1000" dirty="0" err="1">
                <a:latin typeface="Consolas" panose="020B0609020204030204" pitchFamily="49" charset="0"/>
              </a:rPr>
              <a:t>Softmax</a:t>
            </a:r>
            <a:r>
              <a:rPr lang="en-US" sz="1000" dirty="0">
                <a:latin typeface="Consolas" panose="020B0609020204030204" pitchFamily="49" charset="0"/>
              </a:rPr>
              <a:t> </a:t>
            </a:r>
            <a:r>
              <a:rPr lang="ru-RU" sz="1000" dirty="0">
                <a:latin typeface="Consolas" panose="020B0609020204030204" pitchFamily="49" charset="0"/>
              </a:rPr>
              <a:t>по словарю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probas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torch.softmax</a:t>
            </a:r>
            <a:r>
              <a:rPr lang="en-US" sz="1000" dirty="0">
                <a:latin typeface="Consolas" panose="020B0609020204030204" pitchFamily="49" charset="0"/>
              </a:rPr>
              <a:t>(logits, dim=-1)  # </a:t>
            </a:r>
            <a:r>
              <a:rPr lang="ru-RU" sz="1000" dirty="0">
                <a:latin typeface="Consolas" panose="020B0609020204030204" pitchFamily="49" charset="0"/>
              </a:rPr>
              <a:t>форма: [2, 3, 50257]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Что происходит: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Для каждой из 3 позиций в каждом из 2 примеров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50257 </a:t>
            </a:r>
            <a:r>
              <a:rPr lang="ru-RU" sz="1000" dirty="0" err="1">
                <a:latin typeface="Consolas" panose="020B0609020204030204" pitchFamily="49" charset="0"/>
              </a:rPr>
              <a:t>логитов</a:t>
            </a:r>
            <a:r>
              <a:rPr lang="ru-RU" sz="1000" dirty="0">
                <a:latin typeface="Consolas" panose="020B0609020204030204" pitchFamily="49" charset="0"/>
              </a:rPr>
              <a:t> → 50257 вероятностей (сумма = 1.0)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Получение предсказаний: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token_ids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torch.argmax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probas</a:t>
            </a:r>
            <a:r>
              <a:rPr lang="en-US" sz="1000" dirty="0">
                <a:latin typeface="Consolas" panose="020B0609020204030204" pitchFamily="49" charset="0"/>
              </a:rPr>
              <a:t>, dim=-1, </a:t>
            </a:r>
            <a:r>
              <a:rPr lang="en-US" sz="1000" dirty="0" err="1">
                <a:latin typeface="Consolas" panose="020B0609020204030204" pitchFamily="49" charset="0"/>
              </a:rPr>
              <a:t>keepdim</a:t>
            </a:r>
            <a:r>
              <a:rPr lang="en-US" sz="1000" dirty="0">
                <a:latin typeface="Consolas" panose="020B0609020204030204" pitchFamily="49" charset="0"/>
              </a:rPr>
              <a:t>=True)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print(</a:t>
            </a:r>
            <a:r>
              <a:rPr lang="en-US" sz="1000" dirty="0" err="1">
                <a:latin typeface="Consolas" panose="020B0609020204030204" pitchFamily="49" charset="0"/>
              </a:rPr>
              <a:t>token_ids</a:t>
            </a:r>
            <a:r>
              <a:rPr lang="en-US" sz="1000" dirty="0">
                <a:latin typeface="Consolas" panose="020B0609020204030204" pitchFamily="49" charset="0"/>
              </a:rPr>
              <a:t>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Вывод: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smtClean="0">
                <a:latin typeface="Consolas" panose="020B0609020204030204" pitchFamily="49" charset="0"/>
              </a:rPr>
              <a:t>tensor</a:t>
            </a:r>
            <a:r>
              <a:rPr lang="en-US" sz="1000" dirty="0">
                <a:latin typeface="Consolas" panose="020B0609020204030204" pitchFamily="49" charset="0"/>
              </a:rPr>
              <a:t>([[[16657],   # "Armed" (</a:t>
            </a:r>
            <a:r>
              <a:rPr lang="ru-RU" sz="1000" dirty="0">
                <a:latin typeface="Consolas" panose="020B0609020204030204" pitchFamily="49" charset="0"/>
              </a:rPr>
              <a:t>вместо "</a:t>
            </a:r>
            <a:r>
              <a:rPr lang="en-US" sz="1000" dirty="0">
                <a:latin typeface="Consolas" panose="020B0609020204030204" pitchFamily="49" charset="0"/>
              </a:rPr>
              <a:t>effort</a:t>
            </a:r>
            <a:r>
              <a:rPr lang="en-US" sz="1000" dirty="0" smtClean="0">
                <a:latin typeface="Consolas" panose="020B0609020204030204" pitchFamily="49" charset="0"/>
              </a:rPr>
              <a:t>")</a:t>
            </a:r>
            <a:r>
              <a:rPr lang="ru-RU" sz="1000" dirty="0" smtClean="0">
                <a:latin typeface="Consolas" panose="020B0609020204030204" pitchFamily="49" charset="0"/>
              </a:rPr>
              <a:t>	</a:t>
            </a:r>
            <a:r>
              <a:rPr lang="en-US" sz="1000" dirty="0">
                <a:latin typeface="Consolas" panose="020B0609020204030204" pitchFamily="49" charset="0"/>
              </a:rPr>
              <a:t> [[49906],   # "___" (</a:t>
            </a:r>
            <a:r>
              <a:rPr lang="ru-RU" sz="1000" dirty="0">
                <a:latin typeface="Consolas" panose="020B0609020204030204" pitchFamily="49" charset="0"/>
              </a:rPr>
              <a:t>вместо "</a:t>
            </a:r>
            <a:r>
              <a:rPr lang="en-US" sz="1000" dirty="0">
                <a:latin typeface="Consolas" panose="020B0609020204030204" pitchFamily="49" charset="0"/>
              </a:rPr>
              <a:t>like")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 [  339],   # " he"   (</a:t>
            </a:r>
            <a:r>
              <a:rPr lang="ru-RU" sz="1000" dirty="0">
                <a:latin typeface="Consolas" panose="020B0609020204030204" pitchFamily="49" charset="0"/>
              </a:rPr>
              <a:t>вместо "</a:t>
            </a:r>
            <a:r>
              <a:rPr lang="en-US" sz="1000" dirty="0">
                <a:latin typeface="Consolas" panose="020B0609020204030204" pitchFamily="49" charset="0"/>
              </a:rPr>
              <a:t>moves") </a:t>
            </a:r>
            <a:r>
              <a:rPr lang="ru-RU" sz="1000" dirty="0" smtClean="0">
                <a:latin typeface="Consolas" panose="020B0609020204030204" pitchFamily="49" charset="0"/>
              </a:rPr>
              <a:t>	</a:t>
            </a:r>
            <a:r>
              <a:rPr lang="en-US" sz="1000" dirty="0">
                <a:latin typeface="Consolas" panose="020B0609020204030204" pitchFamily="49" charset="0"/>
              </a:rPr>
              <a:t> </a:t>
            </a:r>
            <a:r>
              <a:rPr lang="ru-RU" sz="1000" dirty="0" smtClean="0">
                <a:latin typeface="Consolas" panose="020B0609020204030204" pitchFamily="49" charset="0"/>
              </a:rPr>
              <a:t> </a:t>
            </a:r>
            <a:r>
              <a:rPr lang="en-US" sz="1000" dirty="0" smtClean="0">
                <a:latin typeface="Consolas" panose="020B0609020204030204" pitchFamily="49" charset="0"/>
              </a:rPr>
              <a:t>[</a:t>
            </a:r>
            <a:r>
              <a:rPr lang="en-US" sz="1000" dirty="0">
                <a:latin typeface="Consolas" panose="020B0609020204030204" pitchFamily="49" charset="0"/>
              </a:rPr>
              <a:t>29669],   # "___" (</a:t>
            </a:r>
            <a:r>
              <a:rPr lang="ru-RU" sz="1000" dirty="0">
                <a:latin typeface="Consolas" panose="020B0609020204030204" pitchFamily="49" charset="0"/>
              </a:rPr>
              <a:t>вместо "</a:t>
            </a:r>
            <a:r>
              <a:rPr lang="en-US" sz="1000" dirty="0">
                <a:latin typeface="Consolas" panose="020B0609020204030204" pitchFamily="49" charset="0"/>
              </a:rPr>
              <a:t>to")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 [42826]],  # "Netflix" (</a:t>
            </a:r>
            <a:r>
              <a:rPr lang="ru-RU" sz="1000" dirty="0">
                <a:latin typeface="Consolas" panose="020B0609020204030204" pitchFamily="49" charset="0"/>
              </a:rPr>
              <a:t>вместо "</a:t>
            </a:r>
            <a:r>
              <a:rPr lang="en-US" sz="1000" dirty="0">
                <a:latin typeface="Consolas" panose="020B0609020204030204" pitchFamily="49" charset="0"/>
              </a:rPr>
              <a:t>you</a:t>
            </a:r>
            <a:r>
              <a:rPr lang="en-US" sz="1000" dirty="0" smtClean="0">
                <a:latin typeface="Consolas" panose="020B0609020204030204" pitchFamily="49" charset="0"/>
              </a:rPr>
              <a:t>")</a:t>
            </a:r>
            <a:r>
              <a:rPr lang="ru-RU" sz="1000" dirty="0" smtClean="0">
                <a:latin typeface="Consolas" panose="020B0609020204030204" pitchFamily="49" charset="0"/>
              </a:rPr>
              <a:t>	  </a:t>
            </a:r>
            <a:r>
              <a:rPr lang="en-US" sz="1000" dirty="0" smtClean="0">
                <a:latin typeface="Consolas" panose="020B0609020204030204" pitchFamily="49" charset="0"/>
              </a:rPr>
              <a:t>[</a:t>
            </a:r>
            <a:r>
              <a:rPr lang="en-US" sz="1000" dirty="0">
                <a:latin typeface="Consolas" panose="020B0609020204030204" pitchFamily="49" charset="0"/>
              </a:rPr>
              <a:t>41751]]]) # "___" (</a:t>
            </a:r>
            <a:r>
              <a:rPr lang="ru-RU" sz="1000" dirty="0">
                <a:latin typeface="Consolas" panose="020B0609020204030204" pitchFamily="49" charset="0"/>
              </a:rPr>
              <a:t>вместо "</a:t>
            </a:r>
            <a:r>
              <a:rPr lang="en-US" sz="1000" dirty="0">
                <a:latin typeface="Consolas" panose="020B0609020204030204" pitchFamily="49" charset="0"/>
              </a:rPr>
              <a:t>run")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smtClean="0">
                <a:latin typeface="Consolas" panose="020B0609020204030204" pitchFamily="49" charset="0"/>
              </a:rPr>
              <a:t>         </a:t>
            </a: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b="1" dirty="0" smtClean="0">
                <a:latin typeface="Consolas" panose="020B0609020204030204" pitchFamily="49" charset="0"/>
              </a:rPr>
              <a:t>Вывод</a:t>
            </a:r>
            <a:r>
              <a:rPr lang="ru-RU" sz="1000" dirty="0">
                <a:latin typeface="Consolas" panose="020B0609020204030204" pitchFamily="49" charset="0"/>
              </a:rPr>
              <a:t>: Модель предсказывает бессмысленные </a:t>
            </a:r>
            <a:r>
              <a:rPr lang="ru-RU" sz="1000" dirty="0" err="1">
                <a:latin typeface="Consolas" panose="020B0609020204030204" pitchFamily="49" charset="0"/>
              </a:rPr>
              <a:t>токены</a:t>
            </a:r>
            <a:endParaRPr lang="ru-RU" sz="100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7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7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64366638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Обучение </a:t>
            </a:r>
            <a:r>
              <a:rPr lang="en-US" dirty="0" smtClean="0"/>
              <a:t>LLM</a:t>
            </a:r>
            <a:r>
              <a:rPr lang="ru-RU" dirty="0" smtClean="0"/>
              <a:t> </a:t>
            </a:r>
            <a:r>
              <a:rPr lang="ru-RU" dirty="0"/>
              <a:t>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Оценка </a:t>
            </a:r>
            <a:r>
              <a:rPr lang="ru-RU" sz="1200" b="1" dirty="0" smtClean="0"/>
              <a:t>генеративных</a:t>
            </a:r>
            <a:r>
              <a:rPr lang="en-US" sz="1200" b="1" dirty="0" smtClean="0"/>
              <a:t> </a:t>
            </a:r>
            <a:r>
              <a:rPr lang="ru-RU" sz="1200" b="1" dirty="0" smtClean="0"/>
              <a:t>текстовых моделей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3. Извлечение вероятностей для ЦЕЛЕВЫХ </a:t>
            </a:r>
            <a:r>
              <a:rPr lang="ru-RU" sz="1000" dirty="0" err="1">
                <a:latin typeface="Consolas" panose="020B0609020204030204" pitchFamily="49" charset="0"/>
              </a:rPr>
              <a:t>токенов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Код</a:t>
            </a:r>
            <a:r>
              <a:rPr lang="ru-RU" sz="1000" dirty="0" smtClean="0">
                <a:latin typeface="Consolas" panose="020B0609020204030204" pitchFamily="49" charset="0"/>
              </a:rPr>
              <a:t>: </a:t>
            </a:r>
            <a:r>
              <a:rPr lang="en-US" sz="1000" dirty="0" err="1" smtClean="0">
                <a:latin typeface="Consolas" panose="020B0609020204030204" pitchFamily="49" charset="0"/>
              </a:rPr>
              <a:t>text_idx</a:t>
            </a:r>
            <a:r>
              <a:rPr lang="en-US" sz="1000" dirty="0" smtClean="0">
                <a:latin typeface="Consolas" panose="020B0609020204030204" pitchFamily="49" charset="0"/>
              </a:rPr>
              <a:t> </a:t>
            </a:r>
            <a:r>
              <a:rPr lang="en-US" sz="1000" dirty="0">
                <a:latin typeface="Consolas" panose="020B0609020204030204" pitchFamily="49" charset="0"/>
              </a:rPr>
              <a:t>= 0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</a:t>
            </a:r>
            <a:r>
              <a:rPr lang="ru-RU" sz="1000" dirty="0" smtClean="0">
                <a:latin typeface="Consolas" panose="020B0609020204030204" pitchFamily="49" charset="0"/>
              </a:rPr>
              <a:t>    </a:t>
            </a:r>
            <a:r>
              <a:rPr lang="en-US" sz="1000" dirty="0" smtClean="0">
                <a:latin typeface="Consolas" panose="020B0609020204030204" pitchFamily="49" charset="0"/>
              </a:rPr>
              <a:t>target_probas_1 </a:t>
            </a:r>
            <a:r>
              <a:rPr lang="en-US" sz="1000" dirty="0">
                <a:latin typeface="Consolas" panose="020B0609020204030204" pitchFamily="49" charset="0"/>
              </a:rPr>
              <a:t>= </a:t>
            </a:r>
            <a:r>
              <a:rPr lang="en-US" sz="1000" dirty="0" err="1">
                <a:latin typeface="Consolas" panose="020B0609020204030204" pitchFamily="49" charset="0"/>
              </a:rPr>
              <a:t>probas</a:t>
            </a:r>
            <a:r>
              <a:rPr lang="en-US" sz="1000" dirty="0">
                <a:latin typeface="Consolas" panose="020B0609020204030204" pitchFamily="49" charset="0"/>
              </a:rPr>
              <a:t>[</a:t>
            </a:r>
            <a:r>
              <a:rPr lang="en-US" sz="1000" dirty="0" err="1">
                <a:latin typeface="Consolas" panose="020B0609020204030204" pitchFamily="49" charset="0"/>
              </a:rPr>
              <a:t>text_idx</a:t>
            </a:r>
            <a:r>
              <a:rPr lang="en-US" sz="1000" dirty="0">
                <a:latin typeface="Consolas" panose="020B0609020204030204" pitchFamily="49" charset="0"/>
              </a:rPr>
              <a:t>, [0,1,2], targets[</a:t>
            </a:r>
            <a:r>
              <a:rPr lang="en-US" sz="1000" dirty="0" err="1">
                <a:latin typeface="Consolas" panose="020B0609020204030204" pitchFamily="49" charset="0"/>
              </a:rPr>
              <a:t>text_idx</a:t>
            </a:r>
            <a:r>
              <a:rPr lang="en-US" sz="1000" dirty="0">
                <a:latin typeface="Consolas" panose="020B0609020204030204" pitchFamily="49" charset="0"/>
              </a:rPr>
              <a:t>]]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     </a:t>
            </a:r>
            <a:r>
              <a:rPr lang="en-US" sz="1000" dirty="0" smtClean="0">
                <a:latin typeface="Consolas" panose="020B0609020204030204" pitchFamily="49" charset="0"/>
              </a:rPr>
              <a:t>print</a:t>
            </a:r>
            <a:r>
              <a:rPr lang="en-US" sz="1000" dirty="0">
                <a:latin typeface="Consolas" panose="020B0609020204030204" pitchFamily="49" charset="0"/>
              </a:rPr>
              <a:t>("Text 1:", target_probas_1)  # tensor([7.4541e-05, 3.1061e-05, 1.1563e-05])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Что </a:t>
            </a:r>
            <a:r>
              <a:rPr lang="ru-RU" sz="1000" dirty="0">
                <a:latin typeface="Consolas" panose="020B0609020204030204" pitchFamily="49" charset="0"/>
              </a:rPr>
              <a:t>мы получили: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 smtClean="0">
                <a:latin typeface="Consolas" panose="020B0609020204030204" pitchFamily="49" charset="0"/>
              </a:rPr>
              <a:t>probas</a:t>
            </a:r>
            <a:r>
              <a:rPr lang="en-US" sz="1000" dirty="0" smtClean="0">
                <a:latin typeface="Consolas" panose="020B0609020204030204" pitchFamily="49" charset="0"/>
              </a:rPr>
              <a:t>[0</a:t>
            </a:r>
            <a:r>
              <a:rPr lang="en-US" sz="1000" dirty="0">
                <a:latin typeface="Consolas" panose="020B0609020204030204" pitchFamily="49" charset="0"/>
              </a:rPr>
              <a:t>, 0, 3626] = 7.4541e-05 ← P("effort" | "the")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probas</a:t>
            </a:r>
            <a:r>
              <a:rPr lang="en-US" sz="1000" dirty="0">
                <a:latin typeface="Consolas" panose="020B0609020204030204" pitchFamily="49" charset="0"/>
              </a:rPr>
              <a:t>[0, 1, 6100] = 3.1061e-05 ← P("moves" | "the effort")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probas</a:t>
            </a:r>
            <a:r>
              <a:rPr lang="en-US" sz="1000" dirty="0">
                <a:latin typeface="Consolas" panose="020B0609020204030204" pitchFamily="49" charset="0"/>
              </a:rPr>
              <a:t>[0, 2, 345] = 1.1563e-05 ← P("you" | "the effort moves")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Для примера 2: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Код</a:t>
            </a:r>
            <a:r>
              <a:rPr lang="ru-RU" sz="1000" dirty="0" smtClean="0">
                <a:latin typeface="Consolas" panose="020B0609020204030204" pitchFamily="49" charset="0"/>
              </a:rPr>
              <a:t>: </a:t>
            </a:r>
            <a:r>
              <a:rPr lang="en-US" sz="1000" dirty="0" err="1" smtClean="0">
                <a:latin typeface="Consolas" panose="020B0609020204030204" pitchFamily="49" charset="0"/>
              </a:rPr>
              <a:t>text_idx</a:t>
            </a:r>
            <a:r>
              <a:rPr lang="en-US" sz="1000" dirty="0" smtClean="0">
                <a:latin typeface="Consolas" panose="020B0609020204030204" pitchFamily="49" charset="0"/>
              </a:rPr>
              <a:t> </a:t>
            </a:r>
            <a:r>
              <a:rPr lang="en-US" sz="1000" dirty="0">
                <a:latin typeface="Consolas" panose="020B0609020204030204" pitchFamily="49" charset="0"/>
              </a:rPr>
              <a:t>= 1 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</a:t>
            </a:r>
            <a:r>
              <a:rPr lang="ru-RU" sz="1000" dirty="0" smtClean="0">
                <a:latin typeface="Consolas" panose="020B0609020204030204" pitchFamily="49" charset="0"/>
              </a:rPr>
              <a:t>    </a:t>
            </a:r>
            <a:r>
              <a:rPr lang="en-US" sz="1000" dirty="0" smtClean="0">
                <a:latin typeface="Consolas" panose="020B0609020204030204" pitchFamily="49" charset="0"/>
              </a:rPr>
              <a:t>target_probas_2 </a:t>
            </a:r>
            <a:r>
              <a:rPr lang="en-US" sz="1000" dirty="0">
                <a:latin typeface="Consolas" panose="020B0609020204030204" pitchFamily="49" charset="0"/>
              </a:rPr>
              <a:t>= </a:t>
            </a:r>
            <a:r>
              <a:rPr lang="en-US" sz="1000" dirty="0" err="1">
                <a:latin typeface="Consolas" panose="020B0609020204030204" pitchFamily="49" charset="0"/>
              </a:rPr>
              <a:t>probas</a:t>
            </a:r>
            <a:r>
              <a:rPr lang="en-US" sz="1000" dirty="0">
                <a:latin typeface="Consolas" panose="020B0609020204030204" pitchFamily="49" charset="0"/>
              </a:rPr>
              <a:t>[</a:t>
            </a:r>
            <a:r>
              <a:rPr lang="en-US" sz="1000" dirty="0" err="1">
                <a:latin typeface="Consolas" panose="020B0609020204030204" pitchFamily="49" charset="0"/>
              </a:rPr>
              <a:t>text_idx</a:t>
            </a:r>
            <a:r>
              <a:rPr lang="en-US" sz="1000" dirty="0">
                <a:latin typeface="Consolas" panose="020B0609020204030204" pitchFamily="49" charset="0"/>
              </a:rPr>
              <a:t>, [0,1,2], targets[</a:t>
            </a:r>
            <a:r>
              <a:rPr lang="en-US" sz="1000" dirty="0" err="1">
                <a:latin typeface="Consolas" panose="020B0609020204030204" pitchFamily="49" charset="0"/>
              </a:rPr>
              <a:t>text_idx</a:t>
            </a:r>
            <a:r>
              <a:rPr lang="en-US" sz="1000" dirty="0">
                <a:latin typeface="Consolas" panose="020B0609020204030204" pitchFamily="49" charset="0"/>
              </a:rPr>
              <a:t>]]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     </a:t>
            </a:r>
            <a:r>
              <a:rPr lang="en-US" sz="1000" dirty="0" smtClean="0">
                <a:latin typeface="Consolas" panose="020B0609020204030204" pitchFamily="49" charset="0"/>
              </a:rPr>
              <a:t>print</a:t>
            </a:r>
            <a:r>
              <a:rPr lang="en-US" sz="1000" dirty="0">
                <a:latin typeface="Consolas" panose="020B0609020204030204" pitchFamily="49" charset="0"/>
              </a:rPr>
              <a:t>("Text 2:", target_probas_2)  # tensor([1.0337e-05, 5.6776e-05, 4.7559e-06])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Что </a:t>
            </a:r>
            <a:r>
              <a:rPr lang="ru-RU" sz="1000" dirty="0">
                <a:latin typeface="Consolas" panose="020B0609020204030204" pitchFamily="49" charset="0"/>
              </a:rPr>
              <a:t>мы получили: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probas</a:t>
            </a:r>
            <a:r>
              <a:rPr lang="en-US" sz="1000" dirty="0">
                <a:latin typeface="Consolas" panose="020B0609020204030204" pitchFamily="49" charset="0"/>
              </a:rPr>
              <a:t>[1, 0, 1107] = 1.0337e-05 ← P("like" | "I")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probas</a:t>
            </a:r>
            <a:r>
              <a:rPr lang="en-US" sz="1000" dirty="0">
                <a:latin typeface="Consolas" panose="020B0609020204030204" pitchFamily="49" charset="0"/>
              </a:rPr>
              <a:t>[1, 1, 588] = 5.6776e-05 ← P("to" | "I like")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probas</a:t>
            </a:r>
            <a:r>
              <a:rPr lang="en-US" sz="1000" dirty="0">
                <a:latin typeface="Consolas" panose="020B0609020204030204" pitchFamily="49" charset="0"/>
              </a:rPr>
              <a:t>[1, 2, 11311] = 4.7559e-06 ← P("run" | "I like to</a:t>
            </a:r>
            <a:r>
              <a:rPr lang="en-US" sz="1000" dirty="0" smtClean="0">
                <a:latin typeface="Consolas" panose="020B0609020204030204" pitchFamily="49" charset="0"/>
              </a:rPr>
              <a:t>")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4. Расчет средних логарифмических вероятностей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Код: </a:t>
            </a:r>
            <a:r>
              <a:rPr lang="en-US" sz="1000" dirty="0" err="1">
                <a:latin typeface="Consolas" panose="020B0609020204030204" pitchFamily="49" charset="0"/>
              </a:rPr>
              <a:t>log_probas</a:t>
            </a:r>
            <a:r>
              <a:rPr lang="en-US" sz="1000" dirty="0">
                <a:latin typeface="Consolas" panose="020B0609020204030204" pitchFamily="49" charset="0"/>
              </a:rPr>
              <a:t> = tensor([-9.5042, -10.3796, -11.3677, -11.4798, -9.7764, -12.2561])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Расчет среднего значения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Код: </a:t>
            </a:r>
            <a:r>
              <a:rPr lang="en-US" sz="1000" dirty="0" err="1">
                <a:latin typeface="Consolas" panose="020B0609020204030204" pitchFamily="49" charset="0"/>
              </a:rPr>
              <a:t>avg_log_probas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torch.mean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log_probas</a:t>
            </a:r>
            <a:r>
              <a:rPr lang="en-US" sz="1000" dirty="0">
                <a:latin typeface="Consolas" panose="020B0609020204030204" pitchFamily="49" charset="0"/>
              </a:rPr>
              <a:t>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print(</a:t>
            </a:r>
            <a:r>
              <a:rPr lang="en-US" sz="1000" dirty="0" err="1">
                <a:latin typeface="Consolas" panose="020B0609020204030204" pitchFamily="49" charset="0"/>
              </a:rPr>
              <a:t>avg_log_probas</a:t>
            </a:r>
            <a:r>
              <a:rPr lang="en-US" sz="1000" dirty="0">
                <a:latin typeface="Consolas" panose="020B0609020204030204" pitchFamily="49" charset="0"/>
              </a:rPr>
              <a:t>)  # tensor(-10.7940)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Пошаговый расчет: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log(7.4541e-05) = -9.5042   ← P("effort" | "the</a:t>
            </a:r>
            <a:r>
              <a:rPr lang="en-US" sz="1000" dirty="0" smtClean="0">
                <a:latin typeface="Consolas" panose="020B0609020204030204" pitchFamily="49" charset="0"/>
              </a:rPr>
              <a:t>")</a:t>
            </a:r>
            <a:r>
              <a:rPr lang="ru-RU" sz="1000" dirty="0" smtClean="0">
                <a:latin typeface="Consolas" panose="020B0609020204030204" pitchFamily="49" charset="0"/>
              </a:rPr>
              <a:t>		</a:t>
            </a:r>
            <a:r>
              <a:rPr lang="ru-RU" sz="1000" dirty="0">
                <a:latin typeface="Consolas" panose="020B0609020204030204" pitchFamily="49" charset="0"/>
              </a:rPr>
              <a:t>Суммирование и усреднение</a:t>
            </a:r>
            <a:r>
              <a:rPr lang="ru-RU" sz="1000" dirty="0" smtClean="0">
                <a:latin typeface="Consolas" panose="020B0609020204030204" pitchFamily="49" charset="0"/>
              </a:rPr>
              <a:t>:</a:t>
            </a: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log(3.1061e-05) = -10.3796  ← P("moves" | "the effort")  </a:t>
            </a:r>
            <a:r>
              <a:rPr lang="ru-RU" sz="1000" dirty="0" smtClean="0">
                <a:latin typeface="Consolas" panose="020B0609020204030204" pitchFamily="49" charset="0"/>
              </a:rPr>
              <a:t>	</a:t>
            </a:r>
            <a:r>
              <a:rPr lang="en-US" sz="1000" dirty="0">
                <a:latin typeface="Consolas" panose="020B0609020204030204" pitchFamily="49" charset="0"/>
              </a:rPr>
              <a:t> </a:t>
            </a:r>
            <a:r>
              <a:rPr lang="en-US" sz="1000" dirty="0" err="1">
                <a:latin typeface="Consolas" panose="020B0609020204030204" pitchFamily="49" charset="0"/>
              </a:rPr>
              <a:t>avg_log_probas</a:t>
            </a:r>
            <a:r>
              <a:rPr lang="en-US" sz="1000" dirty="0">
                <a:latin typeface="Consolas" panose="020B0609020204030204" pitchFamily="49" charset="0"/>
              </a:rPr>
              <a:t> = (</a:t>
            </a:r>
            <a:r>
              <a:rPr lang="el-GR" sz="1000" dirty="0">
                <a:latin typeface="Consolas" panose="020B0609020204030204" pitchFamily="49" charset="0"/>
              </a:rPr>
              <a:t>Σ </a:t>
            </a:r>
            <a:r>
              <a:rPr lang="en-US" sz="1000" dirty="0" err="1">
                <a:latin typeface="Consolas" panose="020B0609020204030204" pitchFamily="49" charset="0"/>
              </a:rPr>
              <a:t>log_probas</a:t>
            </a:r>
            <a:r>
              <a:rPr lang="en-US" sz="1000" dirty="0">
                <a:latin typeface="Consolas" panose="020B0609020204030204" pitchFamily="49" charset="0"/>
              </a:rPr>
              <a:t>) / n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log(1.1563e-05) = -11.3677  ← P("you" | "the effort moves</a:t>
            </a:r>
            <a:r>
              <a:rPr lang="en-US" sz="1000" dirty="0" smtClean="0">
                <a:latin typeface="Consolas" panose="020B0609020204030204" pitchFamily="49" charset="0"/>
              </a:rPr>
              <a:t>") </a:t>
            </a:r>
            <a:r>
              <a:rPr lang="ru-RU" sz="1000" dirty="0">
                <a:latin typeface="Consolas" panose="020B0609020204030204" pitchFamily="49" charset="0"/>
              </a:rPr>
              <a:t>--</a:t>
            </a:r>
            <a:r>
              <a:rPr lang="en-US" sz="1000" dirty="0">
                <a:latin typeface="Consolas" panose="020B0609020204030204" pitchFamily="49" charset="0"/>
              </a:rPr>
              <a:t>&gt; </a:t>
            </a:r>
            <a:r>
              <a:rPr lang="en-US" sz="1000" dirty="0" smtClean="0">
                <a:latin typeface="Consolas" panose="020B0609020204030204" pitchFamily="49" charset="0"/>
              </a:rPr>
              <a:t> =(-</a:t>
            </a:r>
            <a:r>
              <a:rPr lang="en-US" sz="1000" dirty="0">
                <a:latin typeface="Consolas" panose="020B0609020204030204" pitchFamily="49" charset="0"/>
              </a:rPr>
              <a:t>9.5042 -10.3796 -11.3677 -11.4798 -9.7764 -12.2561</a:t>
            </a:r>
            <a:r>
              <a:rPr lang="en-US" sz="1000" dirty="0" smtClean="0">
                <a:latin typeface="Consolas" panose="020B0609020204030204" pitchFamily="49" charset="0"/>
              </a:rPr>
              <a:t>)/6</a:t>
            </a: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log(1.0337e-05) = -11.4798  ← P("like" | "I</a:t>
            </a:r>
            <a:r>
              <a:rPr lang="en-US" sz="1000" dirty="0" smtClean="0">
                <a:latin typeface="Consolas" panose="020B0609020204030204" pitchFamily="49" charset="0"/>
              </a:rPr>
              <a:t>")</a:t>
            </a:r>
            <a:r>
              <a:rPr lang="ru-RU" sz="1000" dirty="0" smtClean="0">
                <a:latin typeface="Consolas" panose="020B0609020204030204" pitchFamily="49" charset="0"/>
              </a:rPr>
              <a:t>	</a:t>
            </a:r>
            <a:r>
              <a:rPr lang="en-US" sz="1000" dirty="0" smtClean="0">
                <a:latin typeface="Consolas" panose="020B0609020204030204" pitchFamily="49" charset="0"/>
              </a:rPr>
              <a:t>             = </a:t>
            </a:r>
            <a:r>
              <a:rPr lang="en-US" sz="1000" dirty="0">
                <a:latin typeface="Consolas" panose="020B0609020204030204" pitchFamily="49" charset="0"/>
              </a:rPr>
              <a:t>-64.7638 / 6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log(5.6776e-05) = -9.7764   ← P("to" | "I like</a:t>
            </a:r>
            <a:r>
              <a:rPr lang="en-US" sz="1000" dirty="0" smtClean="0">
                <a:latin typeface="Consolas" panose="020B0609020204030204" pitchFamily="49" charset="0"/>
              </a:rPr>
              <a:t>")</a:t>
            </a:r>
            <a:r>
              <a:rPr lang="ru-RU" sz="1000" dirty="0" smtClean="0">
                <a:latin typeface="Consolas" panose="020B0609020204030204" pitchFamily="49" charset="0"/>
              </a:rPr>
              <a:t>		</a:t>
            </a:r>
            <a:r>
              <a:rPr lang="en-US" sz="1000" dirty="0" smtClean="0">
                <a:latin typeface="Consolas" panose="020B0609020204030204" pitchFamily="49" charset="0"/>
              </a:rPr>
              <a:t>= </a:t>
            </a:r>
            <a:r>
              <a:rPr lang="en-US" sz="1000" dirty="0">
                <a:latin typeface="Consolas" panose="020B0609020204030204" pitchFamily="49" charset="0"/>
              </a:rPr>
              <a:t>-10.7940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log(4.7559e-06) = -12.2561  ← P("run" | "I like to")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smtClean="0">
                <a:latin typeface="Consolas" panose="020B0609020204030204" pitchFamily="49" charset="0"/>
              </a:rPr>
              <a:t>               </a:t>
            </a: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		</a:t>
            </a:r>
            <a:r>
              <a:rPr lang="ru-RU" sz="1000" b="1" dirty="0" smtClean="0">
                <a:latin typeface="Consolas" panose="020B0609020204030204" pitchFamily="49" charset="0"/>
              </a:rPr>
              <a:t>Интерпретация</a:t>
            </a:r>
            <a:r>
              <a:rPr lang="ru-RU" sz="1000" dirty="0">
                <a:latin typeface="Consolas" panose="020B0609020204030204" pitchFamily="49" charset="0"/>
              </a:rPr>
              <a:t>: Средняя логарифмическая вероятность = -10.794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7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8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43937086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Обучение </a:t>
            </a:r>
            <a:r>
              <a:rPr lang="en-US" dirty="0" smtClean="0"/>
              <a:t>LLM</a:t>
            </a:r>
            <a:r>
              <a:rPr lang="ru-RU" dirty="0" smtClean="0"/>
              <a:t> </a:t>
            </a:r>
            <a:r>
              <a:rPr lang="ru-RU" dirty="0"/>
              <a:t>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Оценка </a:t>
            </a:r>
            <a:r>
              <a:rPr lang="ru-RU" sz="1200" b="1" dirty="0" smtClean="0"/>
              <a:t>генеративных</a:t>
            </a:r>
            <a:r>
              <a:rPr lang="en-US" sz="1200" b="1" dirty="0" smtClean="0"/>
              <a:t> </a:t>
            </a:r>
            <a:r>
              <a:rPr lang="ru-RU" sz="1200" b="1" dirty="0" smtClean="0"/>
              <a:t>текстовых моделей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Шаг </a:t>
            </a:r>
            <a:r>
              <a:rPr lang="ru-RU" sz="1000" dirty="0">
                <a:latin typeface="Consolas" panose="020B0609020204030204" pitchFamily="49" charset="0"/>
              </a:rPr>
              <a:t>5. Функция потерь </a:t>
            </a:r>
            <a:r>
              <a:rPr lang="en-US" sz="1000" dirty="0">
                <a:latin typeface="Consolas" panose="020B0609020204030204" pitchFamily="49" charset="0"/>
              </a:rPr>
              <a:t>Cross-Entropy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Определение </a:t>
            </a:r>
            <a:r>
              <a:rPr lang="en-US" sz="1000" dirty="0">
                <a:latin typeface="Consolas" panose="020B0609020204030204" pitchFamily="49" charset="0"/>
              </a:rPr>
              <a:t>Cross-Entropy: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Код: </a:t>
            </a:r>
            <a:r>
              <a:rPr lang="en-US" sz="1000" dirty="0" smtClean="0">
                <a:latin typeface="Consolas" panose="020B0609020204030204" pitchFamily="49" charset="0"/>
              </a:rPr>
              <a:t>	</a:t>
            </a:r>
            <a:r>
              <a:rPr lang="en-US" sz="1000" dirty="0" err="1" smtClean="0">
                <a:latin typeface="Consolas" panose="020B0609020204030204" pitchFamily="49" charset="0"/>
              </a:rPr>
              <a:t>neg_avg_log_probas</a:t>
            </a:r>
            <a:r>
              <a:rPr lang="en-US" sz="1000" dirty="0" smtClean="0">
                <a:latin typeface="Consolas" panose="020B0609020204030204" pitchFamily="49" charset="0"/>
              </a:rPr>
              <a:t> </a:t>
            </a:r>
            <a:r>
              <a:rPr lang="en-US" sz="1000" dirty="0">
                <a:latin typeface="Consolas" panose="020B0609020204030204" pitchFamily="49" charset="0"/>
              </a:rPr>
              <a:t>= </a:t>
            </a:r>
            <a:r>
              <a:rPr lang="en-US" sz="1000" dirty="0" err="1">
                <a:latin typeface="Consolas" panose="020B0609020204030204" pitchFamily="49" charset="0"/>
              </a:rPr>
              <a:t>avg_log_probas</a:t>
            </a:r>
            <a:r>
              <a:rPr lang="en-US" sz="1000" dirty="0">
                <a:latin typeface="Consolas" panose="020B0609020204030204" pitchFamily="49" charset="0"/>
              </a:rPr>
              <a:t> * -1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smtClean="0">
                <a:latin typeface="Consolas" panose="020B0609020204030204" pitchFamily="49" charset="0"/>
              </a:rPr>
              <a:t>	print(</a:t>
            </a:r>
            <a:r>
              <a:rPr lang="en-US" sz="1000" dirty="0" err="1" smtClean="0">
                <a:latin typeface="Consolas" panose="020B0609020204030204" pitchFamily="49" charset="0"/>
              </a:rPr>
              <a:t>neg_avg_log_probas</a:t>
            </a:r>
            <a:r>
              <a:rPr lang="en-US" sz="1000" dirty="0">
                <a:latin typeface="Consolas" panose="020B0609020204030204" pitchFamily="49" charset="0"/>
              </a:rPr>
              <a:t>)  # tensor(10.7940</a:t>
            </a:r>
            <a:r>
              <a:rPr lang="en-US" sz="1000" dirty="0" smtClean="0">
                <a:latin typeface="Consolas" panose="020B0609020204030204" pitchFamily="49" charset="0"/>
              </a:rPr>
              <a:t>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Формула: </a:t>
            </a:r>
            <a:r>
              <a:rPr lang="en-US" sz="1000" dirty="0" smtClean="0">
                <a:latin typeface="Consolas" panose="020B0609020204030204" pitchFamily="49" charset="0"/>
              </a:rPr>
              <a:t>	Cross-Entropy </a:t>
            </a:r>
            <a:r>
              <a:rPr lang="en-US" sz="1000" dirty="0">
                <a:latin typeface="Consolas" panose="020B0609020204030204" pitchFamily="49" charset="0"/>
              </a:rPr>
              <a:t>= -1/N * </a:t>
            </a:r>
            <a:r>
              <a:rPr lang="el-GR" sz="1000" dirty="0">
                <a:latin typeface="Consolas" panose="020B0609020204030204" pitchFamily="49" charset="0"/>
              </a:rPr>
              <a:t>Σ(</a:t>
            </a:r>
            <a:r>
              <a:rPr lang="en-US" sz="1000" dirty="0">
                <a:latin typeface="Consolas" panose="020B0609020204030204" pitchFamily="49" charset="0"/>
              </a:rPr>
              <a:t>log(P(</a:t>
            </a:r>
            <a:r>
              <a:rPr lang="en-US" sz="1000" dirty="0" err="1">
                <a:latin typeface="Consolas" panose="020B0609020204030204" pitchFamily="49" charset="0"/>
              </a:rPr>
              <a:t>target_token</a:t>
            </a:r>
            <a:r>
              <a:rPr lang="en-US" sz="1000" dirty="0">
                <a:latin typeface="Consolas" panose="020B0609020204030204" pitchFamily="49" charset="0"/>
              </a:rPr>
              <a:t> | context)))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Что измеряет: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- Низкие значения: Модель уверена в правильных ответах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- Высокие значения: Модель не уверена, предсказывает плохо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Реализация</a:t>
            </a:r>
            <a:r>
              <a:rPr lang="ru-RU" sz="1000" dirty="0">
                <a:latin typeface="Consolas" panose="020B0609020204030204" pitchFamily="49" charset="0"/>
              </a:rPr>
              <a:t>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loss = </a:t>
            </a:r>
            <a:r>
              <a:rPr lang="en-US" sz="1000" dirty="0" err="1">
                <a:latin typeface="Consolas" panose="020B0609020204030204" pitchFamily="49" charset="0"/>
              </a:rPr>
              <a:t>torch.nn.functional.cross_entropy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logits_flat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targets_flat</a:t>
            </a:r>
            <a:r>
              <a:rPr lang="en-US" sz="1000" dirty="0">
                <a:latin typeface="Consolas" panose="020B0609020204030204" pitchFamily="49" charset="0"/>
              </a:rPr>
              <a:t>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print(loss)  # tensor(10.7940</a:t>
            </a:r>
            <a:r>
              <a:rPr lang="en-US" sz="1000" dirty="0" smtClean="0">
                <a:latin typeface="Consolas" panose="020B0609020204030204" pitchFamily="49" charset="0"/>
              </a:rPr>
              <a:t>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6.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Текущее состояние модели: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current_loss</a:t>
            </a:r>
            <a:r>
              <a:rPr lang="en-US" sz="1000" dirty="0">
                <a:latin typeface="Consolas" panose="020B0609020204030204" pitchFamily="49" charset="0"/>
              </a:rPr>
              <a:t> = 10.794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random_guess_loss</a:t>
            </a:r>
            <a:r>
              <a:rPr lang="en-US" sz="1000" dirty="0">
                <a:latin typeface="Consolas" panose="020B0609020204030204" pitchFamily="49" charset="0"/>
              </a:rPr>
              <a:t> = math.log(50257)  # 10.827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Анализ уверенности модели: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-9.5042  ← Модель немного "уверена" что после "</a:t>
            </a:r>
            <a:r>
              <a:rPr lang="en-US" sz="1000" dirty="0">
                <a:latin typeface="Consolas" panose="020B0609020204030204" pitchFamily="49" charset="0"/>
              </a:rPr>
              <a:t>the" </a:t>
            </a:r>
            <a:r>
              <a:rPr lang="ru-RU" sz="1000" dirty="0">
                <a:latin typeface="Consolas" panose="020B0609020204030204" pitchFamily="49" charset="0"/>
              </a:rPr>
              <a:t>будет "</a:t>
            </a:r>
            <a:r>
              <a:rPr lang="en-US" sz="1000" dirty="0">
                <a:latin typeface="Consolas" panose="020B0609020204030204" pitchFamily="49" charset="0"/>
              </a:rPr>
              <a:t>effort"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-10.3796 ← </a:t>
            </a:r>
            <a:r>
              <a:rPr lang="ru-RU" sz="1000" dirty="0">
                <a:latin typeface="Consolas" panose="020B0609020204030204" pitchFamily="49" charset="0"/>
              </a:rPr>
              <a:t>Менее уверена что после "</a:t>
            </a:r>
            <a:r>
              <a:rPr lang="en-US" sz="1000" dirty="0">
                <a:latin typeface="Consolas" panose="020B0609020204030204" pitchFamily="49" charset="0"/>
              </a:rPr>
              <a:t>effort" </a:t>
            </a:r>
            <a:r>
              <a:rPr lang="ru-RU" sz="1000" dirty="0">
                <a:latin typeface="Consolas" panose="020B0609020204030204" pitchFamily="49" charset="0"/>
              </a:rPr>
              <a:t>будет "</a:t>
            </a:r>
            <a:r>
              <a:rPr lang="en-US" sz="1000" dirty="0">
                <a:latin typeface="Consolas" panose="020B0609020204030204" pitchFamily="49" charset="0"/>
              </a:rPr>
              <a:t>moves" 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-11.3677 ← </a:t>
            </a:r>
            <a:r>
              <a:rPr lang="ru-RU" sz="1000" dirty="0">
                <a:latin typeface="Consolas" panose="020B0609020204030204" pitchFamily="49" charset="0"/>
              </a:rPr>
              <a:t>Еще менее уверена что после "</a:t>
            </a:r>
            <a:r>
              <a:rPr lang="en-US" sz="1000" dirty="0">
                <a:latin typeface="Consolas" panose="020B0609020204030204" pitchFamily="49" charset="0"/>
              </a:rPr>
              <a:t>moves" </a:t>
            </a:r>
            <a:r>
              <a:rPr lang="ru-RU" sz="1000" dirty="0">
                <a:latin typeface="Consolas" panose="020B0609020204030204" pitchFamily="49" charset="0"/>
              </a:rPr>
              <a:t>будет "</a:t>
            </a:r>
            <a:r>
              <a:rPr lang="en-US" sz="1000" dirty="0">
                <a:latin typeface="Consolas" panose="020B0609020204030204" pitchFamily="49" charset="0"/>
              </a:rPr>
              <a:t>you"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-11.4798 ← </a:t>
            </a:r>
            <a:r>
              <a:rPr lang="ru-RU" sz="1000" dirty="0">
                <a:latin typeface="Consolas" panose="020B0609020204030204" pitchFamily="49" charset="0"/>
              </a:rPr>
              <a:t>Очень не уверена что после "</a:t>
            </a:r>
            <a:r>
              <a:rPr lang="en-US" sz="1000" dirty="0">
                <a:latin typeface="Consolas" panose="020B0609020204030204" pitchFamily="49" charset="0"/>
              </a:rPr>
              <a:t>I" </a:t>
            </a:r>
            <a:r>
              <a:rPr lang="ru-RU" sz="1000" dirty="0">
                <a:latin typeface="Consolas" panose="020B0609020204030204" pitchFamily="49" charset="0"/>
              </a:rPr>
              <a:t>будет "</a:t>
            </a:r>
            <a:r>
              <a:rPr lang="en-US" sz="1000" dirty="0">
                <a:latin typeface="Consolas" panose="020B0609020204030204" pitchFamily="49" charset="0"/>
              </a:rPr>
              <a:t>like"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-9.7764  ← </a:t>
            </a:r>
            <a:r>
              <a:rPr lang="ru-RU" sz="1000" dirty="0">
                <a:latin typeface="Consolas" panose="020B0609020204030204" pitchFamily="49" charset="0"/>
              </a:rPr>
              <a:t>Более уверена что после "</a:t>
            </a:r>
            <a:r>
              <a:rPr lang="en-US" sz="1000" dirty="0">
                <a:latin typeface="Consolas" panose="020B0609020204030204" pitchFamily="49" charset="0"/>
              </a:rPr>
              <a:t>like" </a:t>
            </a:r>
            <a:r>
              <a:rPr lang="ru-RU" sz="1000" dirty="0">
                <a:latin typeface="Consolas" panose="020B0609020204030204" pitchFamily="49" charset="0"/>
              </a:rPr>
              <a:t>будет "</a:t>
            </a:r>
            <a:r>
              <a:rPr lang="en-US" sz="1000" dirty="0">
                <a:latin typeface="Consolas" panose="020B0609020204030204" pitchFamily="49" charset="0"/>
              </a:rPr>
              <a:t>to"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-12.2561 ← </a:t>
            </a:r>
            <a:r>
              <a:rPr lang="ru-RU" sz="1000" dirty="0">
                <a:latin typeface="Consolas" panose="020B0609020204030204" pitchFamily="49" charset="0"/>
              </a:rPr>
              <a:t>Совсем не уверена что после "</a:t>
            </a:r>
            <a:r>
              <a:rPr lang="en-US" sz="1000" dirty="0">
                <a:latin typeface="Consolas" panose="020B0609020204030204" pitchFamily="49" charset="0"/>
              </a:rPr>
              <a:t>to" </a:t>
            </a:r>
            <a:r>
              <a:rPr lang="ru-RU" sz="1000" dirty="0">
                <a:latin typeface="Consolas" panose="020B0609020204030204" pitchFamily="49" charset="0"/>
              </a:rPr>
              <a:t>будет "</a:t>
            </a:r>
            <a:r>
              <a:rPr lang="en-US" sz="1000" dirty="0">
                <a:latin typeface="Consolas" panose="020B0609020204030204" pitchFamily="49" charset="0"/>
              </a:rPr>
              <a:t>run"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b="1" dirty="0">
                <a:latin typeface="Consolas" panose="020B0609020204030204" pitchFamily="49" charset="0"/>
              </a:rPr>
              <a:t>Вывод</a:t>
            </a:r>
            <a:r>
              <a:rPr lang="ru-RU" sz="1000" dirty="0">
                <a:latin typeface="Consolas" panose="020B0609020204030204" pitchFamily="49" charset="0"/>
              </a:rPr>
              <a:t>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- </a:t>
            </a:r>
            <a:r>
              <a:rPr lang="en-US" sz="1000" dirty="0">
                <a:latin typeface="Consolas" panose="020B0609020204030204" pitchFamily="49" charset="0"/>
              </a:rPr>
              <a:t>Loss = 10.794 vs Random = 10.827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- </a:t>
            </a:r>
            <a:r>
              <a:rPr lang="ru-RU" sz="1000" dirty="0">
                <a:latin typeface="Consolas" panose="020B0609020204030204" pitchFamily="49" charset="0"/>
              </a:rPr>
              <a:t>Модель работает всего на 0.3% лучше случайного угадывания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- Качество генерации: "</a:t>
            </a:r>
            <a:r>
              <a:rPr lang="en-US" sz="1000" dirty="0">
                <a:latin typeface="Consolas" panose="020B0609020204030204" pitchFamily="49" charset="0"/>
              </a:rPr>
              <a:t>Armed </a:t>
            </a:r>
            <a:r>
              <a:rPr lang="en-US" sz="1000" dirty="0" err="1">
                <a:latin typeface="Consolas" panose="020B0609020204030204" pitchFamily="49" charset="0"/>
              </a:rPr>
              <a:t>heNetflix</a:t>
            </a:r>
            <a:r>
              <a:rPr lang="en-US" sz="1000" dirty="0">
                <a:latin typeface="Consolas" panose="020B0609020204030204" pitchFamily="49" charset="0"/>
              </a:rPr>
              <a:t>" </a:t>
            </a:r>
            <a:r>
              <a:rPr lang="ru-RU" sz="1000" dirty="0">
                <a:latin typeface="Consolas" panose="020B0609020204030204" pitchFamily="49" charset="0"/>
              </a:rPr>
              <a:t>вместо "</a:t>
            </a:r>
            <a:r>
              <a:rPr lang="en-US" sz="1000" dirty="0">
                <a:latin typeface="Consolas" panose="020B0609020204030204" pitchFamily="49" charset="0"/>
              </a:rPr>
              <a:t>effort moves you"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7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9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5416002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Обучение </a:t>
            </a:r>
            <a:r>
              <a:rPr lang="en-US" dirty="0" smtClean="0"/>
              <a:t>LLM</a:t>
            </a:r>
            <a:r>
              <a:rPr lang="ru-RU" dirty="0" smtClean="0"/>
              <a:t> </a:t>
            </a:r>
            <a:r>
              <a:rPr lang="ru-RU" dirty="0"/>
              <a:t>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Оценка </a:t>
            </a:r>
            <a:r>
              <a:rPr lang="ru-RU" sz="1200" b="1" dirty="0" smtClean="0"/>
              <a:t>генеративных</a:t>
            </a:r>
            <a:r>
              <a:rPr lang="en-US" sz="1200" b="1" dirty="0" smtClean="0"/>
              <a:t> </a:t>
            </a:r>
            <a:r>
              <a:rPr lang="ru-RU" sz="1200" b="1" dirty="0" smtClean="0"/>
              <a:t>текстовых моделей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7. Прогресс обучения - целевые показатели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Кривая обучения по эпохам: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Эпоха 0:   </a:t>
            </a:r>
            <a:r>
              <a:rPr lang="en-US" sz="1000" dirty="0">
                <a:latin typeface="Consolas" panose="020B0609020204030204" pitchFamily="49" charset="0"/>
              </a:rPr>
              <a:t>loss = 10.794  ██████████ (</a:t>
            </a:r>
            <a:r>
              <a:rPr lang="ru-RU" sz="1000" dirty="0">
                <a:latin typeface="Consolas" panose="020B0609020204030204" pitchFamily="49" charset="0"/>
              </a:rPr>
              <a:t>случайное угадывание)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Эпоха 10:  </a:t>
            </a:r>
            <a:r>
              <a:rPr lang="en-US" sz="1000" dirty="0">
                <a:latin typeface="Consolas" panose="020B0609020204030204" pitchFamily="49" charset="0"/>
              </a:rPr>
              <a:t>loss = 8.200   ████████   (</a:t>
            </a:r>
            <a:r>
              <a:rPr lang="ru-RU" sz="1000" dirty="0">
                <a:latin typeface="Consolas" panose="020B0609020204030204" pitchFamily="49" charset="0"/>
              </a:rPr>
              <a:t>начинает понимать частотные паттерны)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Эпоха 50:  </a:t>
            </a:r>
            <a:r>
              <a:rPr lang="en-US" sz="1000" dirty="0">
                <a:latin typeface="Consolas" panose="020B0609020204030204" pitchFamily="49" charset="0"/>
              </a:rPr>
              <a:t>loss = 5.500   █████     (</a:t>
            </a:r>
            <a:r>
              <a:rPr lang="ru-RU" sz="1000" dirty="0">
                <a:latin typeface="Consolas" panose="020B0609020204030204" pitchFamily="49" charset="0"/>
              </a:rPr>
              <a:t>понимает грамматические структуры)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Эпоха 100: </a:t>
            </a:r>
            <a:r>
              <a:rPr lang="en-US" sz="1000" dirty="0">
                <a:latin typeface="Consolas" panose="020B0609020204030204" pitchFamily="49" charset="0"/>
              </a:rPr>
              <a:t>loss = 3.800   ███       (</a:t>
            </a:r>
            <a:r>
              <a:rPr lang="ru-RU" sz="1000" dirty="0">
                <a:latin typeface="Consolas" panose="020B0609020204030204" pitchFamily="49" charset="0"/>
              </a:rPr>
              <a:t>хорошие семантические предсказания)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Эпоха 200: </a:t>
            </a:r>
            <a:r>
              <a:rPr lang="en-US" sz="1000" dirty="0">
                <a:latin typeface="Consolas" panose="020B0609020204030204" pitchFamily="49" charset="0"/>
              </a:rPr>
              <a:t>loss = 2.900   ██        (</a:t>
            </a:r>
            <a:r>
              <a:rPr lang="ru-RU" sz="1000" dirty="0">
                <a:latin typeface="Consolas" panose="020B0609020204030204" pitchFamily="49" charset="0"/>
              </a:rPr>
              <a:t>качественная контекстная генерация)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Соответствие качества генерации: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Loss ~10.7: "the effort moves" → "Armed </a:t>
            </a:r>
            <a:r>
              <a:rPr lang="en-US" sz="1000" dirty="0" err="1">
                <a:latin typeface="Consolas" panose="020B0609020204030204" pitchFamily="49" charset="0"/>
              </a:rPr>
              <a:t>heNetflix</a:t>
            </a:r>
            <a:r>
              <a:rPr lang="en-US" sz="1000" dirty="0">
                <a:latin typeface="Consolas" panose="020B0609020204030204" pitchFamily="49" charset="0"/>
              </a:rPr>
              <a:t>" </a:t>
            </a:r>
            <a:r>
              <a:rPr lang="ru-RU" sz="1000" dirty="0" smtClean="0">
                <a:latin typeface="Consolas" panose="020B0609020204030204" pitchFamily="49" charset="0"/>
              </a:rPr>
              <a:t>   </a:t>
            </a:r>
            <a:r>
              <a:rPr lang="en-US" sz="1000" dirty="0" smtClean="0">
                <a:latin typeface="Consolas" panose="020B0609020204030204" pitchFamily="49" charset="0"/>
              </a:rPr>
              <a:t>(</a:t>
            </a:r>
            <a:r>
              <a:rPr lang="ru-RU" sz="1000" dirty="0">
                <a:latin typeface="Consolas" panose="020B0609020204030204" pitchFamily="49" charset="0"/>
              </a:rPr>
              <a:t>мусор)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Loss ~8.2:  "the effort moves" → "and then said"   </a:t>
            </a:r>
            <a:r>
              <a:rPr lang="ru-RU" sz="1000" dirty="0" smtClean="0">
                <a:latin typeface="Consolas" panose="020B0609020204030204" pitchFamily="49" charset="0"/>
              </a:rPr>
              <a:t>   </a:t>
            </a:r>
            <a:r>
              <a:rPr lang="en-US" sz="1000" dirty="0" smtClean="0">
                <a:latin typeface="Consolas" panose="020B0609020204030204" pitchFamily="49" charset="0"/>
              </a:rPr>
              <a:t>(</a:t>
            </a:r>
            <a:r>
              <a:rPr lang="ru-RU" sz="1000" dirty="0">
                <a:latin typeface="Consolas" panose="020B0609020204030204" pitchFamily="49" charset="0"/>
              </a:rPr>
              <a:t>грамматично, но не </a:t>
            </a:r>
            <a:r>
              <a:rPr lang="ru-RU" sz="1000" dirty="0" err="1">
                <a:latin typeface="Consolas" panose="020B0609020204030204" pitchFamily="49" charset="0"/>
              </a:rPr>
              <a:t>семантично</a:t>
            </a:r>
            <a:r>
              <a:rPr lang="ru-RU" sz="1000" dirty="0">
                <a:latin typeface="Consolas" panose="020B0609020204030204" pitchFamily="49" charset="0"/>
              </a:rPr>
              <a:t>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Loss ~5.5:  "the effort moves" → "you forward to"  </a:t>
            </a:r>
            <a:r>
              <a:rPr lang="ru-RU" sz="1000" dirty="0" smtClean="0">
                <a:latin typeface="Consolas" panose="020B0609020204030204" pitchFamily="49" charset="0"/>
              </a:rPr>
              <a:t>   </a:t>
            </a:r>
            <a:r>
              <a:rPr lang="en-US" sz="1000" dirty="0" smtClean="0">
                <a:latin typeface="Consolas" panose="020B0609020204030204" pitchFamily="49" charset="0"/>
              </a:rPr>
              <a:t>(</a:t>
            </a:r>
            <a:r>
              <a:rPr lang="ru-RU" sz="1000" dirty="0">
                <a:latin typeface="Consolas" panose="020B0609020204030204" pitchFamily="49" charset="0"/>
              </a:rPr>
              <a:t>лучше, но не идеально)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Loss ~3.8:  "the effort moves" → "you closer to"   </a:t>
            </a:r>
            <a:r>
              <a:rPr lang="ru-RU" sz="1000" dirty="0" smtClean="0">
                <a:latin typeface="Consolas" panose="020B0609020204030204" pitchFamily="49" charset="0"/>
              </a:rPr>
              <a:t>   </a:t>
            </a:r>
            <a:r>
              <a:rPr lang="en-US" sz="1000" dirty="0" smtClean="0">
                <a:latin typeface="Consolas" panose="020B0609020204030204" pitchFamily="49" charset="0"/>
              </a:rPr>
              <a:t>(</a:t>
            </a:r>
            <a:r>
              <a:rPr lang="ru-RU" sz="1000" dirty="0">
                <a:latin typeface="Consolas" panose="020B0609020204030204" pitchFamily="49" charset="0"/>
              </a:rPr>
              <a:t>семантически связано)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Loss ~2.9:  "the effort moves" → "you toward success" (</a:t>
            </a:r>
            <a:r>
              <a:rPr lang="ru-RU" sz="1000" dirty="0">
                <a:latin typeface="Consolas" panose="020B0609020204030204" pitchFamily="49" charset="0"/>
              </a:rPr>
              <a:t>качественное продолжение)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Вывод - необходимость обучения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Текущая проблема: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❌ </a:t>
            </a:r>
            <a:r>
              <a:rPr lang="en-US" sz="1000" dirty="0">
                <a:latin typeface="Consolas" panose="020B0609020204030204" pitchFamily="49" charset="0"/>
              </a:rPr>
              <a:t>Cross-Entropy = 10.794 (</a:t>
            </a:r>
            <a:r>
              <a:rPr lang="ru-RU" sz="1000" dirty="0">
                <a:latin typeface="Consolas" panose="020B0609020204030204" pitchFamily="49" charset="0"/>
              </a:rPr>
              <a:t>почти случайное угадывание)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❌ Качество генерации: Бессмысленный текст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❌ Уверенность модели: Практически нулевая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80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41421576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Обучение </a:t>
            </a:r>
            <a:r>
              <a:rPr lang="en-US" dirty="0" smtClean="0"/>
              <a:t>LLM</a:t>
            </a:r>
            <a:r>
              <a:rPr lang="ru-RU" dirty="0" smtClean="0"/>
              <a:t> </a:t>
            </a:r>
            <a:r>
              <a:rPr lang="ru-RU" dirty="0"/>
              <a:t>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Расчет потерь для обучающей и проверочной выборок</a:t>
            </a:r>
            <a:endParaRPr lang="ru-RU" sz="1200" b="1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1. Загрузка данных — наш маленький мир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Мы взяли рассказ Эдит </a:t>
            </a:r>
            <a:r>
              <a:rPr lang="ru-RU" sz="1000" dirty="0" err="1">
                <a:latin typeface="Consolas" panose="020B0609020204030204" pitchFamily="49" charset="0"/>
              </a:rPr>
              <a:t>Уортон</a:t>
            </a:r>
            <a:r>
              <a:rPr lang="ru-RU" sz="1000" dirty="0">
                <a:latin typeface="Consolas" panose="020B0609020204030204" pitchFamily="49" charset="0"/>
              </a:rPr>
              <a:t> — </a:t>
            </a:r>
            <a:r>
              <a:rPr lang="en-US" sz="1000" dirty="0">
                <a:latin typeface="Consolas" panose="020B0609020204030204" pitchFamily="49" charset="0"/>
              </a:rPr>
              <a:t>The Verdict. </a:t>
            </a:r>
            <a:r>
              <a:rPr lang="ru-RU" sz="1000" dirty="0">
                <a:latin typeface="Consolas" panose="020B0609020204030204" pitchFamily="49" charset="0"/>
              </a:rPr>
              <a:t>Это наш весь </a:t>
            </a:r>
            <a:r>
              <a:rPr lang="ru-RU" sz="1000" dirty="0" err="1">
                <a:latin typeface="Consolas" panose="020B0609020204030204" pitchFamily="49" charset="0"/>
              </a:rPr>
              <a:t>датасет</a:t>
            </a:r>
            <a:r>
              <a:rPr lang="ru-RU" sz="1000" dirty="0">
                <a:latin typeface="Consolas" panose="020B0609020204030204" pitchFamily="49" charset="0"/>
              </a:rPr>
              <a:t>, что </a:t>
            </a:r>
            <a:r>
              <a:rPr lang="ru-RU" sz="1000" dirty="0" smtClean="0">
                <a:latin typeface="Consolas" panose="020B0609020204030204" pitchFamily="49" charset="0"/>
              </a:rPr>
              <a:t>идеально </a:t>
            </a:r>
            <a:r>
              <a:rPr lang="ru-RU" sz="1000" dirty="0">
                <a:latin typeface="Consolas" panose="020B0609020204030204" pitchFamily="49" charset="0"/>
              </a:rPr>
              <a:t>подходит для экспериментов.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smtClean="0">
                <a:latin typeface="Consolas" panose="020B0609020204030204" pitchFamily="49" charset="0"/>
              </a:rPr>
              <a:t>with </a:t>
            </a:r>
            <a:r>
              <a:rPr lang="en-US" sz="1000" dirty="0">
                <a:latin typeface="Consolas" panose="020B0609020204030204" pitchFamily="49" charset="0"/>
              </a:rPr>
              <a:t>open("the-verdict.txt", "r", encoding="utf-8") as file: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</a:t>
            </a:r>
            <a:r>
              <a:rPr lang="en-US" sz="1000" dirty="0" err="1">
                <a:latin typeface="Consolas" panose="020B0609020204030204" pitchFamily="49" charset="0"/>
              </a:rPr>
              <a:t>text_data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file.read</a:t>
            </a:r>
            <a:r>
              <a:rPr lang="en-US" sz="1000" dirty="0">
                <a:latin typeface="Consolas" panose="020B0609020204030204" pitchFamily="49" charset="0"/>
              </a:rPr>
              <a:t>()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smtClean="0">
                <a:latin typeface="Consolas" panose="020B0609020204030204" pitchFamily="49" charset="0"/>
              </a:rPr>
              <a:t>print</a:t>
            </a:r>
            <a:r>
              <a:rPr lang="en-US" sz="1000" dirty="0">
                <a:latin typeface="Consolas" panose="020B0609020204030204" pitchFamily="49" charset="0"/>
              </a:rPr>
              <a:t>("Characters:", </a:t>
            </a:r>
            <a:r>
              <a:rPr lang="en-US" sz="1000" dirty="0" err="1">
                <a:latin typeface="Consolas" panose="020B0609020204030204" pitchFamily="49" charset="0"/>
              </a:rPr>
              <a:t>len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text_data</a:t>
            </a:r>
            <a:r>
              <a:rPr lang="en-US" sz="1000" dirty="0">
                <a:latin typeface="Consolas" panose="020B0609020204030204" pitchFamily="49" charset="0"/>
              </a:rPr>
              <a:t>))     	</a:t>
            </a:r>
            <a:r>
              <a:rPr lang="en-US" sz="1000" dirty="0" smtClean="0">
                <a:latin typeface="Consolas" panose="020B0609020204030204" pitchFamily="49" charset="0"/>
              </a:rPr>
              <a:t># </a:t>
            </a:r>
            <a:r>
              <a:rPr lang="en-US" sz="1000" dirty="0">
                <a:latin typeface="Consolas" panose="020B0609020204030204" pitchFamily="49" charset="0"/>
              </a:rPr>
              <a:t>20479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print("Tokens:", </a:t>
            </a:r>
            <a:r>
              <a:rPr lang="en-US" sz="1000" dirty="0" err="1">
                <a:latin typeface="Consolas" panose="020B0609020204030204" pitchFamily="49" charset="0"/>
              </a:rPr>
              <a:t>len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tokenizer.encode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text_data</a:t>
            </a:r>
            <a:r>
              <a:rPr lang="en-US" sz="1000" dirty="0">
                <a:latin typeface="Consolas" panose="020B0609020204030204" pitchFamily="49" charset="0"/>
              </a:rPr>
              <a:t>)))  	# </a:t>
            </a:r>
            <a:r>
              <a:rPr lang="en-US" sz="1000" dirty="0">
                <a:solidFill>
                  <a:srgbClr val="00B050"/>
                </a:solidFill>
                <a:latin typeface="Consolas" panose="020B0609020204030204" pitchFamily="49" charset="0"/>
              </a:rPr>
              <a:t>5145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Сравнение с реальными </a:t>
            </a:r>
            <a:r>
              <a:rPr lang="ru-RU" sz="1000" dirty="0" err="1">
                <a:latin typeface="Consolas" panose="020B0609020204030204" pitchFamily="49" charset="0"/>
              </a:rPr>
              <a:t>датасетами</a:t>
            </a:r>
            <a:r>
              <a:rPr lang="ru-RU" sz="1000" dirty="0">
                <a:latin typeface="Consolas" panose="020B0609020204030204" pitchFamily="49" charset="0"/>
              </a:rPr>
              <a:t>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Модель		</a:t>
            </a:r>
            <a:r>
              <a:rPr lang="ru-RU" sz="1000" dirty="0" err="1">
                <a:latin typeface="Consolas" panose="020B0609020204030204" pitchFamily="49" charset="0"/>
              </a:rPr>
              <a:t>Токенов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The Verdict	</a:t>
            </a:r>
            <a:r>
              <a:rPr lang="ru-RU" sz="1000" dirty="0" smtClean="0">
                <a:latin typeface="Consolas" panose="020B0609020204030204" pitchFamily="49" charset="0"/>
              </a:rPr>
              <a:t>	</a:t>
            </a:r>
            <a:r>
              <a:rPr lang="en-US" sz="1000" dirty="0" smtClean="0">
                <a:solidFill>
                  <a:srgbClr val="00B050"/>
                </a:solidFill>
                <a:latin typeface="Consolas" panose="020B0609020204030204" pitchFamily="49" charset="0"/>
              </a:rPr>
              <a:t>5145</a:t>
            </a:r>
            <a:r>
              <a:rPr lang="en-US" sz="1000" dirty="0" smtClean="0">
                <a:latin typeface="Consolas" panose="020B0609020204030204" pitchFamily="49" charset="0"/>
              </a:rPr>
              <a:t> </a:t>
            </a:r>
            <a:r>
              <a:rPr lang="en-US" sz="1000" dirty="0">
                <a:latin typeface="Consolas" panose="020B0609020204030204" pitchFamily="49" charset="0"/>
              </a:rPr>
              <a:t>— </a:t>
            </a:r>
            <a:r>
              <a:rPr lang="ru-RU" sz="1000" dirty="0">
                <a:latin typeface="Consolas" panose="020B0609020204030204" pitchFamily="49" charset="0"/>
              </a:rPr>
              <a:t>капля в море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GPT-2		~300 </a:t>
            </a:r>
            <a:r>
              <a:rPr lang="ru-RU" sz="1000" dirty="0">
                <a:latin typeface="Consolas" panose="020B0609020204030204" pitchFamily="49" charset="0"/>
              </a:rPr>
              <a:t>млн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GPT-3		~300 </a:t>
            </a:r>
            <a:r>
              <a:rPr lang="ru-RU" sz="1000" dirty="0">
                <a:latin typeface="Consolas" panose="020B0609020204030204" pitchFamily="49" charset="0"/>
              </a:rPr>
              <a:t>млрд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Llama 		3~15 </a:t>
            </a:r>
            <a:r>
              <a:rPr lang="ru-RU" sz="1000" dirty="0">
                <a:latin typeface="Consolas" panose="020B0609020204030204" pitchFamily="49" charset="0"/>
              </a:rPr>
              <a:t>трлн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То есть наша модель 5145 </a:t>
            </a:r>
            <a:r>
              <a:rPr lang="ru-RU" sz="1000" dirty="0" err="1">
                <a:latin typeface="Consolas" panose="020B0609020204030204" pitchFamily="49" charset="0"/>
              </a:rPr>
              <a:t>токенов</a:t>
            </a:r>
            <a:r>
              <a:rPr lang="ru-RU" sz="1000" dirty="0">
                <a:latin typeface="Consolas" panose="020B0609020204030204" pitchFamily="49" charset="0"/>
              </a:rPr>
              <a:t> это как учить английский по одной странице</a:t>
            </a:r>
            <a:r>
              <a:rPr lang="ru-RU" sz="1000" dirty="0" smtClean="0">
                <a:latin typeface="Consolas" panose="020B0609020204030204" pitchFamily="49" charset="0"/>
              </a:rPr>
              <a:t>! Но </a:t>
            </a:r>
            <a:r>
              <a:rPr lang="ru-RU" sz="1000" dirty="0">
                <a:latin typeface="Consolas" panose="020B0609020204030204" pitchFamily="49" charset="0"/>
              </a:rPr>
              <a:t>быстро, понятно и без ошибок</a:t>
            </a:r>
            <a:r>
              <a:rPr lang="ru-RU" sz="1000" dirty="0" smtClean="0">
                <a:latin typeface="Consolas" panose="020B0609020204030204" pitchFamily="49" charset="0"/>
              </a:rPr>
              <a:t>!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2. Разделяем данные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90% — учим, 10% — проверяем. Чтобы модель не списывала!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train_ratio</a:t>
            </a:r>
            <a:r>
              <a:rPr lang="en-US" sz="1000" dirty="0">
                <a:latin typeface="Consolas" panose="020B0609020204030204" pitchFamily="49" charset="0"/>
              </a:rPr>
              <a:t> = 0.90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split_idx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int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train_ratio</a:t>
            </a:r>
            <a:r>
              <a:rPr lang="en-US" sz="1000" dirty="0">
                <a:latin typeface="Consolas" panose="020B0609020204030204" pitchFamily="49" charset="0"/>
              </a:rPr>
              <a:t> * </a:t>
            </a:r>
            <a:r>
              <a:rPr lang="en-US" sz="1000" dirty="0" err="1">
                <a:latin typeface="Consolas" panose="020B0609020204030204" pitchFamily="49" charset="0"/>
              </a:rPr>
              <a:t>len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text_data</a:t>
            </a:r>
            <a:r>
              <a:rPr lang="en-US" sz="1000" dirty="0">
                <a:latin typeface="Consolas" panose="020B0609020204030204" pitchFamily="49" charset="0"/>
              </a:rPr>
              <a:t>))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train_data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text_data</a:t>
            </a:r>
            <a:r>
              <a:rPr lang="en-US" sz="1000" dirty="0">
                <a:latin typeface="Consolas" panose="020B0609020204030204" pitchFamily="49" charset="0"/>
              </a:rPr>
              <a:t>[:</a:t>
            </a:r>
            <a:r>
              <a:rPr lang="en-US" sz="1000" dirty="0" err="1">
                <a:latin typeface="Consolas" panose="020B0609020204030204" pitchFamily="49" charset="0"/>
              </a:rPr>
              <a:t>split_idx</a:t>
            </a:r>
            <a:r>
              <a:rPr lang="en-US" sz="1000" dirty="0">
                <a:latin typeface="Consolas" panose="020B0609020204030204" pitchFamily="49" charset="0"/>
              </a:rPr>
              <a:t>]   # 90%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val_data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text_data</a:t>
            </a:r>
            <a:r>
              <a:rPr lang="en-US" sz="1000" dirty="0">
                <a:latin typeface="Consolas" panose="020B0609020204030204" pitchFamily="49" charset="0"/>
              </a:rPr>
              <a:t>[</a:t>
            </a:r>
            <a:r>
              <a:rPr lang="en-US" sz="1000" dirty="0" err="1">
                <a:latin typeface="Consolas" panose="020B0609020204030204" pitchFamily="49" charset="0"/>
              </a:rPr>
              <a:t>split_idx</a:t>
            </a:r>
            <a:r>
              <a:rPr lang="en-US" sz="1000" dirty="0">
                <a:latin typeface="Consolas" panose="020B0609020204030204" pitchFamily="49" charset="0"/>
              </a:rPr>
              <a:t>:]     # 10%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Обучающий загрузчик:   9 </a:t>
            </a:r>
            <a:r>
              <a:rPr lang="ru-RU" sz="1000" dirty="0" err="1">
                <a:latin typeface="Consolas" panose="020B0609020204030204" pitchFamily="49" charset="0"/>
              </a:rPr>
              <a:t>батчей</a:t>
            </a:r>
            <a:r>
              <a:rPr lang="ru-RU" sz="1000" dirty="0">
                <a:latin typeface="Consolas" panose="020B0609020204030204" pitchFamily="49" charset="0"/>
              </a:rPr>
              <a:t> × [2, 256]  → 4,608 предсказаний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Проверочный загрузчик: 1 </a:t>
            </a:r>
            <a:r>
              <a:rPr lang="ru-RU" sz="1000" dirty="0" err="1">
                <a:latin typeface="Consolas" panose="020B0609020204030204" pitchFamily="49" charset="0"/>
              </a:rPr>
              <a:t>батч</a:t>
            </a:r>
            <a:r>
              <a:rPr lang="ru-RU" sz="1000" dirty="0">
                <a:latin typeface="Consolas" panose="020B0609020204030204" pitchFamily="49" charset="0"/>
              </a:rPr>
              <a:t>   × [2, 256]  → 512 предсказаний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Вид 	</a:t>
            </a:r>
            <a:r>
              <a:rPr lang="ru-RU" sz="1000" dirty="0" err="1">
                <a:latin typeface="Consolas" panose="020B0609020204030204" pitchFamily="49" charset="0"/>
              </a:rPr>
              <a:t>Токенов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Train	~4630 — </a:t>
            </a:r>
            <a:r>
              <a:rPr lang="ru-RU" sz="1000" dirty="0">
                <a:latin typeface="Consolas" panose="020B0609020204030204" pitchFamily="49" charset="0"/>
              </a:rPr>
              <a:t>учим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Val	~515 — </a:t>
            </a:r>
            <a:r>
              <a:rPr lang="ru-RU" sz="1000" dirty="0">
                <a:latin typeface="Consolas" panose="020B0609020204030204" pitchFamily="49" charset="0"/>
              </a:rPr>
              <a:t>проверяем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81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24528096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Обучение </a:t>
            </a:r>
            <a:r>
              <a:rPr lang="en-US" dirty="0" smtClean="0"/>
              <a:t>LLM</a:t>
            </a:r>
            <a:r>
              <a:rPr lang="ru-RU" dirty="0" smtClean="0"/>
              <a:t> </a:t>
            </a:r>
            <a:r>
              <a:rPr lang="ru-RU" dirty="0"/>
              <a:t>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Расчет потерь для обучающей и проверочной выборок</a:t>
            </a:r>
            <a:endParaRPr lang="ru-RU" sz="1200" b="1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3. Создание умного </a:t>
            </a:r>
            <a:r>
              <a:rPr lang="ru-RU" sz="1000" dirty="0" err="1">
                <a:latin typeface="Consolas" panose="020B0609020204030204" pitchFamily="49" charset="0"/>
              </a:rPr>
              <a:t>датасета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Режем текст на куски по 256 </a:t>
            </a:r>
            <a:r>
              <a:rPr lang="ru-RU" sz="1000" dirty="0" err="1">
                <a:latin typeface="Consolas" panose="020B0609020204030204" pitchFamily="49" charset="0"/>
              </a:rPr>
              <a:t>токенов</a:t>
            </a:r>
            <a:r>
              <a:rPr lang="ru-RU" sz="1000" dirty="0">
                <a:latin typeface="Consolas" panose="020B0609020204030204" pitchFamily="49" charset="0"/>
              </a:rPr>
              <a:t>. Каждый кусок — вход и цель (сдвинут на 1).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class GPTDatasetV1(Dataset):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</a:t>
            </a:r>
            <a:r>
              <a:rPr lang="en-US" sz="1000" dirty="0" err="1">
                <a:latin typeface="Consolas" panose="020B0609020204030204" pitchFamily="49" charset="0"/>
              </a:rPr>
              <a:t>def</a:t>
            </a:r>
            <a:r>
              <a:rPr lang="en-US" sz="1000" dirty="0">
                <a:latin typeface="Consolas" panose="020B0609020204030204" pitchFamily="49" charset="0"/>
              </a:rPr>
              <a:t> __</a:t>
            </a:r>
            <a:r>
              <a:rPr lang="en-US" sz="1000" dirty="0" err="1">
                <a:latin typeface="Consolas" panose="020B0609020204030204" pitchFamily="49" charset="0"/>
              </a:rPr>
              <a:t>init</a:t>
            </a:r>
            <a:r>
              <a:rPr lang="en-US" sz="1000" dirty="0">
                <a:latin typeface="Consolas" panose="020B0609020204030204" pitchFamily="49" charset="0"/>
              </a:rPr>
              <a:t>__(self, txt, tokenizer, </a:t>
            </a:r>
            <a:r>
              <a:rPr lang="en-US" sz="1000" dirty="0" err="1">
                <a:latin typeface="Consolas" panose="020B0609020204030204" pitchFamily="49" charset="0"/>
              </a:rPr>
              <a:t>max_length</a:t>
            </a:r>
            <a:r>
              <a:rPr lang="en-US" sz="1000" dirty="0">
                <a:latin typeface="Consolas" panose="020B0609020204030204" pitchFamily="49" charset="0"/>
              </a:rPr>
              <a:t>, stride):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</a:t>
            </a:r>
            <a:r>
              <a:rPr lang="en-US" sz="1000" dirty="0" err="1">
                <a:latin typeface="Consolas" panose="020B0609020204030204" pitchFamily="49" charset="0"/>
              </a:rPr>
              <a:t>token_ids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tokenizer.encode</a:t>
            </a:r>
            <a:r>
              <a:rPr lang="en-US" sz="1000" dirty="0">
                <a:latin typeface="Consolas" panose="020B0609020204030204" pitchFamily="49" charset="0"/>
              </a:rPr>
              <a:t>(txt)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for </a:t>
            </a:r>
            <a:r>
              <a:rPr lang="en-US" sz="1000" dirty="0" err="1">
                <a:latin typeface="Consolas" panose="020B0609020204030204" pitchFamily="49" charset="0"/>
              </a:rPr>
              <a:t>i</a:t>
            </a:r>
            <a:r>
              <a:rPr lang="en-US" sz="1000" dirty="0">
                <a:latin typeface="Consolas" panose="020B0609020204030204" pitchFamily="49" charset="0"/>
              </a:rPr>
              <a:t> in range(0, </a:t>
            </a:r>
            <a:r>
              <a:rPr lang="en-US" sz="1000" dirty="0" err="1">
                <a:latin typeface="Consolas" panose="020B0609020204030204" pitchFamily="49" charset="0"/>
              </a:rPr>
              <a:t>len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token_ids</a:t>
            </a:r>
            <a:r>
              <a:rPr lang="en-US" sz="1000" dirty="0">
                <a:latin typeface="Consolas" panose="020B0609020204030204" pitchFamily="49" charset="0"/>
              </a:rPr>
              <a:t>) - </a:t>
            </a:r>
            <a:r>
              <a:rPr lang="en-US" sz="1000" dirty="0" err="1">
                <a:latin typeface="Consolas" panose="020B0609020204030204" pitchFamily="49" charset="0"/>
              </a:rPr>
              <a:t>max_length</a:t>
            </a:r>
            <a:r>
              <a:rPr lang="en-US" sz="1000" dirty="0">
                <a:latin typeface="Consolas" panose="020B0609020204030204" pitchFamily="49" charset="0"/>
              </a:rPr>
              <a:t>, stride):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    </a:t>
            </a:r>
            <a:r>
              <a:rPr lang="en-US" sz="1000" dirty="0" err="1">
                <a:latin typeface="Consolas" panose="020B0609020204030204" pitchFamily="49" charset="0"/>
              </a:rPr>
              <a:t>input_chunk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token_ids</a:t>
            </a:r>
            <a:r>
              <a:rPr lang="en-US" sz="1000" dirty="0">
                <a:latin typeface="Consolas" panose="020B0609020204030204" pitchFamily="49" charset="0"/>
              </a:rPr>
              <a:t>[</a:t>
            </a:r>
            <a:r>
              <a:rPr lang="en-US" sz="1000" dirty="0" err="1">
                <a:latin typeface="Consolas" panose="020B0609020204030204" pitchFamily="49" charset="0"/>
              </a:rPr>
              <a:t>i:i</a:t>
            </a:r>
            <a:r>
              <a:rPr lang="en-US" sz="1000" dirty="0">
                <a:latin typeface="Consolas" panose="020B0609020204030204" pitchFamily="49" charset="0"/>
              </a:rPr>
              <a:t> + </a:t>
            </a:r>
            <a:r>
              <a:rPr lang="en-US" sz="1000" dirty="0" err="1">
                <a:latin typeface="Consolas" panose="020B0609020204030204" pitchFamily="49" charset="0"/>
              </a:rPr>
              <a:t>max_length</a:t>
            </a:r>
            <a:r>
              <a:rPr lang="en-US" sz="1000" dirty="0">
                <a:latin typeface="Consolas" panose="020B0609020204030204" pitchFamily="49" charset="0"/>
              </a:rPr>
              <a:t>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    </a:t>
            </a:r>
            <a:r>
              <a:rPr lang="en-US" sz="1000" dirty="0" err="1">
                <a:latin typeface="Consolas" panose="020B0609020204030204" pitchFamily="49" charset="0"/>
              </a:rPr>
              <a:t>target_chunk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token_ids</a:t>
            </a:r>
            <a:r>
              <a:rPr lang="en-US" sz="1000" dirty="0">
                <a:latin typeface="Consolas" panose="020B0609020204030204" pitchFamily="49" charset="0"/>
              </a:rPr>
              <a:t>[i+1: </a:t>
            </a:r>
            <a:r>
              <a:rPr lang="en-US" sz="1000" dirty="0" err="1">
                <a:latin typeface="Consolas" panose="020B0609020204030204" pitchFamily="49" charset="0"/>
              </a:rPr>
              <a:t>i</a:t>
            </a:r>
            <a:r>
              <a:rPr lang="en-US" sz="1000" dirty="0">
                <a:latin typeface="Consolas" panose="020B0609020204030204" pitchFamily="49" charset="0"/>
              </a:rPr>
              <a:t> + </a:t>
            </a:r>
            <a:r>
              <a:rPr lang="en-US" sz="1000" dirty="0" err="1">
                <a:latin typeface="Consolas" panose="020B0609020204030204" pitchFamily="49" charset="0"/>
              </a:rPr>
              <a:t>max_length</a:t>
            </a:r>
            <a:r>
              <a:rPr lang="en-US" sz="1000" dirty="0">
                <a:latin typeface="Consolas" panose="020B0609020204030204" pitchFamily="49" charset="0"/>
              </a:rPr>
              <a:t> + 1]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    </a:t>
            </a:r>
            <a:r>
              <a:rPr lang="en-US" sz="1000" dirty="0" err="1">
                <a:latin typeface="Consolas" panose="020B0609020204030204" pitchFamily="49" charset="0"/>
              </a:rPr>
              <a:t>self.input_ids.append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torch.tensor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input_chunk</a:t>
            </a:r>
            <a:r>
              <a:rPr lang="en-US" sz="1000" dirty="0">
                <a:latin typeface="Consolas" panose="020B0609020204030204" pitchFamily="49" charset="0"/>
              </a:rPr>
              <a:t>))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    </a:t>
            </a:r>
            <a:r>
              <a:rPr lang="en-US" sz="1000" dirty="0" err="1">
                <a:latin typeface="Consolas" panose="020B0609020204030204" pitchFamily="49" charset="0"/>
              </a:rPr>
              <a:t>self.target_ids.append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torch.tensor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target_chunk</a:t>
            </a:r>
            <a:r>
              <a:rPr lang="en-US" sz="1000" dirty="0">
                <a:latin typeface="Consolas" panose="020B0609020204030204" pitchFamily="49" charset="0"/>
              </a:rPr>
              <a:t>))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Пример 1 (</a:t>
            </a:r>
            <a:r>
              <a:rPr lang="en-US" sz="1000" dirty="0" err="1">
                <a:latin typeface="Consolas" panose="020B0609020204030204" pitchFamily="49" charset="0"/>
              </a:rPr>
              <a:t>i</a:t>
            </a:r>
            <a:r>
              <a:rPr lang="en-US" sz="1000" dirty="0">
                <a:latin typeface="Consolas" panose="020B0609020204030204" pitchFamily="49" charset="0"/>
              </a:rPr>
              <a:t>=0):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Вход: [Я, люблю, изучать] → Цель: [люблю, изучать, машинное]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Пример 2 (</a:t>
            </a:r>
            <a:r>
              <a:rPr lang="en-US" sz="1000" dirty="0" err="1">
                <a:latin typeface="Consolas" panose="020B0609020204030204" pitchFamily="49" charset="0"/>
              </a:rPr>
              <a:t>i</a:t>
            </a:r>
            <a:r>
              <a:rPr lang="en-US" sz="1000" dirty="0">
                <a:latin typeface="Consolas" panose="020B0609020204030204" pitchFamily="49" charset="0"/>
              </a:rPr>
              <a:t>=1): 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Вход:  [люблю, изучать, машинное] → Цель: [изучать, машинное, обучение]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Пример 3 (</a:t>
            </a:r>
            <a:r>
              <a:rPr lang="en-US" sz="1000" dirty="0" err="1">
                <a:latin typeface="Consolas" panose="020B0609020204030204" pitchFamily="49" charset="0"/>
              </a:rPr>
              <a:t>i</a:t>
            </a:r>
            <a:r>
              <a:rPr lang="en-US" sz="1000" dirty="0">
                <a:latin typeface="Consolas" panose="020B0609020204030204" pitchFamily="49" charset="0"/>
              </a:rPr>
              <a:t>=2):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Вход:  [изучать, машинное, обучение] → Цель: [машинное, обучение, это]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Ключевая идея: Предсказываем следующий </a:t>
            </a:r>
            <a:r>
              <a:rPr lang="ru-RU" sz="1000" dirty="0" err="1">
                <a:latin typeface="Consolas" panose="020B0609020204030204" pitchFamily="49" charset="0"/>
              </a:rPr>
              <a:t>токен</a:t>
            </a:r>
            <a:r>
              <a:rPr lang="ru-RU" sz="1000" dirty="0">
                <a:latin typeface="Consolas" panose="020B0609020204030204" pitchFamily="49" charset="0"/>
              </a:rPr>
              <a:t>!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Параметры настройки: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max_length</a:t>
            </a:r>
            <a:r>
              <a:rPr lang="en-US" sz="1000" dirty="0">
                <a:latin typeface="Consolas" panose="020B0609020204030204" pitchFamily="49" charset="0"/>
              </a:rPr>
              <a:t>=256 - </a:t>
            </a:r>
            <a:r>
              <a:rPr lang="ru-RU" sz="1000" dirty="0">
                <a:latin typeface="Consolas" panose="020B0609020204030204" pitchFamily="49" charset="0"/>
              </a:rPr>
              <a:t>длина контекстного окна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stride=256 - </a:t>
            </a:r>
            <a:r>
              <a:rPr lang="ru-RU" sz="1000" dirty="0">
                <a:latin typeface="Consolas" panose="020B0609020204030204" pitchFamily="49" charset="0"/>
              </a:rPr>
              <a:t>шаг между примерами (без перекрытия)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batch_size</a:t>
            </a:r>
            <a:r>
              <a:rPr lang="en-US" sz="1000" dirty="0">
                <a:latin typeface="Consolas" panose="020B0609020204030204" pitchFamily="49" charset="0"/>
              </a:rPr>
              <a:t>=2 - </a:t>
            </a:r>
            <a:r>
              <a:rPr lang="ru-RU" sz="1000" dirty="0">
                <a:latin typeface="Consolas" panose="020B0609020204030204" pitchFamily="49" charset="0"/>
              </a:rPr>
              <a:t>количество примеров в одном </a:t>
            </a:r>
            <a:r>
              <a:rPr lang="ru-RU" sz="1000" dirty="0" err="1">
                <a:latin typeface="Consolas" panose="020B0609020204030204" pitchFamily="49" charset="0"/>
              </a:rPr>
              <a:t>батче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Формула количества примеров: </a:t>
            </a:r>
            <a:r>
              <a:rPr lang="en-US" sz="1000" dirty="0" err="1">
                <a:latin typeface="Consolas" panose="020B0609020204030204" pitchFamily="49" charset="0"/>
              </a:rPr>
              <a:t>num_examples</a:t>
            </a:r>
            <a:r>
              <a:rPr lang="en-US" sz="1000" dirty="0">
                <a:latin typeface="Consolas" panose="020B0609020204030204" pitchFamily="49" charset="0"/>
              </a:rPr>
              <a:t> = floor((</a:t>
            </a:r>
            <a:r>
              <a:rPr lang="en-US" sz="1000" dirty="0" err="1">
                <a:latin typeface="Consolas" panose="020B0609020204030204" pitchFamily="49" charset="0"/>
              </a:rPr>
              <a:t>total_tokens</a:t>
            </a:r>
            <a:r>
              <a:rPr lang="en-US" sz="1000" dirty="0">
                <a:latin typeface="Consolas" panose="020B0609020204030204" pitchFamily="49" charset="0"/>
              </a:rPr>
              <a:t> - </a:t>
            </a:r>
            <a:r>
              <a:rPr lang="en-US" sz="1000" dirty="0" err="1">
                <a:latin typeface="Consolas" panose="020B0609020204030204" pitchFamily="49" charset="0"/>
              </a:rPr>
              <a:t>max_length</a:t>
            </a:r>
            <a:r>
              <a:rPr lang="en-US" sz="1000" dirty="0">
                <a:latin typeface="Consolas" panose="020B0609020204030204" pitchFamily="49" charset="0"/>
              </a:rPr>
              <a:t>) / stride) + 1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82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03232287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Обучение </a:t>
            </a:r>
            <a:r>
              <a:rPr lang="en-US" dirty="0" smtClean="0"/>
              <a:t>LLM</a:t>
            </a:r>
            <a:r>
              <a:rPr lang="ru-RU" dirty="0" smtClean="0"/>
              <a:t> </a:t>
            </a:r>
            <a:r>
              <a:rPr lang="ru-RU" dirty="0"/>
              <a:t>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Расчет потерь для обучающей и проверочной выборок</a:t>
            </a:r>
            <a:endParaRPr lang="ru-RU" sz="1200" b="1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4. Создаём загрузчики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Что делаем: Собираем </a:t>
            </a:r>
            <a:r>
              <a:rPr lang="ru-RU" sz="1000" dirty="0" err="1">
                <a:latin typeface="Consolas" panose="020B0609020204030204" pitchFamily="49" charset="0"/>
              </a:rPr>
              <a:t>батчи</a:t>
            </a:r>
            <a:r>
              <a:rPr lang="ru-RU" sz="1000" dirty="0">
                <a:latin typeface="Consolas" panose="020B0609020204030204" pitchFamily="49" charset="0"/>
              </a:rPr>
              <a:t> по 2 примера. И перемешиваем </a:t>
            </a:r>
            <a:r>
              <a:rPr lang="en-US" sz="1000" dirty="0">
                <a:latin typeface="Consolas" panose="020B0609020204030204" pitchFamily="49" charset="0"/>
              </a:rPr>
              <a:t>train, </a:t>
            </a:r>
            <a:r>
              <a:rPr lang="en-US" sz="1000" dirty="0" err="1">
                <a:latin typeface="Consolas" panose="020B0609020204030204" pitchFamily="49" charset="0"/>
              </a:rPr>
              <a:t>val</a:t>
            </a:r>
            <a:r>
              <a:rPr lang="en-US" sz="1000" dirty="0">
                <a:latin typeface="Consolas" panose="020B0609020204030204" pitchFamily="49" charset="0"/>
              </a:rPr>
              <a:t> — </a:t>
            </a:r>
            <a:r>
              <a:rPr lang="ru-RU" sz="1000" dirty="0">
                <a:latin typeface="Consolas" panose="020B0609020204030204" pitchFamily="49" charset="0"/>
              </a:rPr>
              <a:t>нет."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train_loader</a:t>
            </a:r>
            <a:r>
              <a:rPr lang="en-US" sz="1000" dirty="0">
                <a:latin typeface="Consolas" panose="020B0609020204030204" pitchFamily="49" charset="0"/>
              </a:rPr>
              <a:t> = create_dataloader_v1(</a:t>
            </a:r>
            <a:r>
              <a:rPr lang="en-US" sz="1000" dirty="0" err="1">
                <a:latin typeface="Consolas" panose="020B0609020204030204" pitchFamily="49" charset="0"/>
              </a:rPr>
              <a:t>train_data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batch_size</a:t>
            </a:r>
            <a:r>
              <a:rPr lang="en-US" sz="1000" dirty="0">
                <a:latin typeface="Consolas" panose="020B0609020204030204" pitchFamily="49" charset="0"/>
              </a:rPr>
              <a:t>=2, </a:t>
            </a:r>
            <a:r>
              <a:rPr lang="en-US" sz="1000" dirty="0" err="1">
                <a:latin typeface="Consolas" panose="020B0609020204030204" pitchFamily="49" charset="0"/>
              </a:rPr>
              <a:t>max_length</a:t>
            </a:r>
            <a:r>
              <a:rPr lang="en-US" sz="1000" dirty="0">
                <a:latin typeface="Consolas" panose="020B0609020204030204" pitchFamily="49" charset="0"/>
              </a:rPr>
              <a:t>=256, stride=256, shuffle=True)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val_loader</a:t>
            </a:r>
            <a:r>
              <a:rPr lang="en-US" sz="1000" dirty="0">
                <a:latin typeface="Consolas" panose="020B0609020204030204" pitchFamily="49" charset="0"/>
              </a:rPr>
              <a:t> = create_dataloader_v1(</a:t>
            </a:r>
            <a:r>
              <a:rPr lang="en-US" sz="1000" dirty="0" err="1">
                <a:latin typeface="Consolas" panose="020B0609020204030204" pitchFamily="49" charset="0"/>
              </a:rPr>
              <a:t>val_data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batch_size</a:t>
            </a:r>
            <a:r>
              <a:rPr lang="en-US" sz="1000" dirty="0">
                <a:latin typeface="Consolas" panose="020B0609020204030204" pitchFamily="49" charset="0"/>
              </a:rPr>
              <a:t>=2, </a:t>
            </a:r>
            <a:r>
              <a:rPr lang="en-US" sz="1000" dirty="0" err="1">
                <a:latin typeface="Consolas" panose="020B0609020204030204" pitchFamily="49" charset="0"/>
              </a:rPr>
              <a:t>max_length</a:t>
            </a:r>
            <a:r>
              <a:rPr lang="en-US" sz="1000" dirty="0">
                <a:latin typeface="Consolas" panose="020B0609020204030204" pitchFamily="49" charset="0"/>
              </a:rPr>
              <a:t>=256, stride=256, shuffle=False)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Результат: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Train: 9 </a:t>
            </a:r>
            <a:r>
              <a:rPr lang="ru-RU" sz="1000" dirty="0" err="1">
                <a:latin typeface="Consolas" panose="020B0609020204030204" pitchFamily="49" charset="0"/>
              </a:rPr>
              <a:t>батчей</a:t>
            </a:r>
            <a:r>
              <a:rPr lang="ru-RU" sz="1000" dirty="0">
                <a:latin typeface="Consolas" panose="020B0609020204030204" pitchFamily="49" charset="0"/>
              </a:rPr>
              <a:t> × [2, 256]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Val:   1 </a:t>
            </a:r>
            <a:r>
              <a:rPr lang="ru-RU" sz="1000" dirty="0" err="1">
                <a:latin typeface="Consolas" panose="020B0609020204030204" pitchFamily="49" charset="0"/>
              </a:rPr>
              <a:t>батч</a:t>
            </a:r>
            <a:r>
              <a:rPr lang="ru-RU" sz="1000" dirty="0">
                <a:latin typeface="Consolas" panose="020B0609020204030204" pitchFamily="49" charset="0"/>
              </a:rPr>
              <a:t>  × [2, 256]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512 предсказаний на </a:t>
            </a:r>
            <a:r>
              <a:rPr lang="ru-RU" sz="1000" dirty="0" err="1">
                <a:latin typeface="Consolas" panose="020B0609020204030204" pitchFamily="49" charset="0"/>
              </a:rPr>
              <a:t>батч</a:t>
            </a:r>
            <a:r>
              <a:rPr lang="ru-RU" sz="1000" dirty="0" smtClean="0">
                <a:latin typeface="Consolas" panose="020B0609020204030204" pitchFamily="49" charset="0"/>
              </a:rPr>
              <a:t>! </a:t>
            </a:r>
            <a:r>
              <a:rPr lang="en-US" sz="1000" dirty="0" smtClean="0">
                <a:latin typeface="Consolas" panose="020B0609020204030204" pitchFamily="49" charset="0"/>
              </a:rPr>
              <a:t>shuffle=True </a:t>
            </a:r>
            <a:r>
              <a:rPr lang="en-US" sz="1000" dirty="0">
                <a:latin typeface="Consolas" panose="020B0609020204030204" pitchFamily="49" charset="0"/>
              </a:rPr>
              <a:t>— </a:t>
            </a:r>
            <a:r>
              <a:rPr lang="ru-RU" sz="1000" dirty="0">
                <a:latin typeface="Consolas" panose="020B0609020204030204" pitchFamily="49" charset="0"/>
              </a:rPr>
              <a:t>не даём модели запомнить порядок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5. Считаем потери для одного </a:t>
            </a:r>
            <a:r>
              <a:rPr lang="ru-RU" sz="1000" dirty="0" err="1">
                <a:latin typeface="Consolas" panose="020B0609020204030204" pitchFamily="49" charset="0"/>
              </a:rPr>
              <a:t>батча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Что делаем: Прогоняем </a:t>
            </a:r>
            <a:r>
              <a:rPr lang="ru-RU" sz="1000" dirty="0" err="1">
                <a:latin typeface="Consolas" panose="020B0609020204030204" pitchFamily="49" charset="0"/>
              </a:rPr>
              <a:t>батч</a:t>
            </a:r>
            <a:r>
              <a:rPr lang="ru-RU" sz="1000" dirty="0">
                <a:latin typeface="Consolas" panose="020B0609020204030204" pitchFamily="49" charset="0"/>
              </a:rPr>
              <a:t> через модель → считаем ошибку.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 smtClean="0">
                <a:latin typeface="Consolas" panose="020B0609020204030204" pitchFamily="49" charset="0"/>
              </a:rPr>
              <a:t>def</a:t>
            </a:r>
            <a:r>
              <a:rPr lang="en-US" sz="1000" dirty="0" smtClean="0">
                <a:latin typeface="Consolas" panose="020B0609020204030204" pitchFamily="49" charset="0"/>
              </a:rPr>
              <a:t> </a:t>
            </a:r>
            <a:r>
              <a:rPr lang="en-US" sz="1000" dirty="0" err="1">
                <a:latin typeface="Consolas" panose="020B0609020204030204" pitchFamily="49" charset="0"/>
              </a:rPr>
              <a:t>calc_loss_batch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input_batch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target_batch</a:t>
            </a:r>
            <a:r>
              <a:rPr lang="en-US" sz="1000" dirty="0">
                <a:latin typeface="Consolas" panose="020B0609020204030204" pitchFamily="49" charset="0"/>
              </a:rPr>
              <a:t>, model, device):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</a:t>
            </a:r>
            <a:r>
              <a:rPr lang="en-US" sz="1000" dirty="0" err="1">
                <a:latin typeface="Consolas" panose="020B0609020204030204" pitchFamily="49" charset="0"/>
              </a:rPr>
              <a:t>input_batch</a:t>
            </a:r>
            <a:r>
              <a:rPr lang="en-US" sz="1000" dirty="0">
                <a:latin typeface="Consolas" panose="020B0609020204030204" pitchFamily="49" charset="0"/>
              </a:rPr>
              <a:t> = input_batch.to(device)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</a:t>
            </a:r>
            <a:r>
              <a:rPr lang="en-US" sz="1000" dirty="0" err="1">
                <a:latin typeface="Consolas" panose="020B0609020204030204" pitchFamily="49" charset="0"/>
              </a:rPr>
              <a:t>target_batch</a:t>
            </a:r>
            <a:r>
              <a:rPr lang="en-US" sz="1000" dirty="0">
                <a:latin typeface="Consolas" panose="020B0609020204030204" pitchFamily="49" charset="0"/>
              </a:rPr>
              <a:t> = target_batch.to(device)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logits = model(</a:t>
            </a:r>
            <a:r>
              <a:rPr lang="en-US" sz="1000" dirty="0" err="1">
                <a:latin typeface="Consolas" panose="020B0609020204030204" pitchFamily="49" charset="0"/>
              </a:rPr>
              <a:t>input_batch</a:t>
            </a:r>
            <a:r>
              <a:rPr lang="en-US" sz="1000" dirty="0">
                <a:latin typeface="Consolas" panose="020B0609020204030204" pitchFamily="49" charset="0"/>
              </a:rPr>
              <a:t>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loss = </a:t>
            </a:r>
            <a:r>
              <a:rPr lang="en-US" sz="1000" dirty="0" err="1">
                <a:latin typeface="Consolas" panose="020B0609020204030204" pitchFamily="49" charset="0"/>
              </a:rPr>
              <a:t>F.cross_entropy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logits.flatten</a:t>
            </a:r>
            <a:r>
              <a:rPr lang="en-US" sz="1000" dirty="0">
                <a:latin typeface="Consolas" panose="020B0609020204030204" pitchFamily="49" charset="0"/>
              </a:rPr>
              <a:t>(0,1), </a:t>
            </a:r>
            <a:r>
              <a:rPr lang="en-US" sz="1000" dirty="0" err="1">
                <a:latin typeface="Consolas" panose="020B0609020204030204" pitchFamily="49" charset="0"/>
              </a:rPr>
              <a:t>target_batch.flatten</a:t>
            </a:r>
            <a:r>
              <a:rPr lang="en-US" sz="1000" dirty="0">
                <a:latin typeface="Consolas" panose="020B0609020204030204" pitchFamily="49" charset="0"/>
              </a:rPr>
              <a:t>())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return loss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smtClean="0">
                <a:latin typeface="Consolas" panose="020B0609020204030204" pitchFamily="49" charset="0"/>
              </a:rPr>
              <a:t>[</a:t>
            </a:r>
            <a:r>
              <a:rPr lang="en-US" sz="1000" dirty="0">
                <a:latin typeface="Consolas" panose="020B0609020204030204" pitchFamily="49" charset="0"/>
              </a:rPr>
              <a:t>2, 256, 50257] → [512, 50257]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[2, 256] → [512</a:t>
            </a:r>
            <a:r>
              <a:rPr lang="en-US" sz="1000" dirty="0" smtClean="0">
                <a:latin typeface="Consolas" panose="020B0609020204030204" pitchFamily="49" charset="0"/>
              </a:rPr>
              <a:t>]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6. Считаем потери для всего набора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Что делаем: Проходим по всем </a:t>
            </a:r>
            <a:r>
              <a:rPr lang="ru-RU" sz="1000" dirty="0" err="1">
                <a:latin typeface="Consolas" panose="020B0609020204030204" pitchFamily="49" charset="0"/>
              </a:rPr>
              <a:t>батчам</a:t>
            </a:r>
            <a:r>
              <a:rPr lang="ru-RU" sz="1000" dirty="0">
                <a:latin typeface="Consolas" panose="020B0609020204030204" pitchFamily="49" charset="0"/>
              </a:rPr>
              <a:t> → усредняем.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def</a:t>
            </a:r>
            <a:r>
              <a:rPr lang="en-US" sz="1000" dirty="0">
                <a:latin typeface="Consolas" panose="020B0609020204030204" pitchFamily="49" charset="0"/>
              </a:rPr>
              <a:t> </a:t>
            </a:r>
            <a:r>
              <a:rPr lang="en-US" sz="1000" dirty="0" err="1">
                <a:latin typeface="Consolas" panose="020B0609020204030204" pitchFamily="49" charset="0"/>
              </a:rPr>
              <a:t>calc_loss_loader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data_loader</a:t>
            </a:r>
            <a:r>
              <a:rPr lang="en-US" sz="1000" dirty="0">
                <a:latin typeface="Consolas" panose="020B0609020204030204" pitchFamily="49" charset="0"/>
              </a:rPr>
              <a:t>, model, device):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</a:t>
            </a:r>
            <a:r>
              <a:rPr lang="en-US" sz="1000" dirty="0" err="1">
                <a:latin typeface="Consolas" panose="020B0609020204030204" pitchFamily="49" charset="0"/>
              </a:rPr>
              <a:t>total_loss</a:t>
            </a:r>
            <a:r>
              <a:rPr lang="en-US" sz="1000" dirty="0">
                <a:latin typeface="Consolas" panose="020B0609020204030204" pitchFamily="49" charset="0"/>
              </a:rPr>
              <a:t> = 0.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for x, y in </a:t>
            </a:r>
            <a:r>
              <a:rPr lang="en-US" sz="1000" dirty="0" err="1">
                <a:latin typeface="Consolas" panose="020B0609020204030204" pitchFamily="49" charset="0"/>
              </a:rPr>
              <a:t>data_loader</a:t>
            </a:r>
            <a:r>
              <a:rPr lang="en-US" sz="1000" dirty="0">
                <a:latin typeface="Consolas" panose="020B0609020204030204" pitchFamily="49" charset="0"/>
              </a:rPr>
              <a:t>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loss = </a:t>
            </a:r>
            <a:r>
              <a:rPr lang="en-US" sz="1000" dirty="0" err="1">
                <a:latin typeface="Consolas" panose="020B0609020204030204" pitchFamily="49" charset="0"/>
              </a:rPr>
              <a:t>calc_loss_batch</a:t>
            </a:r>
            <a:r>
              <a:rPr lang="en-US" sz="1000" dirty="0">
                <a:latin typeface="Consolas" panose="020B0609020204030204" pitchFamily="49" charset="0"/>
              </a:rPr>
              <a:t>(x, y, model, device)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</a:t>
            </a:r>
            <a:r>
              <a:rPr lang="en-US" sz="1000" dirty="0" err="1">
                <a:latin typeface="Consolas" panose="020B0609020204030204" pitchFamily="49" charset="0"/>
              </a:rPr>
              <a:t>total_loss</a:t>
            </a:r>
            <a:r>
              <a:rPr lang="en-US" sz="1000" dirty="0">
                <a:latin typeface="Consolas" panose="020B0609020204030204" pitchFamily="49" charset="0"/>
              </a:rPr>
              <a:t> += </a:t>
            </a:r>
            <a:r>
              <a:rPr lang="en-US" sz="1000" dirty="0" err="1">
                <a:latin typeface="Consolas" panose="020B0609020204030204" pitchFamily="49" charset="0"/>
              </a:rPr>
              <a:t>loss.item</a:t>
            </a:r>
            <a:r>
              <a:rPr lang="en-US" sz="1000" dirty="0">
                <a:latin typeface="Consolas" panose="020B0609020204030204" pitchFamily="49" charset="0"/>
              </a:rPr>
              <a:t>()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return </a:t>
            </a:r>
            <a:r>
              <a:rPr lang="en-US" sz="1000" dirty="0" err="1">
                <a:latin typeface="Consolas" panose="020B0609020204030204" pitchFamily="49" charset="0"/>
              </a:rPr>
              <a:t>total_loss</a:t>
            </a:r>
            <a:r>
              <a:rPr lang="en-US" sz="1000" dirty="0">
                <a:latin typeface="Consolas" panose="020B0609020204030204" pitchFamily="49" charset="0"/>
              </a:rPr>
              <a:t> / </a:t>
            </a:r>
            <a:r>
              <a:rPr lang="en-US" sz="1000" dirty="0" err="1">
                <a:latin typeface="Consolas" panose="020B0609020204030204" pitchFamily="49" charset="0"/>
              </a:rPr>
              <a:t>len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data_loader</a:t>
            </a:r>
            <a:r>
              <a:rPr lang="en-US" sz="1000" dirty="0">
                <a:latin typeface="Consolas" panose="020B0609020204030204" pitchFamily="49" charset="0"/>
              </a:rPr>
              <a:t>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with </a:t>
            </a:r>
            <a:r>
              <a:rPr lang="en-US" sz="1000" dirty="0" err="1">
                <a:latin typeface="Consolas" panose="020B0609020204030204" pitchFamily="49" charset="0"/>
              </a:rPr>
              <a:t>torch.no_grad</a:t>
            </a:r>
            <a:r>
              <a:rPr lang="en-US" sz="1000" dirty="0">
                <a:latin typeface="Consolas" panose="020B0609020204030204" pitchFamily="49" charset="0"/>
              </a:rPr>
              <a:t>():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</a:t>
            </a:r>
            <a:r>
              <a:rPr lang="en-US" sz="1000" dirty="0" err="1">
                <a:latin typeface="Consolas" panose="020B0609020204030204" pitchFamily="49" charset="0"/>
              </a:rPr>
              <a:t>train_loss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calc_loss_loader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train_loader</a:t>
            </a:r>
            <a:r>
              <a:rPr lang="en-US" sz="1000" dirty="0">
                <a:latin typeface="Consolas" panose="020B0609020204030204" pitchFamily="49" charset="0"/>
              </a:rPr>
              <a:t>, model, device)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</a:t>
            </a:r>
            <a:r>
              <a:rPr lang="en-US" sz="1000" dirty="0" err="1">
                <a:latin typeface="Consolas" panose="020B0609020204030204" pitchFamily="49" charset="0"/>
              </a:rPr>
              <a:t>val_loss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calc_loss_loader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val_loader</a:t>
            </a:r>
            <a:r>
              <a:rPr lang="en-US" sz="1000" dirty="0">
                <a:latin typeface="Consolas" panose="020B0609020204030204" pitchFamily="49" charset="0"/>
              </a:rPr>
              <a:t>, model, device)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no_grad</a:t>
            </a:r>
            <a:r>
              <a:rPr lang="en-US" sz="1000" dirty="0">
                <a:latin typeface="Consolas" panose="020B0609020204030204" pitchFamily="49" charset="0"/>
              </a:rPr>
              <a:t>() — </a:t>
            </a:r>
            <a:r>
              <a:rPr lang="ru-RU" sz="1000" dirty="0">
                <a:latin typeface="Consolas" panose="020B0609020204030204" pitchFamily="49" charset="0"/>
              </a:rPr>
              <a:t>экономим память и время!</a:t>
            </a:r>
            <a:endParaRPr lang="ru-RU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83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5946094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Обучение </a:t>
            </a:r>
            <a:r>
              <a:rPr lang="en-US" dirty="0" smtClean="0"/>
              <a:t>LLM</a:t>
            </a:r>
            <a:r>
              <a:rPr lang="ru-RU" dirty="0" smtClean="0"/>
              <a:t> </a:t>
            </a:r>
            <a:r>
              <a:rPr lang="ru-RU" dirty="0"/>
              <a:t>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Расчет потерь для обучающей и проверочной выборок</a:t>
            </a:r>
            <a:endParaRPr lang="ru-RU" sz="1200" b="1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Шаг 7. Оценка результатов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Оцениваем модель угадывает наугад или нет.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print("Training loss:", </a:t>
            </a:r>
            <a:r>
              <a:rPr lang="en-US" sz="1200" dirty="0" err="1">
                <a:latin typeface="Consolas" panose="020B0609020204030204" pitchFamily="49" charset="0"/>
              </a:rPr>
              <a:t>train_loss</a:t>
            </a:r>
            <a:r>
              <a:rPr lang="en-US" sz="1200" dirty="0">
                <a:latin typeface="Consolas" panose="020B0609020204030204" pitchFamily="49" charset="0"/>
              </a:rPr>
              <a:t>)    # 10.9876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print("Validation loss:", </a:t>
            </a:r>
            <a:r>
              <a:rPr lang="en-US" sz="1200" dirty="0" err="1">
                <a:latin typeface="Consolas" panose="020B0609020204030204" pitchFamily="49" charset="0"/>
              </a:rPr>
              <a:t>val_loss</a:t>
            </a:r>
            <a:r>
              <a:rPr lang="en-US" sz="1200" dirty="0">
                <a:latin typeface="Consolas" panose="020B0609020204030204" pitchFamily="49" charset="0"/>
              </a:rPr>
              <a:t>)    # 10.9811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Анализ: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Показатель 	Значение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Random guess	log(50257) ≈ 10.827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Train loss	10.9876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Val loss	10.9811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~10.98 &gt; 10.83 → </a:t>
            </a:r>
            <a:r>
              <a:rPr lang="ru-RU" sz="1200" dirty="0">
                <a:latin typeface="Consolas" panose="020B0609020204030204" pitchFamily="49" charset="0"/>
              </a:rPr>
              <a:t>хуже случайности!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Train ≈ Val → </a:t>
            </a:r>
            <a:r>
              <a:rPr lang="ru-RU" sz="1200" dirty="0">
                <a:latin typeface="Consolas" panose="020B0609020204030204" pitchFamily="49" charset="0"/>
              </a:rPr>
              <a:t>нет переобучения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b="1" dirty="0">
                <a:latin typeface="Consolas" panose="020B0609020204030204" pitchFamily="49" charset="0"/>
              </a:rPr>
              <a:t>Но и нет обучения</a:t>
            </a:r>
            <a:r>
              <a:rPr lang="ru-RU" sz="1200" dirty="0">
                <a:latin typeface="Consolas" panose="020B0609020204030204" pitchFamily="49" charset="0"/>
              </a:rPr>
              <a:t>!</a:t>
            </a:r>
            <a:endParaRPr lang="ru-RU" sz="12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84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2844200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Обучение </a:t>
            </a:r>
            <a:r>
              <a:rPr lang="en-US" dirty="0" smtClean="0"/>
              <a:t>LLM</a:t>
            </a:r>
            <a:r>
              <a:rPr lang="ru-RU" dirty="0" smtClean="0"/>
              <a:t> </a:t>
            </a:r>
            <a:r>
              <a:rPr lang="ru-RU" dirty="0"/>
              <a:t>модели</a:t>
            </a:r>
            <a:endParaRPr lang="ru-RU" dirty="0" smtClean="0"/>
          </a:p>
          <a:p>
            <a:pPr marL="0" indent="0" algn="just" eaLnBrk="1" hangingPunct="1"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sz="1200" b="1" dirty="0"/>
              <a:t>Архитектура </a:t>
            </a:r>
            <a:r>
              <a:rPr lang="ru-RU" sz="1200" b="1" dirty="0" smtClean="0"/>
              <a:t>обучения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Шаг </a:t>
            </a:r>
            <a:r>
              <a:rPr lang="ru-RU" sz="1200" dirty="0" smtClean="0">
                <a:latin typeface="Consolas" panose="020B0609020204030204" pitchFamily="49" charset="0"/>
              </a:rPr>
              <a:t>1. Процесс обучения </a:t>
            </a:r>
            <a:r>
              <a:rPr lang="en-US" sz="1200" dirty="0" smtClean="0">
                <a:latin typeface="Consolas" panose="020B0609020204030204" pitchFamily="49" charset="0"/>
              </a:rPr>
              <a:t>LLM</a:t>
            </a:r>
            <a:r>
              <a:rPr lang="ru-RU" sz="1200" dirty="0" smtClean="0">
                <a:latin typeface="Consolas" panose="020B0609020204030204" pitchFamily="49" charset="0"/>
              </a:rPr>
              <a:t> модели</a:t>
            </a: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[Тренировочные данные]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       │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       ▼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  [</a:t>
            </a:r>
            <a:r>
              <a:rPr lang="ru-RU" sz="1200" dirty="0" err="1">
                <a:latin typeface="Consolas" panose="020B0609020204030204" pitchFamily="49" charset="0"/>
              </a:rPr>
              <a:t>Train</a:t>
            </a:r>
            <a:r>
              <a:rPr lang="ru-RU" sz="1200" dirty="0">
                <a:latin typeface="Consolas" panose="020B0609020204030204" pitchFamily="49" charset="0"/>
              </a:rPr>
              <a:t> </a:t>
            </a:r>
            <a:r>
              <a:rPr lang="ru-RU" sz="1200" dirty="0" err="1">
                <a:latin typeface="Consolas" panose="020B0609020204030204" pitchFamily="49" charset="0"/>
              </a:rPr>
              <a:t>Model</a:t>
            </a:r>
            <a:r>
              <a:rPr lang="ru-RU" sz="1200" dirty="0">
                <a:latin typeface="Consolas" panose="020B0609020204030204" pitchFamily="49" charset="0"/>
              </a:rPr>
              <a:t>] ←── [</a:t>
            </a:r>
            <a:r>
              <a:rPr lang="ru-RU" sz="1200" dirty="0" err="1">
                <a:latin typeface="Consolas" panose="020B0609020204030204" pitchFamily="49" charset="0"/>
              </a:rPr>
              <a:t>Optimizer</a:t>
            </a:r>
            <a:r>
              <a:rPr lang="ru-RU" sz="1200" dirty="0">
                <a:latin typeface="Consolas" panose="020B0609020204030204" pitchFamily="49" charset="0"/>
              </a:rPr>
              <a:t> (</a:t>
            </a:r>
            <a:r>
              <a:rPr lang="ru-RU" sz="1200" dirty="0" err="1">
                <a:latin typeface="Consolas" panose="020B0609020204030204" pitchFamily="49" charset="0"/>
              </a:rPr>
              <a:t>AdamW</a:t>
            </a:r>
            <a:r>
              <a:rPr lang="ru-RU" sz="1200" dirty="0">
                <a:latin typeface="Consolas" panose="020B0609020204030204" pitchFamily="49" charset="0"/>
              </a:rPr>
              <a:t>)]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       │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       ▼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[</a:t>
            </a:r>
            <a:r>
              <a:rPr lang="ru-RU" sz="1200" dirty="0" err="1">
                <a:latin typeface="Consolas" panose="020B0609020204030204" pitchFamily="49" charset="0"/>
              </a:rPr>
              <a:t>Evaluate</a:t>
            </a:r>
            <a:r>
              <a:rPr lang="ru-RU" sz="1200" dirty="0">
                <a:latin typeface="Consolas" panose="020B0609020204030204" pitchFamily="49" charset="0"/>
              </a:rPr>
              <a:t> </a:t>
            </a:r>
            <a:r>
              <a:rPr lang="ru-RU" sz="1200" dirty="0" err="1">
                <a:latin typeface="Consolas" panose="020B0609020204030204" pitchFamily="49" charset="0"/>
              </a:rPr>
              <a:t>Model</a:t>
            </a:r>
            <a:r>
              <a:rPr lang="ru-RU" sz="1200" dirty="0">
                <a:latin typeface="Consolas" panose="020B0609020204030204" pitchFamily="49" charset="0"/>
              </a:rPr>
              <a:t>] → [</a:t>
            </a:r>
            <a:r>
              <a:rPr lang="ru-RU" sz="1200" dirty="0" err="1">
                <a:latin typeface="Consolas" panose="020B0609020204030204" pitchFamily="49" charset="0"/>
              </a:rPr>
              <a:t>Логирование</a:t>
            </a:r>
            <a:r>
              <a:rPr lang="ru-RU" sz="1200" dirty="0">
                <a:latin typeface="Consolas" panose="020B0609020204030204" pitchFamily="49" charset="0"/>
              </a:rPr>
              <a:t> потерь]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       │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       ▼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[</a:t>
            </a:r>
            <a:r>
              <a:rPr lang="ru-RU" sz="1200" dirty="0" err="1">
                <a:latin typeface="Consolas" panose="020B0609020204030204" pitchFamily="49" charset="0"/>
              </a:rPr>
              <a:t>Generate</a:t>
            </a:r>
            <a:r>
              <a:rPr lang="ru-RU" sz="1200" dirty="0">
                <a:latin typeface="Consolas" panose="020B0609020204030204" pitchFamily="49" charset="0"/>
              </a:rPr>
              <a:t> </a:t>
            </a:r>
            <a:r>
              <a:rPr lang="ru-RU" sz="1200" dirty="0" err="1">
                <a:latin typeface="Consolas" panose="020B0609020204030204" pitchFamily="49" charset="0"/>
              </a:rPr>
              <a:t>Sample</a:t>
            </a:r>
            <a:r>
              <a:rPr lang="ru-RU" sz="1200" dirty="0">
                <a:latin typeface="Consolas" panose="020B0609020204030204" pitchFamily="49" charset="0"/>
              </a:rPr>
              <a:t>] → [Визуальная оценка качества]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       │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       ▼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   [Анализ результатов]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Пояснение процесса обучения: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1. Загрузка данных - тренировочные и </a:t>
            </a:r>
            <a:r>
              <a:rPr lang="ru-RU" sz="1200" dirty="0" err="1">
                <a:latin typeface="Consolas" panose="020B0609020204030204" pitchFamily="49" charset="0"/>
              </a:rPr>
              <a:t>валидационные</a:t>
            </a:r>
            <a:r>
              <a:rPr lang="ru-RU" sz="1200" dirty="0">
                <a:latin typeface="Consolas" panose="020B0609020204030204" pitchFamily="49" charset="0"/>
              </a:rPr>
              <a:t> наборы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2. Цикл обучения - прямое распространение, расчет потерь, обратное распространение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3. Периодическая оценка - измерение потерь на тренировочных и </a:t>
            </a:r>
            <a:r>
              <a:rPr lang="ru-RU" sz="1200" dirty="0" err="1">
                <a:latin typeface="Consolas" panose="020B0609020204030204" pitchFamily="49" charset="0"/>
              </a:rPr>
              <a:t>валидационных</a:t>
            </a:r>
            <a:r>
              <a:rPr lang="ru-RU" sz="1200" dirty="0">
                <a:latin typeface="Consolas" panose="020B0609020204030204" pitchFamily="49" charset="0"/>
              </a:rPr>
              <a:t> данных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4. Генерация текста - визуальная проверка прогресса модели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5. Анализ - интерпретация результатов и выявление проблем</a:t>
            </a:r>
            <a:endParaRPr lang="ru-RU" sz="12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85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3549188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Обучение </a:t>
            </a:r>
            <a:r>
              <a:rPr lang="en-US" dirty="0" smtClean="0"/>
              <a:t>LLM</a:t>
            </a:r>
            <a:r>
              <a:rPr lang="ru-RU" dirty="0" smtClean="0"/>
              <a:t> </a:t>
            </a:r>
            <a:r>
              <a:rPr lang="ru-RU" dirty="0"/>
              <a:t>модели</a:t>
            </a:r>
            <a:endParaRPr lang="ru-RU" dirty="0" smtClean="0"/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Шаг </a:t>
            </a:r>
            <a:r>
              <a:rPr lang="ru-RU" sz="1000" dirty="0">
                <a:latin typeface="Consolas" panose="020B0609020204030204" pitchFamily="49" charset="0"/>
              </a:rPr>
              <a:t>2. Функция </a:t>
            </a:r>
            <a:r>
              <a:rPr lang="ru-RU" sz="1000" dirty="0" smtClean="0">
                <a:latin typeface="Consolas" panose="020B0609020204030204" pitchFamily="49" charset="0"/>
              </a:rPr>
              <a:t>обучения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def</a:t>
            </a:r>
            <a:r>
              <a:rPr lang="en-US" sz="1000" dirty="0">
                <a:latin typeface="Consolas" panose="020B0609020204030204" pitchFamily="49" charset="0"/>
              </a:rPr>
              <a:t> </a:t>
            </a:r>
            <a:r>
              <a:rPr lang="en-US" sz="1000" dirty="0" err="1">
                <a:latin typeface="Consolas" panose="020B0609020204030204" pitchFamily="49" charset="0"/>
              </a:rPr>
              <a:t>train_model_simple</a:t>
            </a:r>
            <a:r>
              <a:rPr lang="en-US" sz="1000" dirty="0">
                <a:latin typeface="Consolas" panose="020B0609020204030204" pitchFamily="49" charset="0"/>
              </a:rPr>
              <a:t>(model, </a:t>
            </a:r>
            <a:r>
              <a:rPr lang="en-US" sz="1000" dirty="0" err="1">
                <a:latin typeface="Consolas" panose="020B0609020204030204" pitchFamily="49" charset="0"/>
              </a:rPr>
              <a:t>train_loader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val_loader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              optimizer, device, </a:t>
            </a:r>
            <a:r>
              <a:rPr lang="en-US" sz="1000" dirty="0" err="1">
                <a:latin typeface="Consolas" panose="020B0609020204030204" pitchFamily="49" charset="0"/>
              </a:rPr>
              <a:t>num_epochs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              </a:t>
            </a:r>
            <a:r>
              <a:rPr lang="en-US" sz="1000" dirty="0" err="1">
                <a:latin typeface="Consolas" panose="020B0609020204030204" pitchFamily="49" charset="0"/>
              </a:rPr>
              <a:t>eval_freq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eval_iter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start_context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              tokenizer):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# </a:t>
            </a:r>
            <a:r>
              <a:rPr lang="ru-RU" sz="1000" dirty="0">
                <a:latin typeface="Consolas" panose="020B0609020204030204" pitchFamily="49" charset="0"/>
              </a:rPr>
              <a:t>Инициализация метрик для графиков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</a:t>
            </a:r>
            <a:r>
              <a:rPr lang="en-US" sz="1000" dirty="0" err="1">
                <a:latin typeface="Consolas" panose="020B0609020204030204" pitchFamily="49" charset="0"/>
              </a:rPr>
              <a:t>train_losses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val_losses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track_tokens_seen</a:t>
            </a:r>
            <a:r>
              <a:rPr lang="en-US" sz="1000" dirty="0">
                <a:latin typeface="Consolas" panose="020B0609020204030204" pitchFamily="49" charset="0"/>
              </a:rPr>
              <a:t> = [], [], []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</a:t>
            </a:r>
            <a:r>
              <a:rPr lang="en-US" sz="1000" dirty="0" err="1">
                <a:latin typeface="Consolas" panose="020B0609020204030204" pitchFamily="49" charset="0"/>
              </a:rPr>
              <a:t>tokens_seen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global_step</a:t>
            </a:r>
            <a:r>
              <a:rPr lang="en-US" sz="1000" dirty="0">
                <a:latin typeface="Consolas" panose="020B0609020204030204" pitchFamily="49" charset="0"/>
              </a:rPr>
              <a:t> = 0, -</a:t>
            </a:r>
            <a:r>
              <a:rPr lang="en-US" sz="1000" dirty="0" smtClean="0">
                <a:latin typeface="Consolas" panose="020B0609020204030204" pitchFamily="49" charset="0"/>
              </a:rPr>
              <a:t>1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</a:t>
            </a:r>
            <a:r>
              <a:rPr lang="ru-RU" sz="1000" dirty="0" smtClean="0">
                <a:latin typeface="Consolas" panose="020B0609020204030204" pitchFamily="49" charset="0"/>
              </a:rPr>
              <a:t>   </a:t>
            </a:r>
            <a:r>
              <a:rPr lang="en-US" sz="1000" dirty="0" smtClean="0">
                <a:latin typeface="Consolas" panose="020B0609020204030204" pitchFamily="49" charset="0"/>
              </a:rPr>
              <a:t># </a:t>
            </a:r>
            <a:r>
              <a:rPr lang="ru-RU" sz="1000" dirty="0">
                <a:latin typeface="Consolas" panose="020B0609020204030204" pitchFamily="49" charset="0"/>
              </a:rPr>
              <a:t>Главный цикл по эпохам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</a:t>
            </a:r>
            <a:r>
              <a:rPr lang="en-US" sz="1000" dirty="0">
                <a:latin typeface="Consolas" panose="020B0609020204030204" pitchFamily="49" charset="0"/>
              </a:rPr>
              <a:t>for epoch in range(</a:t>
            </a:r>
            <a:r>
              <a:rPr lang="en-US" sz="1000" dirty="0" err="1">
                <a:latin typeface="Consolas" panose="020B0609020204030204" pitchFamily="49" charset="0"/>
              </a:rPr>
              <a:t>num_epochs</a:t>
            </a:r>
            <a:r>
              <a:rPr lang="en-US" sz="1000" dirty="0">
                <a:latin typeface="Consolas" panose="020B0609020204030204" pitchFamily="49" charset="0"/>
              </a:rPr>
              <a:t>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</a:t>
            </a:r>
            <a:r>
              <a:rPr lang="en-US" sz="1000" dirty="0" err="1">
                <a:latin typeface="Consolas" panose="020B0609020204030204" pitchFamily="49" charset="0"/>
              </a:rPr>
              <a:t>model.train</a:t>
            </a:r>
            <a:r>
              <a:rPr lang="en-US" sz="1000" dirty="0">
                <a:latin typeface="Consolas" panose="020B0609020204030204" pitchFamily="49" charset="0"/>
              </a:rPr>
              <a:t>()  # </a:t>
            </a:r>
            <a:r>
              <a:rPr lang="ru-RU" sz="1000" dirty="0">
                <a:latin typeface="Consolas" panose="020B0609020204030204" pitchFamily="49" charset="0"/>
              </a:rPr>
              <a:t>Переводим модель в режим обучения (включаем </a:t>
            </a:r>
            <a:r>
              <a:rPr lang="en-US" sz="1000" dirty="0">
                <a:latin typeface="Consolas" panose="020B0609020204030204" pitchFamily="49" charset="0"/>
              </a:rPr>
              <a:t>dropout)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# </a:t>
            </a:r>
            <a:r>
              <a:rPr lang="ru-RU" sz="1000" dirty="0">
                <a:latin typeface="Consolas" panose="020B0609020204030204" pitchFamily="49" charset="0"/>
              </a:rPr>
              <a:t>Итерация по </a:t>
            </a:r>
            <a:r>
              <a:rPr lang="ru-RU" sz="1000" dirty="0" err="1">
                <a:latin typeface="Consolas" panose="020B0609020204030204" pitchFamily="49" charset="0"/>
              </a:rPr>
              <a:t>батчам</a:t>
            </a:r>
            <a:r>
              <a:rPr lang="ru-RU" sz="1000" dirty="0">
                <a:latin typeface="Consolas" panose="020B0609020204030204" pitchFamily="49" charset="0"/>
              </a:rPr>
              <a:t> тренировочных данных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   </a:t>
            </a:r>
            <a:r>
              <a:rPr lang="en-US" sz="1000" dirty="0">
                <a:latin typeface="Consolas" panose="020B0609020204030204" pitchFamily="49" charset="0"/>
              </a:rPr>
              <a:t>for </a:t>
            </a:r>
            <a:r>
              <a:rPr lang="en-US" sz="1000" dirty="0" err="1">
                <a:latin typeface="Consolas" panose="020B0609020204030204" pitchFamily="49" charset="0"/>
              </a:rPr>
              <a:t>input_batch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target_batch</a:t>
            </a:r>
            <a:r>
              <a:rPr lang="en-US" sz="1000" dirty="0">
                <a:latin typeface="Consolas" panose="020B0609020204030204" pitchFamily="49" charset="0"/>
              </a:rPr>
              <a:t> in </a:t>
            </a:r>
            <a:r>
              <a:rPr lang="en-US" sz="1000" dirty="0" err="1">
                <a:latin typeface="Consolas" panose="020B0609020204030204" pitchFamily="49" charset="0"/>
              </a:rPr>
              <a:t>train_loader</a:t>
            </a:r>
            <a:r>
              <a:rPr lang="en-US" sz="1000" dirty="0">
                <a:latin typeface="Consolas" panose="020B0609020204030204" pitchFamily="49" charset="0"/>
              </a:rPr>
              <a:t>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    # </a:t>
            </a:r>
            <a:r>
              <a:rPr lang="ru-RU" sz="1000" dirty="0">
                <a:latin typeface="Consolas" panose="020B0609020204030204" pitchFamily="49" charset="0"/>
              </a:rPr>
              <a:t>Шаг оптимизации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       </a:t>
            </a:r>
            <a:r>
              <a:rPr lang="en-US" sz="1000" dirty="0" err="1">
                <a:latin typeface="Consolas" panose="020B0609020204030204" pitchFamily="49" charset="0"/>
              </a:rPr>
              <a:t>optimizer.zero_grad</a:t>
            </a:r>
            <a:r>
              <a:rPr lang="en-US" sz="1000" dirty="0">
                <a:latin typeface="Consolas" panose="020B0609020204030204" pitchFamily="49" charset="0"/>
              </a:rPr>
              <a:t>()                              # </a:t>
            </a:r>
            <a:r>
              <a:rPr lang="ru-RU" sz="1000" dirty="0">
                <a:latin typeface="Consolas" panose="020B0609020204030204" pitchFamily="49" charset="0"/>
              </a:rPr>
              <a:t>Обнуляем градиенты с предыдущего шага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       </a:t>
            </a:r>
            <a:r>
              <a:rPr lang="en-US" sz="1000" dirty="0">
                <a:latin typeface="Consolas" panose="020B0609020204030204" pitchFamily="49" charset="0"/>
              </a:rPr>
              <a:t>loss = </a:t>
            </a:r>
            <a:r>
              <a:rPr lang="en-US" sz="1000" dirty="0" err="1">
                <a:latin typeface="Consolas" panose="020B0609020204030204" pitchFamily="49" charset="0"/>
              </a:rPr>
              <a:t>calc_loss_batch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input_batch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target_batch</a:t>
            </a:r>
            <a:r>
              <a:rPr lang="en-US" sz="1000" dirty="0">
                <a:latin typeface="Consolas" panose="020B0609020204030204" pitchFamily="49" charset="0"/>
              </a:rPr>
              <a:t>, model, device)  # </a:t>
            </a:r>
            <a:r>
              <a:rPr lang="ru-RU" sz="1000" dirty="0">
                <a:latin typeface="Consolas" panose="020B0609020204030204" pitchFamily="49" charset="0"/>
              </a:rPr>
              <a:t>Прямой проход + расчет потерь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       </a:t>
            </a:r>
            <a:r>
              <a:rPr lang="en-US" sz="1000" dirty="0" err="1">
                <a:latin typeface="Consolas" panose="020B0609020204030204" pitchFamily="49" charset="0"/>
              </a:rPr>
              <a:t>loss.backward</a:t>
            </a:r>
            <a:r>
              <a:rPr lang="en-US" sz="1000" dirty="0">
                <a:latin typeface="Consolas" panose="020B0609020204030204" pitchFamily="49" charset="0"/>
              </a:rPr>
              <a:t>()                                    # </a:t>
            </a:r>
            <a:r>
              <a:rPr lang="ru-RU" sz="1000" dirty="0">
                <a:latin typeface="Consolas" panose="020B0609020204030204" pitchFamily="49" charset="0"/>
              </a:rPr>
              <a:t>Обратное распространение (вычисление градиентов)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       </a:t>
            </a:r>
            <a:r>
              <a:rPr lang="en-US" sz="1000" dirty="0" err="1">
                <a:latin typeface="Consolas" panose="020B0609020204030204" pitchFamily="49" charset="0"/>
              </a:rPr>
              <a:t>optimizer.step</a:t>
            </a:r>
            <a:r>
              <a:rPr lang="en-US" sz="1000" dirty="0">
                <a:latin typeface="Consolas" panose="020B0609020204030204" pitchFamily="49" charset="0"/>
              </a:rPr>
              <a:t>()                                   # </a:t>
            </a:r>
            <a:r>
              <a:rPr lang="ru-RU" sz="1000" dirty="0">
                <a:latin typeface="Consolas" panose="020B0609020204030204" pitchFamily="49" charset="0"/>
              </a:rPr>
              <a:t>Обновление весов модели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      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       # Сбор статистики для анализа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       </a:t>
            </a:r>
            <a:r>
              <a:rPr lang="en-US" sz="1000" dirty="0" err="1">
                <a:latin typeface="Consolas" panose="020B0609020204030204" pitchFamily="49" charset="0"/>
              </a:rPr>
              <a:t>tokens_seen</a:t>
            </a:r>
            <a:r>
              <a:rPr lang="en-US" sz="1000" dirty="0">
                <a:latin typeface="Consolas" panose="020B0609020204030204" pitchFamily="49" charset="0"/>
              </a:rPr>
              <a:t> += </a:t>
            </a:r>
            <a:r>
              <a:rPr lang="en-US" sz="1000" dirty="0" err="1">
                <a:latin typeface="Consolas" panose="020B0609020204030204" pitchFamily="49" charset="0"/>
              </a:rPr>
              <a:t>input_batch.numel</a:t>
            </a:r>
            <a:r>
              <a:rPr lang="en-US" sz="1000" dirty="0">
                <a:latin typeface="Consolas" panose="020B0609020204030204" pitchFamily="49" charset="0"/>
              </a:rPr>
              <a:t>()                 # </a:t>
            </a:r>
            <a:r>
              <a:rPr lang="ru-RU" sz="1000" dirty="0">
                <a:latin typeface="Consolas" panose="020B0609020204030204" pitchFamily="49" charset="0"/>
              </a:rPr>
              <a:t>Подсчет общего числа обработанных </a:t>
            </a:r>
            <a:r>
              <a:rPr lang="ru-RU" sz="1000" dirty="0" err="1">
                <a:latin typeface="Consolas" panose="020B0609020204030204" pitchFamily="49" charset="0"/>
              </a:rPr>
              <a:t>токенов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       </a:t>
            </a:r>
            <a:r>
              <a:rPr lang="en-US" sz="1000" dirty="0" err="1">
                <a:latin typeface="Consolas" panose="020B0609020204030204" pitchFamily="49" charset="0"/>
              </a:rPr>
              <a:t>global_step</a:t>
            </a:r>
            <a:r>
              <a:rPr lang="en-US" sz="1000" dirty="0">
                <a:latin typeface="Consolas" panose="020B0609020204030204" pitchFamily="49" charset="0"/>
              </a:rPr>
              <a:t> += 1                                   # </a:t>
            </a:r>
            <a:r>
              <a:rPr lang="ru-RU" sz="1000" dirty="0">
                <a:latin typeface="Consolas" panose="020B0609020204030204" pitchFamily="49" charset="0"/>
              </a:rPr>
              <a:t>Счетчик глобальных шагов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      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       # Периодическая оценка качества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       </a:t>
            </a:r>
            <a:r>
              <a:rPr lang="en-US" sz="1000" dirty="0">
                <a:latin typeface="Consolas" panose="020B0609020204030204" pitchFamily="49" charset="0"/>
              </a:rPr>
              <a:t>if </a:t>
            </a:r>
            <a:r>
              <a:rPr lang="en-US" sz="1000" dirty="0" err="1">
                <a:latin typeface="Consolas" panose="020B0609020204030204" pitchFamily="49" charset="0"/>
              </a:rPr>
              <a:t>global_step</a:t>
            </a:r>
            <a:r>
              <a:rPr lang="en-US" sz="1000" dirty="0">
                <a:latin typeface="Consolas" panose="020B0609020204030204" pitchFamily="49" charset="0"/>
              </a:rPr>
              <a:t> % </a:t>
            </a:r>
            <a:r>
              <a:rPr lang="en-US" sz="1000" dirty="0" err="1">
                <a:latin typeface="Consolas" panose="020B0609020204030204" pitchFamily="49" charset="0"/>
              </a:rPr>
              <a:t>eval_freq</a:t>
            </a:r>
            <a:r>
              <a:rPr lang="en-US" sz="1000" dirty="0">
                <a:latin typeface="Consolas" panose="020B0609020204030204" pitchFamily="49" charset="0"/>
              </a:rPr>
              <a:t> == 0:                   # </a:t>
            </a:r>
            <a:r>
              <a:rPr lang="ru-RU" sz="1000" dirty="0">
                <a:latin typeface="Consolas" panose="020B0609020204030204" pitchFamily="49" charset="0"/>
              </a:rPr>
              <a:t>Каждые </a:t>
            </a:r>
            <a:r>
              <a:rPr lang="en-US" sz="1000" dirty="0" err="1">
                <a:latin typeface="Consolas" panose="020B0609020204030204" pitchFamily="49" charset="0"/>
              </a:rPr>
              <a:t>eval_freq</a:t>
            </a:r>
            <a:r>
              <a:rPr lang="en-US" sz="1000" dirty="0">
                <a:latin typeface="Consolas" panose="020B0609020204030204" pitchFamily="49" charset="0"/>
              </a:rPr>
              <a:t> </a:t>
            </a:r>
            <a:r>
              <a:rPr lang="ru-RU" sz="1000" dirty="0">
                <a:latin typeface="Consolas" panose="020B0609020204030204" pitchFamily="49" charset="0"/>
              </a:rPr>
              <a:t>шагов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           </a:t>
            </a:r>
            <a:r>
              <a:rPr lang="en-US" sz="1000" dirty="0" err="1">
                <a:latin typeface="Consolas" panose="020B0609020204030204" pitchFamily="49" charset="0"/>
              </a:rPr>
              <a:t>train_loss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val_loss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evaluate_model</a:t>
            </a:r>
            <a:r>
              <a:rPr lang="en-US" sz="1000" dirty="0">
                <a:latin typeface="Consolas" panose="020B0609020204030204" pitchFamily="49" charset="0"/>
              </a:rPr>
              <a:t>(...)     # </a:t>
            </a:r>
            <a:r>
              <a:rPr lang="ru-RU" sz="1000" dirty="0">
                <a:latin typeface="Consolas" panose="020B0609020204030204" pitchFamily="49" charset="0"/>
              </a:rPr>
              <a:t>Оценка потерь на </a:t>
            </a:r>
            <a:r>
              <a:rPr lang="en-US" sz="1000" dirty="0">
                <a:latin typeface="Consolas" panose="020B0609020204030204" pitchFamily="49" charset="0"/>
              </a:rPr>
              <a:t>train/</a:t>
            </a:r>
            <a:r>
              <a:rPr lang="en-US" sz="1000" dirty="0" err="1">
                <a:latin typeface="Consolas" panose="020B0609020204030204" pitchFamily="49" charset="0"/>
              </a:rPr>
              <a:t>val</a:t>
            </a: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        </a:t>
            </a:r>
            <a:r>
              <a:rPr lang="en-US" sz="1000" dirty="0" err="1">
                <a:latin typeface="Consolas" panose="020B0609020204030204" pitchFamily="49" charset="0"/>
              </a:rPr>
              <a:t>train_losses.append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train_loss</a:t>
            </a:r>
            <a:r>
              <a:rPr lang="en-US" sz="1000" dirty="0">
                <a:latin typeface="Consolas" panose="020B0609020204030204" pitchFamily="49" charset="0"/>
              </a:rPr>
              <a:t>)                # </a:t>
            </a:r>
            <a:r>
              <a:rPr lang="ru-RU" sz="1000" dirty="0">
                <a:latin typeface="Consolas" panose="020B0609020204030204" pitchFamily="49" charset="0"/>
              </a:rPr>
              <a:t>Сохраняем для построения графиков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           </a:t>
            </a:r>
            <a:r>
              <a:rPr lang="en-US" sz="1000" dirty="0" err="1">
                <a:latin typeface="Consolas" panose="020B0609020204030204" pitchFamily="49" charset="0"/>
              </a:rPr>
              <a:t>val_losses.append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val_loss</a:t>
            </a:r>
            <a:r>
              <a:rPr lang="en-US" sz="1000" dirty="0">
                <a:latin typeface="Consolas" panose="020B0609020204030204" pitchFamily="49" charset="0"/>
              </a:rPr>
              <a:t>)                    # </a:t>
            </a:r>
            <a:r>
              <a:rPr lang="ru-RU" sz="1000" dirty="0">
                <a:latin typeface="Consolas" panose="020B0609020204030204" pitchFamily="49" charset="0"/>
              </a:rPr>
              <a:t>Сохраняем </a:t>
            </a:r>
            <a:r>
              <a:rPr lang="ru-RU" sz="1000" dirty="0" err="1">
                <a:latin typeface="Consolas" panose="020B0609020204030204" pitchFamily="49" charset="0"/>
              </a:rPr>
              <a:t>валидационные</a:t>
            </a:r>
            <a:r>
              <a:rPr lang="ru-RU" sz="1000" dirty="0">
                <a:latin typeface="Consolas" panose="020B0609020204030204" pitchFamily="49" charset="0"/>
              </a:rPr>
              <a:t> потери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           </a:t>
            </a:r>
            <a:r>
              <a:rPr lang="en-US" sz="1000" dirty="0" err="1">
                <a:latin typeface="Consolas" panose="020B0609020204030204" pitchFamily="49" charset="0"/>
              </a:rPr>
              <a:t>track_tokens_seen.append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tokens_seen</a:t>
            </a:r>
            <a:r>
              <a:rPr lang="en-US" sz="1000" dirty="0">
                <a:latin typeface="Consolas" panose="020B0609020204030204" pitchFamily="49" charset="0"/>
              </a:rPr>
              <a:t>)          # </a:t>
            </a:r>
            <a:r>
              <a:rPr lang="ru-RU" sz="1000" dirty="0">
                <a:latin typeface="Consolas" panose="020B0609020204030204" pitchFamily="49" charset="0"/>
              </a:rPr>
              <a:t>Запоминаем сколько </a:t>
            </a:r>
            <a:r>
              <a:rPr lang="ru-RU" sz="1000" dirty="0" err="1">
                <a:latin typeface="Consolas" panose="020B0609020204030204" pitchFamily="49" charset="0"/>
              </a:rPr>
              <a:t>токенов</a:t>
            </a:r>
            <a:r>
              <a:rPr lang="ru-RU" sz="1000" dirty="0">
                <a:latin typeface="Consolas" panose="020B0609020204030204" pitchFamily="49" charset="0"/>
              </a:rPr>
              <a:t> видели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  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   # Генерация текстового примера после каждой эпохи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   </a:t>
            </a:r>
            <a:r>
              <a:rPr lang="en-US" sz="1000" dirty="0" err="1">
                <a:latin typeface="Consolas" panose="020B0609020204030204" pitchFamily="49" charset="0"/>
              </a:rPr>
              <a:t>generate_and_print_sample</a:t>
            </a:r>
            <a:r>
              <a:rPr lang="en-US" sz="1000" dirty="0">
                <a:latin typeface="Consolas" panose="020B0609020204030204" pitchFamily="49" charset="0"/>
              </a:rPr>
              <a:t>(...)                         # </a:t>
            </a:r>
            <a:r>
              <a:rPr lang="ru-RU" sz="1000" dirty="0">
                <a:latin typeface="Consolas" panose="020B0609020204030204" pitchFamily="49" charset="0"/>
              </a:rPr>
              <a:t>Визуальная проверка прогресса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</a:t>
            </a:r>
            <a:r>
              <a:rPr lang="en-US" sz="1000" dirty="0">
                <a:latin typeface="Consolas" panose="020B0609020204030204" pitchFamily="49" charset="0"/>
              </a:rPr>
              <a:t>return </a:t>
            </a:r>
            <a:r>
              <a:rPr lang="en-US" sz="1000" dirty="0" err="1">
                <a:latin typeface="Consolas" panose="020B0609020204030204" pitchFamily="49" charset="0"/>
              </a:rPr>
              <a:t>train_losses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val_losses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track_tokens_seen</a:t>
            </a:r>
            <a:r>
              <a:rPr lang="en-US" sz="1000" dirty="0">
                <a:latin typeface="Consolas" panose="020B0609020204030204" pitchFamily="49" charset="0"/>
              </a:rPr>
              <a:t>         # </a:t>
            </a:r>
            <a:r>
              <a:rPr lang="ru-RU" sz="1000" dirty="0">
                <a:latin typeface="Consolas" panose="020B0609020204030204" pitchFamily="49" charset="0"/>
              </a:rPr>
              <a:t>Возвращаем данные для анализа</a:t>
            </a: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86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9816247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Обучение </a:t>
            </a:r>
            <a:r>
              <a:rPr lang="en-US" dirty="0" smtClean="0"/>
              <a:t>LLM</a:t>
            </a:r>
            <a:r>
              <a:rPr lang="ru-RU" dirty="0" smtClean="0"/>
              <a:t> модели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3. Функции оценки и генерации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b="1" dirty="0">
                <a:latin typeface="Consolas" panose="020B0609020204030204" pitchFamily="49" charset="0"/>
              </a:rPr>
              <a:t>Функция оценки качества модели</a:t>
            </a:r>
            <a:r>
              <a:rPr lang="ru-RU" sz="1000" dirty="0">
                <a:latin typeface="Consolas" panose="020B0609020204030204" pitchFamily="49" charset="0"/>
              </a:rPr>
              <a:t>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def</a:t>
            </a:r>
            <a:r>
              <a:rPr lang="en-US" sz="1000" dirty="0">
                <a:latin typeface="Consolas" panose="020B0609020204030204" pitchFamily="49" charset="0"/>
              </a:rPr>
              <a:t> </a:t>
            </a:r>
            <a:r>
              <a:rPr lang="en-US" sz="1000" dirty="0" err="1">
                <a:latin typeface="Consolas" panose="020B0609020204030204" pitchFamily="49" charset="0"/>
              </a:rPr>
              <a:t>evaluate_model</a:t>
            </a:r>
            <a:r>
              <a:rPr lang="en-US" sz="1000" dirty="0">
                <a:latin typeface="Consolas" panose="020B0609020204030204" pitchFamily="49" charset="0"/>
              </a:rPr>
              <a:t>(model, </a:t>
            </a:r>
            <a:r>
              <a:rPr lang="en-US" sz="1000" dirty="0" err="1">
                <a:latin typeface="Consolas" panose="020B0609020204030204" pitchFamily="49" charset="0"/>
              </a:rPr>
              <a:t>train_loader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val_loader</a:t>
            </a:r>
            <a:r>
              <a:rPr lang="en-US" sz="1000" dirty="0">
                <a:latin typeface="Consolas" panose="020B0609020204030204" pitchFamily="49" charset="0"/>
              </a:rPr>
              <a:t>, device, </a:t>
            </a:r>
            <a:r>
              <a:rPr lang="en-US" sz="1000" dirty="0" err="1">
                <a:latin typeface="Consolas" panose="020B0609020204030204" pitchFamily="49" charset="0"/>
              </a:rPr>
              <a:t>eval_iter</a:t>
            </a:r>
            <a:r>
              <a:rPr lang="en-US" sz="1000" dirty="0">
                <a:latin typeface="Consolas" panose="020B0609020204030204" pitchFamily="49" charset="0"/>
              </a:rPr>
              <a:t>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</a:t>
            </a:r>
            <a:r>
              <a:rPr lang="en-US" sz="1000" dirty="0" err="1">
                <a:latin typeface="Consolas" panose="020B0609020204030204" pitchFamily="49" charset="0"/>
              </a:rPr>
              <a:t>model.eval</a:t>
            </a:r>
            <a:r>
              <a:rPr lang="en-US" sz="1000" dirty="0">
                <a:latin typeface="Consolas" panose="020B0609020204030204" pitchFamily="49" charset="0"/>
              </a:rPr>
              <a:t>()  # </a:t>
            </a:r>
            <a:r>
              <a:rPr lang="ru-RU" sz="1000" dirty="0">
                <a:latin typeface="Consolas" panose="020B0609020204030204" pitchFamily="49" charset="0"/>
              </a:rPr>
              <a:t>Переводим модель в режим оценки (отключаем </a:t>
            </a:r>
            <a:r>
              <a:rPr lang="en-US" sz="1000" dirty="0">
                <a:latin typeface="Consolas" panose="020B0609020204030204" pitchFamily="49" charset="0"/>
              </a:rPr>
              <a:t>dropout, </a:t>
            </a:r>
            <a:r>
              <a:rPr lang="en-US" sz="1000" dirty="0" err="1">
                <a:latin typeface="Consolas" panose="020B0609020204030204" pitchFamily="49" charset="0"/>
              </a:rPr>
              <a:t>batchnorm</a:t>
            </a:r>
            <a:r>
              <a:rPr lang="en-US" sz="1000" dirty="0" smtClean="0">
                <a:latin typeface="Consolas" panose="020B0609020204030204" pitchFamily="49" charset="0"/>
              </a:rPr>
              <a:t>)    </a:t>
            </a: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# </a:t>
            </a:r>
            <a:r>
              <a:rPr lang="ru-RU" sz="1000" dirty="0">
                <a:latin typeface="Consolas" panose="020B0609020204030204" pitchFamily="49" charset="0"/>
              </a:rPr>
              <a:t>Отключаем вычисление градиентов для экономии памяти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</a:t>
            </a:r>
            <a:r>
              <a:rPr lang="en-US" sz="1000" dirty="0">
                <a:latin typeface="Consolas" panose="020B0609020204030204" pitchFamily="49" charset="0"/>
              </a:rPr>
              <a:t>with </a:t>
            </a:r>
            <a:r>
              <a:rPr lang="en-US" sz="1000" dirty="0" err="1">
                <a:latin typeface="Consolas" panose="020B0609020204030204" pitchFamily="49" charset="0"/>
              </a:rPr>
              <a:t>torch.no_grad</a:t>
            </a:r>
            <a:r>
              <a:rPr lang="en-US" sz="1000" dirty="0" smtClean="0">
                <a:latin typeface="Consolas" panose="020B0609020204030204" pitchFamily="49" charset="0"/>
              </a:rPr>
              <a:t>():        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   </a:t>
            </a:r>
            <a:r>
              <a:rPr lang="en-US" sz="1000" dirty="0" err="1">
                <a:latin typeface="Consolas" panose="020B0609020204030204" pitchFamily="49" charset="0"/>
              </a:rPr>
              <a:t>train_loss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calc_loss_loader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train_loader</a:t>
            </a:r>
            <a:r>
              <a:rPr lang="en-US" sz="1000" dirty="0">
                <a:latin typeface="Consolas" panose="020B0609020204030204" pitchFamily="49" charset="0"/>
              </a:rPr>
              <a:t>, model, </a:t>
            </a:r>
            <a:r>
              <a:rPr lang="ru-RU" sz="1000" dirty="0" smtClean="0">
                <a:latin typeface="Consolas" panose="020B0609020204030204" pitchFamily="49" charset="0"/>
              </a:rPr>
              <a:t>	</a:t>
            </a:r>
            <a:r>
              <a:rPr lang="en-US" sz="1000" dirty="0">
                <a:latin typeface="Consolas" panose="020B0609020204030204" pitchFamily="49" charset="0"/>
              </a:rPr>
              <a:t> # </a:t>
            </a:r>
            <a:r>
              <a:rPr lang="ru-RU" sz="1000" dirty="0">
                <a:latin typeface="Consolas" panose="020B0609020204030204" pitchFamily="49" charset="0"/>
              </a:rPr>
              <a:t>Вычисляем потери на тренировочной выборке</a:t>
            </a: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                            device, </a:t>
            </a:r>
            <a:r>
              <a:rPr lang="en-US" sz="1000" dirty="0" err="1">
                <a:latin typeface="Consolas" panose="020B0609020204030204" pitchFamily="49" charset="0"/>
              </a:rPr>
              <a:t>num_batches</a:t>
            </a:r>
            <a:r>
              <a:rPr lang="en-US" sz="1000" dirty="0">
                <a:latin typeface="Consolas" panose="020B0609020204030204" pitchFamily="49" charset="0"/>
              </a:rPr>
              <a:t>=</a:t>
            </a:r>
            <a:r>
              <a:rPr lang="en-US" sz="1000" dirty="0" err="1">
                <a:latin typeface="Consolas" panose="020B0609020204030204" pitchFamily="49" charset="0"/>
              </a:rPr>
              <a:t>eval_iter</a:t>
            </a:r>
            <a:r>
              <a:rPr lang="en-US" sz="1000" dirty="0" smtClean="0">
                <a:latin typeface="Consolas" panose="020B0609020204030204" pitchFamily="49" charset="0"/>
              </a:rPr>
              <a:t>)        </a:t>
            </a:r>
            <a:r>
              <a:rPr lang="ru-RU" sz="1000" dirty="0" smtClean="0">
                <a:latin typeface="Consolas" panose="020B0609020204030204" pitchFamily="49" charset="0"/>
              </a:rPr>
              <a:t>  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   </a:t>
            </a:r>
            <a:r>
              <a:rPr lang="en-US" sz="1000" dirty="0" err="1">
                <a:latin typeface="Consolas" panose="020B0609020204030204" pitchFamily="49" charset="0"/>
              </a:rPr>
              <a:t>val_loss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calc_loss_loader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val_loader</a:t>
            </a:r>
            <a:r>
              <a:rPr lang="en-US" sz="1000" dirty="0">
                <a:latin typeface="Consolas" panose="020B0609020204030204" pitchFamily="49" charset="0"/>
              </a:rPr>
              <a:t>, model, </a:t>
            </a:r>
            <a:r>
              <a:rPr lang="ru-RU" sz="1000" dirty="0" smtClean="0">
                <a:latin typeface="Consolas" panose="020B0609020204030204" pitchFamily="49" charset="0"/>
              </a:rPr>
              <a:t>	</a:t>
            </a:r>
            <a:r>
              <a:rPr lang="en-US" sz="1000" dirty="0">
                <a:latin typeface="Consolas" panose="020B0609020204030204" pitchFamily="49" charset="0"/>
              </a:rPr>
              <a:t> # </a:t>
            </a:r>
            <a:r>
              <a:rPr lang="ru-RU" sz="1000" dirty="0">
                <a:latin typeface="Consolas" panose="020B0609020204030204" pitchFamily="49" charset="0"/>
              </a:rPr>
              <a:t>Вычисляем потери на </a:t>
            </a:r>
            <a:r>
              <a:rPr lang="ru-RU" sz="1000" dirty="0" err="1">
                <a:latin typeface="Consolas" panose="020B0609020204030204" pitchFamily="49" charset="0"/>
              </a:rPr>
              <a:t>валидационной</a:t>
            </a:r>
            <a:r>
              <a:rPr lang="ru-RU" sz="1000" dirty="0">
                <a:latin typeface="Consolas" panose="020B0609020204030204" pitchFamily="49" charset="0"/>
              </a:rPr>
              <a:t> выборке</a:t>
            </a: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                          device, </a:t>
            </a:r>
            <a:r>
              <a:rPr lang="en-US" sz="1000" dirty="0" err="1">
                <a:latin typeface="Consolas" panose="020B0609020204030204" pitchFamily="49" charset="0"/>
              </a:rPr>
              <a:t>num_batches</a:t>
            </a:r>
            <a:r>
              <a:rPr lang="en-US" sz="1000" dirty="0">
                <a:latin typeface="Consolas" panose="020B0609020204030204" pitchFamily="49" charset="0"/>
              </a:rPr>
              <a:t>=</a:t>
            </a:r>
            <a:r>
              <a:rPr lang="en-US" sz="1000" dirty="0" err="1">
                <a:latin typeface="Consolas" panose="020B0609020204030204" pitchFamily="49" charset="0"/>
              </a:rPr>
              <a:t>eval_iter</a:t>
            </a:r>
            <a:r>
              <a:rPr lang="en-US" sz="1000" dirty="0">
                <a:latin typeface="Consolas" panose="020B0609020204030204" pitchFamily="49" charset="0"/>
              </a:rPr>
              <a:t>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</a:t>
            </a:r>
            <a:r>
              <a:rPr lang="en-US" sz="1000" dirty="0" err="1">
                <a:latin typeface="Consolas" panose="020B0609020204030204" pitchFamily="49" charset="0"/>
              </a:rPr>
              <a:t>model.train</a:t>
            </a:r>
            <a:r>
              <a:rPr lang="en-US" sz="1000" dirty="0">
                <a:latin typeface="Consolas" panose="020B0609020204030204" pitchFamily="49" charset="0"/>
              </a:rPr>
              <a:t>()  # </a:t>
            </a:r>
            <a:r>
              <a:rPr lang="ru-RU" sz="1000" dirty="0">
                <a:latin typeface="Consolas" panose="020B0609020204030204" pitchFamily="49" charset="0"/>
              </a:rPr>
              <a:t>Возвращаем модель в режим обучения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</a:t>
            </a:r>
            <a:r>
              <a:rPr lang="en-US" sz="1000" dirty="0">
                <a:latin typeface="Consolas" panose="020B0609020204030204" pitchFamily="49" charset="0"/>
              </a:rPr>
              <a:t>return </a:t>
            </a:r>
            <a:r>
              <a:rPr lang="en-US" sz="1000" dirty="0" err="1">
                <a:latin typeface="Consolas" panose="020B0609020204030204" pitchFamily="49" charset="0"/>
              </a:rPr>
              <a:t>train_loss</a:t>
            </a:r>
            <a:r>
              <a:rPr lang="en-US" sz="1000" dirty="0">
                <a:latin typeface="Consolas" panose="020B0609020204030204" pitchFamily="49" charset="0"/>
              </a:rPr>
              <a:t>, </a:t>
            </a:r>
            <a:r>
              <a:rPr lang="en-US" sz="1000" dirty="0" err="1">
                <a:latin typeface="Consolas" panose="020B0609020204030204" pitchFamily="49" charset="0"/>
              </a:rPr>
              <a:t>val_loss</a:t>
            </a:r>
            <a:r>
              <a:rPr lang="en-US" sz="1000" dirty="0">
                <a:latin typeface="Consolas" panose="020B0609020204030204" pitchFamily="49" charset="0"/>
              </a:rPr>
              <a:t>  # </a:t>
            </a:r>
            <a:r>
              <a:rPr lang="ru-RU" sz="1000" dirty="0">
                <a:latin typeface="Consolas" panose="020B0609020204030204" pitchFamily="49" charset="0"/>
              </a:rPr>
              <a:t>Возвращаем оба значения потерь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b="1" dirty="0">
                <a:latin typeface="Consolas" panose="020B0609020204030204" pitchFamily="49" charset="0"/>
              </a:rPr>
              <a:t>Функция генерации текста для визуальной оценки</a:t>
            </a:r>
            <a:r>
              <a:rPr lang="ru-RU" sz="1000" dirty="0">
                <a:latin typeface="Consolas" panose="020B0609020204030204" pitchFamily="49" charset="0"/>
              </a:rPr>
              <a:t>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err="1">
                <a:latin typeface="Consolas" panose="020B0609020204030204" pitchFamily="49" charset="0"/>
              </a:rPr>
              <a:t>def</a:t>
            </a:r>
            <a:r>
              <a:rPr lang="en-US" sz="1000" dirty="0">
                <a:latin typeface="Consolas" panose="020B0609020204030204" pitchFamily="49" charset="0"/>
              </a:rPr>
              <a:t> </a:t>
            </a:r>
            <a:r>
              <a:rPr lang="en-US" sz="1000" dirty="0" err="1">
                <a:latin typeface="Consolas" panose="020B0609020204030204" pitchFamily="49" charset="0"/>
              </a:rPr>
              <a:t>generate_and_print_sample</a:t>
            </a:r>
            <a:r>
              <a:rPr lang="en-US" sz="1000" dirty="0">
                <a:latin typeface="Consolas" panose="020B0609020204030204" pitchFamily="49" charset="0"/>
              </a:rPr>
              <a:t>(model, tokenizer, device, </a:t>
            </a:r>
            <a:r>
              <a:rPr lang="en-US" sz="1000" dirty="0" err="1">
                <a:latin typeface="Consolas" panose="020B0609020204030204" pitchFamily="49" charset="0"/>
              </a:rPr>
              <a:t>start_context</a:t>
            </a:r>
            <a:r>
              <a:rPr lang="en-US" sz="1000" dirty="0">
                <a:latin typeface="Consolas" panose="020B0609020204030204" pitchFamily="49" charset="0"/>
              </a:rPr>
              <a:t>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</a:t>
            </a:r>
            <a:r>
              <a:rPr lang="en-US" sz="1000" dirty="0" err="1">
                <a:latin typeface="Consolas" panose="020B0609020204030204" pitchFamily="49" charset="0"/>
              </a:rPr>
              <a:t>model.eval</a:t>
            </a:r>
            <a:r>
              <a:rPr lang="en-US" sz="1000" dirty="0">
                <a:latin typeface="Consolas" panose="020B0609020204030204" pitchFamily="49" charset="0"/>
              </a:rPr>
              <a:t>()  # </a:t>
            </a:r>
            <a:r>
              <a:rPr lang="ru-RU" sz="1000" dirty="0">
                <a:latin typeface="Consolas" panose="020B0609020204030204" pitchFamily="49" charset="0"/>
              </a:rPr>
              <a:t>Режим оценки - для стабильной генерации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</a:t>
            </a:r>
            <a:r>
              <a:rPr lang="en-US" sz="1000" dirty="0" err="1">
                <a:latin typeface="Consolas" panose="020B0609020204030204" pitchFamily="49" charset="0"/>
              </a:rPr>
              <a:t>context_size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model.pos_emb.weight.shape</a:t>
            </a:r>
            <a:r>
              <a:rPr lang="en-US" sz="1000" dirty="0">
                <a:latin typeface="Consolas" panose="020B0609020204030204" pitchFamily="49" charset="0"/>
              </a:rPr>
              <a:t>[0</a:t>
            </a:r>
            <a:r>
              <a:rPr lang="en-US" sz="1000" dirty="0" smtClean="0">
                <a:latin typeface="Consolas" panose="020B0609020204030204" pitchFamily="49" charset="0"/>
              </a:rPr>
              <a:t>]</a:t>
            </a:r>
            <a:r>
              <a:rPr lang="ru-RU" sz="1000" dirty="0" smtClean="0">
                <a:latin typeface="Consolas" panose="020B0609020204030204" pitchFamily="49" charset="0"/>
              </a:rPr>
              <a:t>	</a:t>
            </a:r>
            <a:r>
              <a:rPr lang="ru-RU" sz="1000" dirty="0">
                <a:latin typeface="Consolas" panose="020B0609020204030204" pitchFamily="49" charset="0"/>
              </a:rPr>
              <a:t> </a:t>
            </a:r>
            <a:r>
              <a:rPr lang="ru-RU" sz="1000" dirty="0" smtClean="0">
                <a:latin typeface="Consolas" panose="020B0609020204030204" pitchFamily="49" charset="0"/>
              </a:rPr>
              <a:t>	    # </a:t>
            </a:r>
            <a:r>
              <a:rPr lang="ru-RU" sz="1000" dirty="0">
                <a:latin typeface="Consolas" panose="020B0609020204030204" pitchFamily="49" charset="0"/>
              </a:rPr>
              <a:t>Получаем размер контекста из модели</a:t>
            </a: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</a:t>
            </a:r>
            <a:r>
              <a:rPr lang="en-US" sz="1000" dirty="0">
                <a:latin typeface="Consolas" panose="020B0609020204030204" pitchFamily="49" charset="0"/>
              </a:rPr>
              <a:t>encoded = </a:t>
            </a:r>
            <a:r>
              <a:rPr lang="en-US" sz="1000" dirty="0" err="1">
                <a:latin typeface="Consolas" panose="020B0609020204030204" pitchFamily="49" charset="0"/>
              </a:rPr>
              <a:t>text_to_token_ids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start_context</a:t>
            </a:r>
            <a:r>
              <a:rPr lang="en-US" sz="1000" dirty="0">
                <a:latin typeface="Consolas" panose="020B0609020204030204" pitchFamily="49" charset="0"/>
              </a:rPr>
              <a:t>, tokenizer).to(device</a:t>
            </a:r>
            <a:r>
              <a:rPr lang="en-US" sz="1000" dirty="0" smtClean="0">
                <a:latin typeface="Consolas" panose="020B0609020204030204" pitchFamily="49" charset="0"/>
              </a:rPr>
              <a:t>)</a:t>
            </a:r>
            <a:r>
              <a:rPr lang="ru-RU" sz="1000" dirty="0" smtClean="0">
                <a:latin typeface="Consolas" panose="020B0609020204030204" pitchFamily="49" charset="0"/>
              </a:rPr>
              <a:t> </a:t>
            </a:r>
            <a:r>
              <a:rPr lang="en-US" sz="1000" dirty="0" smtClean="0">
                <a:latin typeface="Consolas" panose="020B0609020204030204" pitchFamily="49" charset="0"/>
              </a:rPr>
              <a:t> </a:t>
            </a:r>
            <a:r>
              <a:rPr lang="en-US" sz="1000" dirty="0">
                <a:latin typeface="Consolas" panose="020B0609020204030204" pitchFamily="49" charset="0"/>
              </a:rPr>
              <a:t># </a:t>
            </a:r>
            <a:r>
              <a:rPr lang="ru-RU" sz="1000" dirty="0">
                <a:latin typeface="Consolas" panose="020B0609020204030204" pitchFamily="49" charset="0"/>
              </a:rPr>
              <a:t>Кодируем начальный контекст в </a:t>
            </a:r>
            <a:r>
              <a:rPr lang="ru-RU" sz="1000" dirty="0" err="1">
                <a:latin typeface="Consolas" panose="020B0609020204030204" pitchFamily="49" charset="0"/>
              </a:rPr>
              <a:t>токены</a:t>
            </a: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 smtClean="0">
                <a:latin typeface="Consolas" panose="020B0609020204030204" pitchFamily="49" charset="0"/>
              </a:rPr>
              <a:t>    # </a:t>
            </a:r>
            <a:r>
              <a:rPr lang="ru-RU" sz="1000" dirty="0" smtClean="0">
                <a:latin typeface="Consolas" panose="020B0609020204030204" pitchFamily="49" charset="0"/>
              </a:rPr>
              <a:t>Генерация текста без вычисления градиентов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</a:t>
            </a:r>
            <a:r>
              <a:rPr lang="en-US" sz="1000" dirty="0">
                <a:latin typeface="Consolas" panose="020B0609020204030204" pitchFamily="49" charset="0"/>
              </a:rPr>
              <a:t>with </a:t>
            </a:r>
            <a:r>
              <a:rPr lang="en-US" sz="1000" dirty="0" err="1">
                <a:latin typeface="Consolas" panose="020B0609020204030204" pitchFamily="49" charset="0"/>
              </a:rPr>
              <a:t>torch.no_grad</a:t>
            </a:r>
            <a:r>
              <a:rPr lang="en-US" sz="1000" dirty="0">
                <a:latin typeface="Consolas" panose="020B0609020204030204" pitchFamily="49" charset="0"/>
              </a:rPr>
              <a:t>():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</a:t>
            </a:r>
            <a:r>
              <a:rPr lang="en-US" sz="1000" dirty="0" err="1">
                <a:latin typeface="Consolas" panose="020B0609020204030204" pitchFamily="49" charset="0"/>
              </a:rPr>
              <a:t>token_ids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generate_text_simple</a:t>
            </a:r>
            <a:r>
              <a:rPr lang="en-US" sz="1000" dirty="0">
                <a:latin typeface="Consolas" panose="020B0609020204030204" pitchFamily="49" charset="0"/>
              </a:rPr>
              <a:t>(model, </a:t>
            </a:r>
            <a:r>
              <a:rPr lang="en-US" sz="1000" dirty="0" err="1">
                <a:latin typeface="Consolas" panose="020B0609020204030204" pitchFamily="49" charset="0"/>
              </a:rPr>
              <a:t>idx</a:t>
            </a:r>
            <a:r>
              <a:rPr lang="en-US" sz="1000" dirty="0">
                <a:latin typeface="Consolas" panose="020B0609020204030204" pitchFamily="49" charset="0"/>
              </a:rPr>
              <a:t>=encoded,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                                   </a:t>
            </a:r>
            <a:r>
              <a:rPr lang="en-US" sz="1000" dirty="0" err="1">
                <a:latin typeface="Consolas" panose="020B0609020204030204" pitchFamily="49" charset="0"/>
              </a:rPr>
              <a:t>max_new_tokens</a:t>
            </a:r>
            <a:r>
              <a:rPr lang="en-US" sz="1000" dirty="0">
                <a:latin typeface="Consolas" panose="020B0609020204030204" pitchFamily="49" charset="0"/>
              </a:rPr>
              <a:t>=50,  # </a:t>
            </a:r>
            <a:r>
              <a:rPr lang="ru-RU" sz="1000" dirty="0">
                <a:latin typeface="Consolas" panose="020B0609020204030204" pitchFamily="49" charset="0"/>
              </a:rPr>
              <a:t>Генерируем 50 новых </a:t>
            </a:r>
            <a:r>
              <a:rPr lang="ru-RU" sz="1000" dirty="0" err="1">
                <a:latin typeface="Consolas" panose="020B0609020204030204" pitchFamily="49" charset="0"/>
              </a:rPr>
              <a:t>токенов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                                   </a:t>
            </a:r>
            <a:r>
              <a:rPr lang="en-US" sz="1000" dirty="0" err="1">
                <a:latin typeface="Consolas" panose="020B0609020204030204" pitchFamily="49" charset="0"/>
              </a:rPr>
              <a:t>context_size</a:t>
            </a:r>
            <a:r>
              <a:rPr lang="en-US" sz="1000" dirty="0">
                <a:latin typeface="Consolas" panose="020B0609020204030204" pitchFamily="49" charset="0"/>
              </a:rPr>
              <a:t>=</a:t>
            </a:r>
            <a:r>
              <a:rPr lang="en-US" sz="1000" dirty="0" err="1">
                <a:latin typeface="Consolas" panose="020B0609020204030204" pitchFamily="49" charset="0"/>
              </a:rPr>
              <a:t>context_size</a:t>
            </a:r>
            <a:r>
              <a:rPr lang="en-US" sz="1000" dirty="0">
                <a:latin typeface="Consolas" panose="020B0609020204030204" pitchFamily="49" charset="0"/>
              </a:rPr>
              <a:t>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# </a:t>
            </a:r>
            <a:r>
              <a:rPr lang="ru-RU" sz="1000" dirty="0">
                <a:latin typeface="Consolas" panose="020B0609020204030204" pitchFamily="49" charset="0"/>
              </a:rPr>
              <a:t>Декодируем </a:t>
            </a:r>
            <a:r>
              <a:rPr lang="ru-RU" sz="1000" dirty="0" err="1">
                <a:latin typeface="Consolas" panose="020B0609020204030204" pitchFamily="49" charset="0"/>
              </a:rPr>
              <a:t>токены</a:t>
            </a:r>
            <a:r>
              <a:rPr lang="ru-RU" sz="1000" dirty="0">
                <a:latin typeface="Consolas" panose="020B0609020204030204" pitchFamily="49" charset="0"/>
              </a:rPr>
              <a:t> обратно в текст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</a:t>
            </a:r>
            <a:r>
              <a:rPr lang="en-US" sz="1000" dirty="0" err="1">
                <a:latin typeface="Consolas" panose="020B0609020204030204" pitchFamily="49" charset="0"/>
              </a:rPr>
              <a:t>decoded_text</a:t>
            </a:r>
            <a:r>
              <a:rPr lang="en-US" sz="1000" dirty="0">
                <a:latin typeface="Consolas" panose="020B0609020204030204" pitchFamily="49" charset="0"/>
              </a:rPr>
              <a:t> = </a:t>
            </a:r>
            <a:r>
              <a:rPr lang="en-US" sz="1000" dirty="0" err="1">
                <a:latin typeface="Consolas" panose="020B0609020204030204" pitchFamily="49" charset="0"/>
              </a:rPr>
              <a:t>token_ids_to_text</a:t>
            </a:r>
            <a:r>
              <a:rPr lang="en-US" sz="1000" dirty="0">
                <a:latin typeface="Consolas" panose="020B0609020204030204" pitchFamily="49" charset="0"/>
              </a:rPr>
              <a:t>(</a:t>
            </a:r>
            <a:r>
              <a:rPr lang="en-US" sz="1000" dirty="0" err="1">
                <a:latin typeface="Consolas" panose="020B0609020204030204" pitchFamily="49" charset="0"/>
              </a:rPr>
              <a:t>token_ids</a:t>
            </a:r>
            <a:r>
              <a:rPr lang="en-US" sz="1000" dirty="0">
                <a:latin typeface="Consolas" panose="020B0609020204030204" pitchFamily="49" charset="0"/>
              </a:rPr>
              <a:t>, tokenizer)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# </a:t>
            </a:r>
            <a:r>
              <a:rPr lang="ru-RU" sz="1000" dirty="0">
                <a:latin typeface="Consolas" panose="020B0609020204030204" pitchFamily="49" charset="0"/>
              </a:rPr>
              <a:t>Выводим результат (заменяем переносы строк для компактности)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    </a:t>
            </a:r>
            <a:r>
              <a:rPr lang="en-US" sz="1000" dirty="0">
                <a:latin typeface="Consolas" panose="020B0609020204030204" pitchFamily="49" charset="0"/>
              </a:rPr>
              <a:t>print(</a:t>
            </a:r>
            <a:r>
              <a:rPr lang="en-US" sz="1000" dirty="0" err="1">
                <a:latin typeface="Consolas" panose="020B0609020204030204" pitchFamily="49" charset="0"/>
              </a:rPr>
              <a:t>decoded_text.replace</a:t>
            </a:r>
            <a:r>
              <a:rPr lang="en-US" sz="1000" dirty="0">
                <a:latin typeface="Consolas" panose="020B0609020204030204" pitchFamily="49" charset="0"/>
              </a:rPr>
              <a:t>("\n", " "))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dirty="0">
                <a:latin typeface="Consolas" panose="020B0609020204030204" pitchFamily="49" charset="0"/>
              </a:rPr>
              <a:t>    </a:t>
            </a:r>
            <a:r>
              <a:rPr lang="en-US" sz="1000" dirty="0" err="1">
                <a:latin typeface="Consolas" panose="020B0609020204030204" pitchFamily="49" charset="0"/>
              </a:rPr>
              <a:t>model.train</a:t>
            </a:r>
            <a:r>
              <a:rPr lang="en-US" sz="1000" dirty="0">
                <a:latin typeface="Consolas" panose="020B0609020204030204" pitchFamily="49" charset="0"/>
              </a:rPr>
              <a:t>()  # </a:t>
            </a:r>
            <a:r>
              <a:rPr lang="ru-RU" sz="1000" dirty="0">
                <a:latin typeface="Consolas" panose="020B0609020204030204" pitchFamily="49" charset="0"/>
              </a:rPr>
              <a:t>Возвращаем в режим обучения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87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585480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Обучение </a:t>
            </a:r>
            <a:r>
              <a:rPr lang="en-US" dirty="0" smtClean="0"/>
              <a:t>LLM</a:t>
            </a:r>
            <a:r>
              <a:rPr lang="ru-RU" dirty="0" smtClean="0"/>
              <a:t> модели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Шаг 4. Оптимизатор </a:t>
            </a:r>
            <a:r>
              <a:rPr lang="en-US" sz="1200" dirty="0" err="1">
                <a:latin typeface="Consolas" panose="020B0609020204030204" pitchFamily="49" charset="0"/>
              </a:rPr>
              <a:t>AdamW</a:t>
            </a:r>
            <a:endParaRPr lang="en-US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Эволюция оптимизаторов: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SGD → Momentum → </a:t>
            </a:r>
            <a:r>
              <a:rPr lang="en-US" sz="1200" dirty="0" err="1">
                <a:latin typeface="Consolas" panose="020B0609020204030204" pitchFamily="49" charset="0"/>
              </a:rPr>
              <a:t>AdaGrad</a:t>
            </a:r>
            <a:r>
              <a:rPr lang="en-US" sz="1200" dirty="0">
                <a:latin typeface="Consolas" panose="020B0609020204030204" pitchFamily="49" charset="0"/>
              </a:rPr>
              <a:t> → </a:t>
            </a:r>
            <a:r>
              <a:rPr lang="en-US" sz="1200" dirty="0" err="1">
                <a:latin typeface="Consolas" panose="020B0609020204030204" pitchFamily="49" charset="0"/>
              </a:rPr>
              <a:t>RMSProp</a:t>
            </a:r>
            <a:r>
              <a:rPr lang="en-US" sz="1200" dirty="0">
                <a:latin typeface="Consolas" panose="020B0609020204030204" pitchFamily="49" charset="0"/>
              </a:rPr>
              <a:t> → Adam → </a:t>
            </a:r>
            <a:r>
              <a:rPr lang="en-US" sz="1200" dirty="0" err="1">
                <a:latin typeface="Consolas" panose="020B0609020204030204" pitchFamily="49" charset="0"/>
              </a:rPr>
              <a:t>AdamW</a:t>
            </a:r>
            <a:endParaRPr lang="en-US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Ключевая проблема </a:t>
            </a:r>
            <a:r>
              <a:rPr lang="en-US" sz="1200" dirty="0">
                <a:latin typeface="Consolas" panose="020B0609020204030204" pitchFamily="49" charset="0"/>
              </a:rPr>
              <a:t>Adam: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Weight decay </a:t>
            </a:r>
            <a:r>
              <a:rPr lang="ru-RU" sz="1200" dirty="0">
                <a:latin typeface="Consolas" panose="020B0609020204030204" pitchFamily="49" charset="0"/>
              </a:rPr>
              <a:t>применяется неправильно - к градиентам, а не к весам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Это может приводить к нестабильности и плохому обобщению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Решение - </a:t>
            </a:r>
            <a:r>
              <a:rPr lang="en-US" sz="1200" dirty="0" err="1">
                <a:latin typeface="Consolas" panose="020B0609020204030204" pitchFamily="49" charset="0"/>
              </a:rPr>
              <a:t>AdamW</a:t>
            </a:r>
            <a:r>
              <a:rPr lang="en-US" sz="1200" dirty="0">
                <a:latin typeface="Consolas" panose="020B0609020204030204" pitchFamily="49" charset="0"/>
              </a:rPr>
              <a:t>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# </a:t>
            </a:r>
            <a:r>
              <a:rPr lang="ru-RU" sz="1200" dirty="0">
                <a:latin typeface="Consolas" panose="020B0609020204030204" pitchFamily="49" charset="0"/>
              </a:rPr>
              <a:t>Правильная реализация </a:t>
            </a:r>
            <a:r>
              <a:rPr lang="en-US" sz="1200" dirty="0">
                <a:latin typeface="Consolas" panose="020B0609020204030204" pitchFamily="49" charset="0"/>
              </a:rPr>
              <a:t>weight decay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optimizer = </a:t>
            </a:r>
            <a:r>
              <a:rPr lang="en-US" sz="1200" dirty="0" err="1">
                <a:latin typeface="Consolas" panose="020B0609020204030204" pitchFamily="49" charset="0"/>
              </a:rPr>
              <a:t>torch.optim.AdamW</a:t>
            </a:r>
            <a:r>
              <a:rPr lang="en-US" sz="1200" dirty="0">
                <a:latin typeface="Consolas" panose="020B0609020204030204" pitchFamily="49" charset="0"/>
              </a:rPr>
              <a:t>(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    </a:t>
            </a:r>
            <a:r>
              <a:rPr lang="en-US" sz="1200" dirty="0" err="1">
                <a:latin typeface="Consolas" panose="020B0609020204030204" pitchFamily="49" charset="0"/>
              </a:rPr>
              <a:t>model.parameters</a:t>
            </a:r>
            <a:r>
              <a:rPr lang="en-US" sz="1200" dirty="0">
                <a:latin typeface="Consolas" panose="020B0609020204030204" pitchFamily="49" charset="0"/>
              </a:rPr>
              <a:t>(),      # </a:t>
            </a:r>
            <a:r>
              <a:rPr lang="ru-RU" sz="1200" dirty="0">
                <a:latin typeface="Consolas" panose="020B0609020204030204" pitchFamily="49" charset="0"/>
              </a:rPr>
              <a:t>Параметры для оптимизации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    </a:t>
            </a:r>
            <a:r>
              <a:rPr lang="en-US" sz="1200" dirty="0" err="1">
                <a:latin typeface="Consolas" panose="020B0609020204030204" pitchFamily="49" charset="0"/>
              </a:rPr>
              <a:t>lr</a:t>
            </a:r>
            <a:r>
              <a:rPr lang="en-US" sz="1200" dirty="0">
                <a:latin typeface="Consolas" panose="020B0609020204030204" pitchFamily="49" charset="0"/>
              </a:rPr>
              <a:t>=0.0004,              # </a:t>
            </a:r>
            <a:r>
              <a:rPr lang="ru-RU" sz="1200" dirty="0">
                <a:latin typeface="Consolas" panose="020B0609020204030204" pitchFamily="49" charset="0"/>
              </a:rPr>
              <a:t>Скорость обучения - маленькая для стабильности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    </a:t>
            </a:r>
            <a:r>
              <a:rPr lang="en-US" sz="1200" dirty="0" err="1">
                <a:latin typeface="Consolas" panose="020B0609020204030204" pitchFamily="49" charset="0"/>
              </a:rPr>
              <a:t>weight_decay</a:t>
            </a:r>
            <a:r>
              <a:rPr lang="en-US" sz="1200" dirty="0">
                <a:latin typeface="Consolas" panose="020B0609020204030204" pitchFamily="49" charset="0"/>
              </a:rPr>
              <a:t>=0.1        # </a:t>
            </a:r>
            <a:r>
              <a:rPr lang="ru-RU" sz="1200" dirty="0">
                <a:latin typeface="Consolas" panose="020B0609020204030204" pitchFamily="49" charset="0"/>
              </a:rPr>
              <a:t>Сила регуляризации - предотвращает переобучение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)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Математическая разница: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Adam:  gradient = gradient + </a:t>
            </a:r>
            <a:r>
              <a:rPr lang="en-US" sz="1200" dirty="0" err="1">
                <a:latin typeface="Consolas" panose="020B0609020204030204" pitchFamily="49" charset="0"/>
              </a:rPr>
              <a:t>weight_decay</a:t>
            </a:r>
            <a:r>
              <a:rPr lang="en-US" sz="1200" dirty="0">
                <a:latin typeface="Consolas" panose="020B0609020204030204" pitchFamily="49" charset="0"/>
              </a:rPr>
              <a:t> * parameter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 err="1">
                <a:latin typeface="Consolas" panose="020B0609020204030204" pitchFamily="49" charset="0"/>
              </a:rPr>
              <a:t>AdamW</a:t>
            </a:r>
            <a:r>
              <a:rPr lang="en-US" sz="1200" dirty="0">
                <a:latin typeface="Consolas" panose="020B0609020204030204" pitchFamily="49" charset="0"/>
              </a:rPr>
              <a:t>: parameter = parameter - </a:t>
            </a:r>
            <a:r>
              <a:rPr lang="en-US" sz="1200" dirty="0" err="1">
                <a:latin typeface="Consolas" panose="020B0609020204030204" pitchFamily="49" charset="0"/>
              </a:rPr>
              <a:t>lr</a:t>
            </a:r>
            <a:r>
              <a:rPr lang="en-US" sz="1200" dirty="0">
                <a:latin typeface="Consolas" panose="020B0609020204030204" pitchFamily="49" charset="0"/>
              </a:rPr>
              <a:t> * </a:t>
            </a:r>
            <a:r>
              <a:rPr lang="en-US" sz="1200" dirty="0" err="1">
                <a:latin typeface="Consolas" panose="020B0609020204030204" pitchFamily="49" charset="0"/>
              </a:rPr>
              <a:t>weight_decay</a:t>
            </a:r>
            <a:r>
              <a:rPr lang="en-US" sz="1200" dirty="0">
                <a:latin typeface="Consolas" panose="020B0609020204030204" pitchFamily="49" charset="0"/>
              </a:rPr>
              <a:t> * parameter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Преимущества </a:t>
            </a:r>
            <a:r>
              <a:rPr lang="en-US" sz="1200" dirty="0" err="1">
                <a:latin typeface="Consolas" panose="020B0609020204030204" pitchFamily="49" charset="0"/>
              </a:rPr>
              <a:t>AdamW</a:t>
            </a:r>
            <a:r>
              <a:rPr lang="en-US" sz="1200" dirty="0">
                <a:latin typeface="Consolas" panose="020B0609020204030204" pitchFamily="49" charset="0"/>
              </a:rPr>
              <a:t>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dirty="0">
                <a:latin typeface="Consolas" panose="020B0609020204030204" pitchFamily="49" charset="0"/>
              </a:rPr>
              <a:t>- </a:t>
            </a:r>
            <a:r>
              <a:rPr lang="ru-RU" sz="1200" dirty="0">
                <a:latin typeface="Consolas" panose="020B0609020204030204" pitchFamily="49" charset="0"/>
              </a:rPr>
              <a:t>Более эффективная регуляризация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- Лучшее обобщение на новых данных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- Стандарт для современных </a:t>
            </a:r>
            <a:r>
              <a:rPr lang="en-US" sz="1200" dirty="0">
                <a:latin typeface="Consolas" panose="020B0609020204030204" pitchFamily="49" charset="0"/>
              </a:rPr>
              <a:t>LLM (GPT, </a:t>
            </a:r>
            <a:r>
              <a:rPr lang="en-US" sz="1200" dirty="0" err="1">
                <a:latin typeface="Consolas" panose="020B0609020204030204" pitchFamily="49" charset="0"/>
              </a:rPr>
              <a:t>LLaMA</a:t>
            </a:r>
            <a:r>
              <a:rPr lang="en-US" sz="1200" dirty="0">
                <a:latin typeface="Consolas" panose="020B0609020204030204" pitchFamily="49" charset="0"/>
              </a:rPr>
              <a:t>, Mistral)</a:t>
            </a: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88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0902826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Обучение </a:t>
            </a:r>
            <a:r>
              <a:rPr lang="en-US" dirty="0" smtClean="0"/>
              <a:t>LLM</a:t>
            </a:r>
            <a:r>
              <a:rPr lang="ru-RU" dirty="0" smtClean="0"/>
              <a:t> модели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Шаг 5. Оценка динамики обучения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err="1">
                <a:latin typeface="Consolas" panose="020B0609020204030204" pitchFamily="49" charset="0"/>
              </a:rPr>
              <a:t>Гиперпараметры</a:t>
            </a:r>
            <a:r>
              <a:rPr lang="ru-RU" sz="1200" dirty="0">
                <a:latin typeface="Consolas" panose="020B0609020204030204" pitchFamily="49" charset="0"/>
              </a:rPr>
              <a:t> обучения: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err="1">
                <a:latin typeface="Consolas" panose="020B0609020204030204" pitchFamily="49" charset="0"/>
              </a:rPr>
              <a:t>num_epochs</a:t>
            </a:r>
            <a:r>
              <a:rPr lang="ru-RU" sz="1200" dirty="0">
                <a:latin typeface="Consolas" panose="020B0609020204030204" pitchFamily="49" charset="0"/>
              </a:rPr>
              <a:t> = 11 - количество эпох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err="1">
                <a:latin typeface="Consolas" panose="020B0609020204030204" pitchFamily="49" charset="0"/>
              </a:rPr>
              <a:t>lr</a:t>
            </a:r>
            <a:r>
              <a:rPr lang="ru-RU" sz="1200" dirty="0">
                <a:latin typeface="Consolas" panose="020B0609020204030204" pitchFamily="49" charset="0"/>
              </a:rPr>
              <a:t> = 0.0004 - скорость обучения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err="1">
                <a:latin typeface="Consolas" panose="020B0609020204030204" pitchFamily="49" charset="0"/>
              </a:rPr>
              <a:t>weight_decay</a:t>
            </a:r>
            <a:r>
              <a:rPr lang="ru-RU" sz="1200" dirty="0">
                <a:latin typeface="Consolas" panose="020B0609020204030204" pitchFamily="49" charset="0"/>
              </a:rPr>
              <a:t> = 0.1 - регуляризация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err="1">
                <a:latin typeface="Consolas" panose="020B0609020204030204" pitchFamily="49" charset="0"/>
              </a:rPr>
              <a:t>eval_freq</a:t>
            </a:r>
            <a:r>
              <a:rPr lang="ru-RU" sz="1200" dirty="0">
                <a:latin typeface="Consolas" panose="020B0609020204030204" pitchFamily="49" charset="0"/>
              </a:rPr>
              <a:t> = 5 - частота оценки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 err="1">
                <a:latin typeface="Consolas" panose="020B0609020204030204" pitchFamily="49" charset="0"/>
              </a:rPr>
              <a:t>eval_iter</a:t>
            </a:r>
            <a:r>
              <a:rPr lang="ru-RU" sz="1200" dirty="0">
                <a:latin typeface="Consolas" panose="020B0609020204030204" pitchFamily="49" charset="0"/>
              </a:rPr>
              <a:t> = 5 - количество </a:t>
            </a:r>
            <a:r>
              <a:rPr lang="ru-RU" sz="1200" dirty="0" err="1">
                <a:latin typeface="Consolas" panose="020B0609020204030204" pitchFamily="49" charset="0"/>
              </a:rPr>
              <a:t>батчей</a:t>
            </a:r>
            <a:r>
              <a:rPr lang="ru-RU" sz="1200" dirty="0">
                <a:latin typeface="Consolas" panose="020B0609020204030204" pitchFamily="49" charset="0"/>
              </a:rPr>
              <a:t> для оценки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Таблица прогресса обучения: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b="1" dirty="0">
                <a:latin typeface="Consolas" panose="020B0609020204030204" pitchFamily="49" charset="0"/>
              </a:rPr>
              <a:t>Эпоха	Шаг	</a:t>
            </a:r>
            <a:r>
              <a:rPr lang="ru-RU" sz="1200" b="1" dirty="0" err="1">
                <a:latin typeface="Consolas" panose="020B0609020204030204" pitchFamily="49" charset="0"/>
              </a:rPr>
              <a:t>Train</a:t>
            </a:r>
            <a:r>
              <a:rPr lang="ru-RU" sz="1200" b="1" dirty="0">
                <a:latin typeface="Consolas" panose="020B0609020204030204" pitchFamily="49" charset="0"/>
              </a:rPr>
              <a:t> </a:t>
            </a:r>
            <a:r>
              <a:rPr lang="ru-RU" sz="1200" b="1" dirty="0" err="1">
                <a:latin typeface="Consolas" panose="020B0609020204030204" pitchFamily="49" charset="0"/>
              </a:rPr>
              <a:t>Loss</a:t>
            </a:r>
            <a:r>
              <a:rPr lang="ru-RU" sz="1200" b="1" dirty="0">
                <a:latin typeface="Consolas" panose="020B0609020204030204" pitchFamily="49" charset="0"/>
              </a:rPr>
              <a:t>	</a:t>
            </a:r>
            <a:r>
              <a:rPr lang="ru-RU" sz="1200" b="1" dirty="0" err="1">
                <a:latin typeface="Consolas" panose="020B0609020204030204" pitchFamily="49" charset="0"/>
              </a:rPr>
              <a:t>Val</a:t>
            </a:r>
            <a:r>
              <a:rPr lang="ru-RU" sz="1200" b="1" dirty="0">
                <a:latin typeface="Consolas" panose="020B0609020204030204" pitchFamily="49" charset="0"/>
              </a:rPr>
              <a:t> </a:t>
            </a:r>
            <a:r>
              <a:rPr lang="ru-RU" sz="1200" b="1" dirty="0" err="1">
                <a:latin typeface="Consolas" panose="020B0609020204030204" pitchFamily="49" charset="0"/>
              </a:rPr>
              <a:t>Loss</a:t>
            </a:r>
            <a:r>
              <a:rPr lang="ru-RU" sz="1200" b="1" dirty="0">
                <a:latin typeface="Consolas" panose="020B0609020204030204" pitchFamily="49" charset="0"/>
              </a:rPr>
              <a:t>	</a:t>
            </a:r>
            <a:r>
              <a:rPr lang="ru-RU" sz="1200" b="1" dirty="0" err="1">
                <a:latin typeface="Consolas" panose="020B0609020204030204" pitchFamily="49" charset="0"/>
              </a:rPr>
              <a:t>Токенов</a:t>
            </a:r>
            <a:r>
              <a:rPr lang="ru-RU" sz="1200" b="1" dirty="0">
                <a:latin typeface="Consolas" panose="020B0609020204030204" pitchFamily="49" charset="0"/>
              </a:rPr>
              <a:t>	Состояние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1	0	9.784	9.928	~500	</a:t>
            </a:r>
            <a:r>
              <a:rPr lang="ru-RU" sz="1200" dirty="0" smtClean="0">
                <a:latin typeface="Consolas" panose="020B0609020204030204" pitchFamily="49" charset="0"/>
              </a:rPr>
              <a:t>Случайное </a:t>
            </a:r>
            <a:r>
              <a:rPr lang="ru-RU" sz="1200" dirty="0">
                <a:latin typeface="Consolas" panose="020B0609020204030204" pitchFamily="49" charset="0"/>
              </a:rPr>
              <a:t>угадывание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1	5	7.985	8.335	~2,500	</a:t>
            </a:r>
            <a:r>
              <a:rPr lang="ru-RU" sz="1200" dirty="0" smtClean="0">
                <a:latin typeface="Consolas" panose="020B0609020204030204" pitchFamily="49" charset="0"/>
              </a:rPr>
              <a:t>Начало </a:t>
            </a:r>
            <a:r>
              <a:rPr lang="ru-RU" sz="1200" dirty="0">
                <a:latin typeface="Consolas" panose="020B0609020204030204" pitchFamily="49" charset="0"/>
              </a:rPr>
              <a:t>обучения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2	15	6.112	6.572	~7,500	</a:t>
            </a:r>
            <a:r>
              <a:rPr lang="ru-RU" sz="1200" dirty="0" smtClean="0">
                <a:latin typeface="Consolas" panose="020B0609020204030204" pitchFamily="49" charset="0"/>
              </a:rPr>
              <a:t>Быстрый </a:t>
            </a:r>
            <a:r>
              <a:rPr lang="ru-RU" sz="1200" dirty="0">
                <a:latin typeface="Consolas" panose="020B0609020204030204" pitchFamily="49" charset="0"/>
              </a:rPr>
              <a:t>прогресс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3	25	5.338	6.379	~12,500	</a:t>
            </a:r>
            <a:r>
              <a:rPr lang="ru-RU" sz="1200" dirty="0" smtClean="0">
                <a:latin typeface="Consolas" panose="020B0609020204030204" pitchFamily="49" charset="0"/>
              </a:rPr>
              <a:t>Замедление</a:t>
            </a: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6	50	2.909	6.135	~25,000	</a:t>
            </a:r>
            <a:r>
              <a:rPr lang="ru-RU" sz="1200" dirty="0" smtClean="0">
                <a:latin typeface="Consolas" panose="020B0609020204030204" pitchFamily="49" charset="0"/>
              </a:rPr>
              <a:t>Лучшая </a:t>
            </a:r>
            <a:r>
              <a:rPr lang="ru-RU" sz="1200" dirty="0" err="1">
                <a:latin typeface="Consolas" panose="020B0609020204030204" pitchFamily="49" charset="0"/>
              </a:rPr>
              <a:t>валидация</a:t>
            </a: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9	80	0.727	6.286	~40,000	</a:t>
            </a:r>
            <a:r>
              <a:rPr lang="ru-RU" sz="1200" dirty="0" smtClean="0">
                <a:latin typeface="Consolas" panose="020B0609020204030204" pitchFamily="49" charset="0"/>
              </a:rPr>
              <a:t>Переобучение</a:t>
            </a: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11	95	0.262	6.505	~47,500	</a:t>
            </a:r>
            <a:r>
              <a:rPr lang="ru-RU" sz="1200" dirty="0" smtClean="0">
                <a:latin typeface="Consolas" panose="020B0609020204030204" pitchFamily="49" charset="0"/>
              </a:rPr>
              <a:t>Сильное </a:t>
            </a:r>
            <a:r>
              <a:rPr lang="ru-RU" sz="1200" dirty="0">
                <a:latin typeface="Consolas" panose="020B0609020204030204" pitchFamily="49" charset="0"/>
              </a:rPr>
              <a:t>переобучение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Ключевые наблюдения: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2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- </a:t>
            </a:r>
            <a:r>
              <a:rPr lang="ru-RU" sz="1200" dirty="0" err="1">
                <a:latin typeface="Consolas" panose="020B0609020204030204" pitchFamily="49" charset="0"/>
              </a:rPr>
              <a:t>Train</a:t>
            </a:r>
            <a:r>
              <a:rPr lang="ru-RU" sz="1200" dirty="0">
                <a:latin typeface="Consolas" panose="020B0609020204030204" pitchFamily="49" charset="0"/>
              </a:rPr>
              <a:t> </a:t>
            </a:r>
            <a:r>
              <a:rPr lang="ru-RU" sz="1200" dirty="0" err="1">
                <a:latin typeface="Consolas" panose="020B0609020204030204" pitchFamily="49" charset="0"/>
              </a:rPr>
              <a:t>loss</a:t>
            </a:r>
            <a:r>
              <a:rPr lang="ru-RU" sz="1200" dirty="0">
                <a:latin typeface="Consolas" panose="020B0609020204030204" pitchFamily="49" charset="0"/>
              </a:rPr>
              <a:t>: Резко падает с 9.78 до 0.26 - модель хорошо учится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- </a:t>
            </a:r>
            <a:r>
              <a:rPr lang="ru-RU" sz="1200" dirty="0" err="1">
                <a:latin typeface="Consolas" panose="020B0609020204030204" pitchFamily="49" charset="0"/>
              </a:rPr>
              <a:t>Val</a:t>
            </a:r>
            <a:r>
              <a:rPr lang="ru-RU" sz="1200" dirty="0">
                <a:latin typeface="Consolas" panose="020B0609020204030204" pitchFamily="49" charset="0"/>
              </a:rPr>
              <a:t> </a:t>
            </a:r>
            <a:r>
              <a:rPr lang="ru-RU" sz="1200" dirty="0" err="1">
                <a:latin typeface="Consolas" panose="020B0609020204030204" pitchFamily="49" charset="0"/>
              </a:rPr>
              <a:t>loss</a:t>
            </a:r>
            <a:r>
              <a:rPr lang="ru-RU" sz="1200" dirty="0">
                <a:latin typeface="Consolas" panose="020B0609020204030204" pitchFamily="49" charset="0"/>
              </a:rPr>
              <a:t>: Достигает минимума 6.135 на эпохе 6, затем растет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dirty="0">
                <a:latin typeface="Consolas" panose="020B0609020204030204" pitchFamily="49" charset="0"/>
              </a:rPr>
              <a:t>- Разрыв: К концу обучения разница &gt;6.0 - явное переобучение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89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3437309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Обучение </a:t>
            </a:r>
            <a:r>
              <a:rPr lang="en-US" dirty="0" smtClean="0"/>
              <a:t>LLM</a:t>
            </a:r>
            <a:r>
              <a:rPr lang="ru-RU" dirty="0" smtClean="0"/>
              <a:t> модели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6. Эволюция генерации текста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9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0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12412"/>
            <a:ext cx="8379955" cy="480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319781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Обучение </a:t>
            </a:r>
            <a:r>
              <a:rPr lang="en-US" dirty="0" smtClean="0"/>
              <a:t>LLM</a:t>
            </a:r>
            <a:r>
              <a:rPr lang="ru-RU" dirty="0" smtClean="0"/>
              <a:t> модели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6. Эволюция генерации текста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Прогресс качества генерации по эпохам: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Эпоха 1: "</a:t>
            </a:r>
            <a:r>
              <a:rPr lang="en-US" sz="1000" dirty="0">
                <a:latin typeface="Consolas" panose="020B0609020204030204" pitchFamily="49" charset="0"/>
              </a:rPr>
              <a:t>Every effort moves you,,,,,,,,,,,,."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- Только </a:t>
            </a:r>
            <a:r>
              <a:rPr lang="ru-RU" sz="1000" dirty="0">
                <a:latin typeface="Consolas" panose="020B0609020204030204" pitchFamily="49" charset="0"/>
              </a:rPr>
              <a:t>запятые и точки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- </a:t>
            </a:r>
            <a:r>
              <a:rPr lang="ru-RU" sz="1000" dirty="0" smtClean="0">
                <a:latin typeface="Consolas" panose="020B0609020204030204" pitchFamily="49" charset="0"/>
              </a:rPr>
              <a:t>Нет </a:t>
            </a:r>
            <a:r>
              <a:rPr lang="ru-RU" sz="1000" dirty="0">
                <a:latin typeface="Consolas" panose="020B0609020204030204" pitchFamily="49" charset="0"/>
              </a:rPr>
              <a:t>осмысленных слов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- </a:t>
            </a:r>
            <a:r>
              <a:rPr lang="ru-RU" sz="1000" dirty="0" smtClean="0">
                <a:latin typeface="Consolas" panose="020B0609020204030204" pitchFamily="49" charset="0"/>
              </a:rPr>
              <a:t>Модель </a:t>
            </a:r>
            <a:r>
              <a:rPr lang="ru-RU" sz="1000" dirty="0">
                <a:latin typeface="Consolas" panose="020B0609020204030204" pitchFamily="49" charset="0"/>
              </a:rPr>
              <a:t>выучила частые </a:t>
            </a:r>
            <a:r>
              <a:rPr lang="ru-RU" sz="1000" dirty="0" err="1">
                <a:latin typeface="Consolas" panose="020B0609020204030204" pitchFamily="49" charset="0"/>
              </a:rPr>
              <a:t>токены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Эпоха 3: "</a:t>
            </a:r>
            <a:r>
              <a:rPr lang="en-US" sz="1000" dirty="0">
                <a:latin typeface="Consolas" panose="020B0609020204030204" pitchFamily="49" charset="0"/>
              </a:rPr>
              <a:t>Every effort moves you, and to the picture. </a:t>
            </a:r>
            <a:r>
              <a:rPr lang="en-US" sz="1000" dirty="0" err="1">
                <a:latin typeface="Consolas" panose="020B0609020204030204" pitchFamily="49" charset="0"/>
              </a:rPr>
              <a:t>Gisburn</a:t>
            </a:r>
            <a:r>
              <a:rPr lang="en-US" sz="1000" dirty="0">
                <a:latin typeface="Consolas" panose="020B0609020204030204" pitchFamily="49" charset="0"/>
              </a:rPr>
              <a:t>, and I had been. </a:t>
            </a:r>
            <a:r>
              <a:rPr lang="en-US" sz="1000" dirty="0" err="1">
                <a:latin typeface="Consolas" panose="020B0609020204030204" pitchFamily="49" charset="0"/>
              </a:rPr>
              <a:t>Gis</a:t>
            </a:r>
            <a:r>
              <a:rPr lang="en-US" sz="1000" dirty="0">
                <a:latin typeface="Consolas" panose="020B0609020204030204" pitchFamily="49" charset="0"/>
              </a:rPr>
              <a:t>, and I had been..."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- </a:t>
            </a:r>
            <a:r>
              <a:rPr lang="ru-RU" sz="1000" dirty="0" smtClean="0">
                <a:latin typeface="Consolas" panose="020B0609020204030204" pitchFamily="49" charset="0"/>
              </a:rPr>
              <a:t>Появляются </a:t>
            </a:r>
            <a:r>
              <a:rPr lang="ru-RU" sz="1000" dirty="0">
                <a:latin typeface="Consolas" panose="020B0609020204030204" pitchFamily="49" charset="0"/>
              </a:rPr>
              <a:t>грамматические структуры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- </a:t>
            </a:r>
            <a:r>
              <a:rPr lang="ru-RU" sz="1000" dirty="0" smtClean="0">
                <a:latin typeface="Consolas" panose="020B0609020204030204" pitchFamily="49" charset="0"/>
              </a:rPr>
              <a:t>Повторы </a:t>
            </a:r>
            <a:r>
              <a:rPr lang="ru-RU" sz="1000" dirty="0">
                <a:latin typeface="Consolas" panose="020B0609020204030204" pitchFamily="49" charset="0"/>
              </a:rPr>
              <a:t>простых фраз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- </a:t>
            </a:r>
            <a:r>
              <a:rPr lang="ru-RU" sz="1000" dirty="0" smtClean="0">
                <a:latin typeface="Consolas" panose="020B0609020204030204" pitchFamily="49" charset="0"/>
              </a:rPr>
              <a:t>Псевдо-осмысленные </a:t>
            </a:r>
            <a:r>
              <a:rPr lang="ru-RU" sz="1000" dirty="0">
                <a:latin typeface="Consolas" panose="020B0609020204030204" pitchFamily="49" charset="0"/>
              </a:rPr>
              <a:t>конструкции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Эпоха 6: "</a:t>
            </a:r>
            <a:r>
              <a:rPr lang="en-US" sz="1000" dirty="0">
                <a:latin typeface="Consolas" panose="020B0609020204030204" pitchFamily="49" charset="0"/>
              </a:rPr>
              <a:t>Every effort moves you know the fact, and I felt of the to the fact by his last word."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- </a:t>
            </a:r>
            <a:r>
              <a:rPr lang="ru-RU" sz="1000" dirty="0" smtClean="0">
                <a:latin typeface="Consolas" panose="020B0609020204030204" pitchFamily="49" charset="0"/>
              </a:rPr>
              <a:t>Осмысленные </a:t>
            </a:r>
            <a:r>
              <a:rPr lang="ru-RU" sz="1000" dirty="0">
                <a:latin typeface="Consolas" panose="020B0609020204030204" pitchFamily="49" charset="0"/>
              </a:rPr>
              <a:t>фразы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- </a:t>
            </a:r>
            <a:r>
              <a:rPr lang="ru-RU" sz="1000" dirty="0" smtClean="0">
                <a:latin typeface="Consolas" panose="020B0609020204030204" pitchFamily="49" charset="0"/>
              </a:rPr>
              <a:t>Но </a:t>
            </a:r>
            <a:r>
              <a:rPr lang="ru-RU" sz="1000" dirty="0">
                <a:latin typeface="Consolas" panose="020B0609020204030204" pitchFamily="49" charset="0"/>
              </a:rPr>
              <a:t>странная семантика и логика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- </a:t>
            </a:r>
            <a:r>
              <a:rPr lang="ru-RU" sz="1000" dirty="0" smtClean="0">
                <a:latin typeface="Consolas" panose="020B0609020204030204" pitchFamily="49" charset="0"/>
              </a:rPr>
              <a:t>Начинает </a:t>
            </a:r>
            <a:r>
              <a:rPr lang="ru-RU" sz="1000" dirty="0">
                <a:latin typeface="Consolas" panose="020B0609020204030204" pitchFamily="49" charset="0"/>
              </a:rPr>
              <a:t>формироваться стиль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Эпоха 9+: "</a:t>
            </a:r>
            <a:r>
              <a:rPr lang="en-US" sz="1000" dirty="0">
                <a:latin typeface="Consolas" panose="020B0609020204030204" pitchFamily="49" charset="0"/>
              </a:rPr>
              <a:t>Every effort moves you?" "Yes--quite insensible to the irony. She wanted him vindicated--and by me!"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- </a:t>
            </a:r>
            <a:r>
              <a:rPr lang="ru-RU" sz="1000" dirty="0" smtClean="0">
                <a:latin typeface="Consolas" panose="020B0609020204030204" pitchFamily="49" charset="0"/>
              </a:rPr>
              <a:t>Корректный </a:t>
            </a:r>
            <a:r>
              <a:rPr lang="ru-RU" sz="1000" dirty="0">
                <a:latin typeface="Consolas" panose="020B0609020204030204" pitchFamily="49" charset="0"/>
              </a:rPr>
              <a:t>диалог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- </a:t>
            </a:r>
            <a:r>
              <a:rPr lang="ru-RU" sz="1000" dirty="0" smtClean="0">
                <a:latin typeface="Consolas" panose="020B0609020204030204" pitchFamily="49" charset="0"/>
              </a:rPr>
              <a:t>Стилизация </a:t>
            </a:r>
            <a:r>
              <a:rPr lang="ru-RU" sz="1000" dirty="0">
                <a:latin typeface="Consolas" panose="020B0609020204030204" pitchFamily="49" charset="0"/>
              </a:rPr>
              <a:t>под художественную литературу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- </a:t>
            </a:r>
            <a:r>
              <a:rPr lang="ru-RU" sz="1000" dirty="0" smtClean="0">
                <a:latin typeface="Consolas" panose="020B0609020204030204" pitchFamily="49" charset="0"/>
              </a:rPr>
              <a:t>Сложные </a:t>
            </a:r>
            <a:r>
              <a:rPr lang="ru-RU" sz="1000" dirty="0">
                <a:latin typeface="Consolas" panose="020B0609020204030204" pitchFamily="49" charset="0"/>
              </a:rPr>
              <a:t>грамматические конструкции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- </a:t>
            </a:r>
            <a:r>
              <a:rPr lang="ru-RU" sz="1000" dirty="0" smtClean="0">
                <a:latin typeface="Consolas" panose="020B0609020204030204" pitchFamily="49" charset="0"/>
              </a:rPr>
              <a:t>Эмоциональная </a:t>
            </a:r>
            <a:r>
              <a:rPr lang="ru-RU" sz="1000" dirty="0">
                <a:latin typeface="Consolas" panose="020B0609020204030204" pitchFamily="49" charset="0"/>
              </a:rPr>
              <a:t>окраска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Анализ прогресса: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- От статистических паттернов к семантическому пониманию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- От простых повторов к сложным диалогам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- От безличного текста к стилистическому соответствию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9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1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02780414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Обучение </a:t>
            </a:r>
            <a:r>
              <a:rPr lang="en-US" dirty="0" smtClean="0"/>
              <a:t>LLM</a:t>
            </a:r>
            <a:r>
              <a:rPr lang="ru-RU" dirty="0" smtClean="0"/>
              <a:t> модели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</a:t>
            </a:r>
            <a:r>
              <a:rPr lang="en-US" sz="1000" dirty="0" smtClean="0">
                <a:latin typeface="Consolas" panose="020B0609020204030204" pitchFamily="49" charset="0"/>
              </a:rPr>
              <a:t>7</a:t>
            </a:r>
            <a:r>
              <a:rPr lang="ru-RU" sz="1000" dirty="0">
                <a:latin typeface="Consolas" panose="020B0609020204030204" pitchFamily="49" charset="0"/>
              </a:rPr>
              <a:t>. Визуализация потерь - график </a:t>
            </a:r>
            <a:r>
              <a:rPr lang="ru-RU" sz="1000" dirty="0" smtClean="0">
                <a:latin typeface="Consolas" panose="020B0609020204030204" pitchFamily="49" charset="0"/>
              </a:rPr>
              <a:t>обучения</a:t>
            </a: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Интерпретация графика: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Зеленая зона (эпохи 0-6):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- Обе кривые снижаются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- Модель учится полезным паттернам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- Идеальная ситуация обучения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Красная </a:t>
            </a:r>
            <a:r>
              <a:rPr lang="ru-RU" sz="1000" dirty="0">
                <a:latin typeface="Consolas" panose="020B0609020204030204" pitchFamily="49" charset="0"/>
              </a:rPr>
              <a:t>зона (эпохи 6-11):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- </a:t>
            </a:r>
            <a:r>
              <a:rPr lang="ru-RU" sz="1000" dirty="0" err="1">
                <a:latin typeface="Consolas" panose="020B0609020204030204" pitchFamily="49" charset="0"/>
              </a:rPr>
              <a:t>Train</a:t>
            </a:r>
            <a:r>
              <a:rPr lang="ru-RU" sz="1000" dirty="0">
                <a:latin typeface="Consolas" panose="020B0609020204030204" pitchFamily="49" charset="0"/>
              </a:rPr>
              <a:t> </a:t>
            </a:r>
            <a:r>
              <a:rPr lang="ru-RU" sz="1000" dirty="0" err="1">
                <a:latin typeface="Consolas" panose="020B0609020204030204" pitchFamily="49" charset="0"/>
              </a:rPr>
              <a:t>loss</a:t>
            </a:r>
            <a:r>
              <a:rPr lang="ru-RU" sz="1000" dirty="0">
                <a:latin typeface="Consolas" panose="020B0609020204030204" pitchFamily="49" charset="0"/>
              </a:rPr>
              <a:t> продолжает падать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- </a:t>
            </a:r>
            <a:r>
              <a:rPr lang="ru-RU" sz="1000" dirty="0" err="1">
                <a:latin typeface="Consolas" panose="020B0609020204030204" pitchFamily="49" charset="0"/>
              </a:rPr>
              <a:t>Val</a:t>
            </a:r>
            <a:r>
              <a:rPr lang="ru-RU" sz="1000" dirty="0">
                <a:latin typeface="Consolas" panose="020B0609020204030204" pitchFamily="49" charset="0"/>
              </a:rPr>
              <a:t> </a:t>
            </a:r>
            <a:r>
              <a:rPr lang="ru-RU" sz="1000" dirty="0" err="1">
                <a:latin typeface="Consolas" panose="020B0609020204030204" pitchFamily="49" charset="0"/>
              </a:rPr>
              <a:t>loss</a:t>
            </a:r>
            <a:r>
              <a:rPr lang="ru-RU" sz="1000" dirty="0">
                <a:latin typeface="Consolas" panose="020B0609020204030204" pitchFamily="49" charset="0"/>
              </a:rPr>
              <a:t> начинает расти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- Модель запоминает тренировочные данные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- Классическое переобучение</a:t>
            </a: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Рекомендация: Останавливать обучение на эпохе 6!</a:t>
            </a: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9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2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340768"/>
            <a:ext cx="4906060" cy="2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67806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idx="1"/>
          </p:nvPr>
        </p:nvSpPr>
        <p:spPr>
          <a:xfrm>
            <a:off x="184734" y="571501"/>
            <a:ext cx="8779754" cy="6072188"/>
          </a:xfrm>
        </p:spPr>
        <p:txBody>
          <a:bodyPr/>
          <a:lstStyle/>
          <a:p>
            <a:pPr marL="0" indent="0" algn="ctr" eaLnBrk="1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None/>
              <a:defRPr/>
            </a:pPr>
            <a:r>
              <a:rPr lang="ru-RU" dirty="0" smtClean="0"/>
              <a:t>Обучение </a:t>
            </a:r>
            <a:r>
              <a:rPr lang="en-US" dirty="0" smtClean="0"/>
              <a:t>LLM</a:t>
            </a:r>
            <a:r>
              <a:rPr lang="ru-RU" dirty="0" smtClean="0"/>
              <a:t> модели</a:t>
            </a: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Шаг </a:t>
            </a:r>
            <a:r>
              <a:rPr lang="en-US" sz="1000" dirty="0">
                <a:latin typeface="Consolas" panose="020B0609020204030204" pitchFamily="49" charset="0"/>
              </a:rPr>
              <a:t>8</a:t>
            </a:r>
            <a:r>
              <a:rPr lang="ru-RU" sz="1000" dirty="0">
                <a:latin typeface="Consolas" panose="020B0609020204030204" pitchFamily="49" charset="0"/>
              </a:rPr>
              <a:t>. Финальная генерация (тестирование модели после обучения)</a:t>
            </a: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Процесс тестирования обученной модели</a:t>
            </a:r>
            <a:r>
              <a:rPr lang="ru-RU" sz="1000" dirty="0" smtClean="0">
                <a:latin typeface="Consolas" panose="020B0609020204030204" pitchFamily="49" charset="0"/>
              </a:rPr>
              <a:t>:</a:t>
            </a: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>
                <a:latin typeface="Consolas" panose="020B0609020204030204" pitchFamily="49" charset="0"/>
              </a:rPr>
              <a:t>Текст на выходе</a:t>
            </a:r>
            <a:r>
              <a:rPr lang="ru-RU" sz="1000" dirty="0" smtClean="0">
                <a:latin typeface="Consolas" panose="020B0609020204030204" pitchFamily="49" charset="0"/>
              </a:rPr>
              <a:t>:</a:t>
            </a: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Вас </a:t>
            </a:r>
            <a:r>
              <a:rPr lang="ru-RU" sz="1000" dirty="0">
                <a:latin typeface="Consolas" panose="020B0609020204030204" pitchFamily="49" charset="0"/>
              </a:rPr>
              <a:t>вдохновляет каждое </a:t>
            </a:r>
            <a:r>
              <a:rPr lang="ru-RU" sz="1000" dirty="0" smtClean="0">
                <a:latin typeface="Consolas" panose="020B0609020204030204" pitchFamily="49" charset="0"/>
              </a:rPr>
              <a:t>усилие?</a:t>
            </a: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dirty="0" smtClean="0">
                <a:latin typeface="Consolas" panose="020B0609020204030204" pitchFamily="49" charset="0"/>
              </a:rPr>
              <a:t>Да</a:t>
            </a:r>
            <a:r>
              <a:rPr lang="ru-RU" sz="1000" dirty="0">
                <a:latin typeface="Consolas" panose="020B0609020204030204" pitchFamily="49" charset="0"/>
              </a:rPr>
              <a:t>, совершенно не чувствуя иронии. Она хотела, чтобы он был оправдан — и мной</a:t>
            </a:r>
            <a:r>
              <a:rPr lang="ru-RU" sz="1000" dirty="0" smtClean="0">
                <a:latin typeface="Consolas" panose="020B0609020204030204" pitchFamily="49" charset="0"/>
              </a:rPr>
              <a:t>!</a:t>
            </a:r>
            <a:endParaRPr lang="ru-RU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1000" dirty="0" smtClean="0">
              <a:latin typeface="Consolas" panose="020B0609020204030204" pitchFamily="49" charset="0"/>
            </a:endParaRPr>
          </a:p>
          <a:p>
            <a:pPr marL="0" indent="0" algn="just" eaLnBrk="1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000" dirty="0">
              <a:latin typeface="Consolas" panose="020B0609020204030204" pitchFamily="49" charset="0"/>
            </a:endParaRPr>
          </a:p>
        </p:txBody>
      </p:sp>
      <p:sp>
        <p:nvSpPr>
          <p:cNvPr id="11267" name="Заголовок 3"/>
          <p:cNvSpPr>
            <a:spLocks noGrp="1"/>
          </p:cNvSpPr>
          <p:nvPr>
            <p:ph type="title"/>
          </p:nvPr>
        </p:nvSpPr>
        <p:spPr>
          <a:xfrm>
            <a:off x="428625" y="142880"/>
            <a:ext cx="8229600" cy="214313"/>
          </a:xfrm>
        </p:spPr>
        <p:txBody>
          <a:bodyPr/>
          <a:lstStyle/>
          <a:p>
            <a:r>
              <a:rPr lang="ru-RU" altLang="ru-RU" smtClean="0"/>
              <a:t> </a:t>
            </a:r>
          </a:p>
        </p:txBody>
      </p:sp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7072318" y="5"/>
            <a:ext cx="20716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Плакат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9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3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00167" y="6429401"/>
            <a:ext cx="6572296" cy="27699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ГеоИнфо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2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ru-RU" sz="12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cxnSp>
        <p:nvCxnSpPr>
          <p:cNvPr id="11272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Rectangle 6"/>
          <p:cNvSpPr>
            <a:spLocks noChangeArrowheads="1"/>
          </p:cNvSpPr>
          <p:nvPr/>
        </p:nvSpPr>
        <p:spPr bwMode="auto">
          <a:xfrm>
            <a:off x="3" y="-184665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endParaRPr lang="ru-RU" alt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88769"/>
            <a:ext cx="6716062" cy="397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237545"/>
      </p:ext>
    </p:extLst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3"/>
          <p:cNvSpPr>
            <a:spLocks noGrp="1" noChangeArrowheads="1"/>
          </p:cNvSpPr>
          <p:nvPr>
            <p:ph type="title"/>
          </p:nvPr>
        </p:nvSpPr>
        <p:spPr>
          <a:xfrm>
            <a:off x="428625" y="214313"/>
            <a:ext cx="8229600" cy="3429000"/>
          </a:xfrm>
        </p:spPr>
        <p:txBody>
          <a:bodyPr/>
          <a:lstStyle/>
          <a:p>
            <a:pPr algn="ctr" eaLnBrk="1" hangingPunct="1"/>
            <a:r>
              <a:rPr lang="ru-RU" altLang="ru-RU" sz="5400" dirty="0"/>
              <a:t>Доклад завершен.</a:t>
            </a:r>
            <a:br>
              <a:rPr lang="ru-RU" altLang="ru-RU" sz="5400" dirty="0"/>
            </a:br>
            <a:r>
              <a:rPr lang="ru-RU" altLang="ru-RU" sz="5400" dirty="0" smtClean="0"/>
              <a:t>Благодарю </a:t>
            </a:r>
            <a:r>
              <a:rPr lang="ru-RU" altLang="ru-RU" sz="5400" dirty="0"/>
              <a:t>за внимание.</a:t>
            </a:r>
          </a:p>
        </p:txBody>
      </p:sp>
      <p:sp>
        <p:nvSpPr>
          <p:cNvPr id="53251" name="Rectangle 14"/>
          <p:cNvSpPr>
            <a:spLocks noGrp="1" noChangeArrowheads="1"/>
          </p:cNvSpPr>
          <p:nvPr>
            <p:ph idx="1"/>
          </p:nvPr>
        </p:nvSpPr>
        <p:spPr>
          <a:xfrm>
            <a:off x="609601" y="4286256"/>
            <a:ext cx="7962900" cy="1857375"/>
          </a:xfrm>
        </p:spPr>
        <p:txBody>
          <a:bodyPr/>
          <a:lstStyle/>
          <a:p>
            <a:pPr marL="0" indent="287331" algn="just">
              <a:spcBef>
                <a:spcPct val="0"/>
              </a:spcBef>
              <a:buNone/>
            </a:pPr>
            <a:r>
              <a:rPr lang="ru-RU" altLang="ru-RU" sz="1100" dirty="0"/>
              <a:t>  </a:t>
            </a:r>
            <a:endParaRPr lang="ru-RU" alt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3256" name="Прямая соединительная линия 12"/>
          <p:cNvCxnSpPr>
            <a:cxnSpLocks noChangeShapeType="1"/>
          </p:cNvCxnSpPr>
          <p:nvPr/>
        </p:nvCxnSpPr>
        <p:spPr bwMode="auto">
          <a:xfrm>
            <a:off x="2214566" y="6462713"/>
            <a:ext cx="507206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Прямоугольник 1"/>
          <p:cNvSpPr/>
          <p:nvPr/>
        </p:nvSpPr>
        <p:spPr>
          <a:xfrm>
            <a:off x="3891024" y="6463144"/>
            <a:ext cx="15092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400" i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ГеоИнфо</a:t>
            </a:r>
            <a:r>
              <a:rPr lang="ru-RU" sz="14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-</a:t>
            </a:r>
            <a:r>
              <a:rPr lang="en-US" sz="14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202</a:t>
            </a:r>
            <a:r>
              <a:rPr lang="ru-RU" sz="14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5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4600</TotalTime>
  <Words>10859</Words>
  <Application>Microsoft Office PowerPoint</Application>
  <PresentationFormat>Экран (4:3)</PresentationFormat>
  <Paragraphs>3002</Paragraphs>
  <Slides>94</Slides>
  <Notes>93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94</vt:i4>
      </vt:variant>
    </vt:vector>
  </HeadingPairs>
  <TitlesOfParts>
    <vt:vector size="103" baseType="lpstr">
      <vt:lpstr>Arial</vt:lpstr>
      <vt:lpstr>Calibri</vt:lpstr>
      <vt:lpstr>Consolas</vt:lpstr>
      <vt:lpstr>Constantia</vt:lpstr>
      <vt:lpstr>Garamond</vt:lpstr>
      <vt:lpstr>Symbol</vt:lpstr>
      <vt:lpstr>Times New Roman</vt:lpstr>
      <vt:lpstr>Wingdings 2</vt:lpstr>
      <vt:lpstr>Поток</vt:lpstr>
      <vt:lpstr>Архитектура LLM: от А до Я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Доклад завершен. Благодарю за внимание.</vt:lpstr>
    </vt:vector>
  </TitlesOfParts>
  <Manager/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для участия в конкурсе «Инновации в композитных материалах»</dc:title>
  <dc:subject/>
  <dc:creator>Admin</dc:creator>
  <cp:keywords/>
  <dc:description/>
  <cp:lastModifiedBy>Максим Бобырь</cp:lastModifiedBy>
  <cp:revision>509</cp:revision>
  <dcterms:created xsi:type="dcterms:W3CDTF">2011-06-27T19:22:18Z</dcterms:created>
  <dcterms:modified xsi:type="dcterms:W3CDTF">2025-11-17T17:11:38Z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TC010183731049</vt:lpwstr>
  </property>
</Properties>
</file>