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</p:sldMasterIdLst>
  <p:notesMasterIdLst>
    <p:notesMasterId r:id="rId17"/>
  </p:notesMasterIdLst>
  <p:handoutMasterIdLst>
    <p:handoutMasterId r:id="rId18"/>
  </p:handoutMasterIdLst>
  <p:sldIdLst>
    <p:sldId id="295" r:id="rId2"/>
    <p:sldId id="593" r:id="rId3"/>
    <p:sldId id="592" r:id="rId4"/>
    <p:sldId id="598" r:id="rId5"/>
    <p:sldId id="591" r:id="rId6"/>
    <p:sldId id="408" r:id="rId7"/>
    <p:sldId id="596" r:id="rId8"/>
    <p:sldId id="595" r:id="rId9"/>
    <p:sldId id="597" r:id="rId10"/>
    <p:sldId id="599" r:id="rId11"/>
    <p:sldId id="404" r:id="rId12"/>
    <p:sldId id="600" r:id="rId13"/>
    <p:sldId id="601" r:id="rId14"/>
    <p:sldId id="585" r:id="rId15"/>
    <p:sldId id="350" r:id="rId16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981">
          <p15:clr>
            <a:srgbClr val="A4A3A4"/>
          </p15:clr>
        </p15:guide>
        <p15:guide id="4" orient="horz" pos="232">
          <p15:clr>
            <a:srgbClr val="A4A3A4"/>
          </p15:clr>
        </p15:guide>
        <p15:guide id="5" orient="horz" pos="4088">
          <p15:clr>
            <a:srgbClr val="A4A3A4"/>
          </p15:clr>
        </p15:guide>
        <p15:guide id="6" orient="horz" pos="686">
          <p15:clr>
            <a:srgbClr val="A4A3A4"/>
          </p15:clr>
        </p15:guide>
        <p15:guide id="7" orient="horz" pos="3135">
          <p15:clr>
            <a:srgbClr val="A4A3A4"/>
          </p15:clr>
        </p15:guide>
        <p15:guide id="8" orient="horz" pos="1207">
          <p15:clr>
            <a:srgbClr val="A4A3A4"/>
          </p15:clr>
        </p15:guide>
        <p15:guide id="9" orient="horz" pos="3861">
          <p15:clr>
            <a:srgbClr val="A4A3A4"/>
          </p15:clr>
        </p15:guide>
        <p15:guide id="10" pos="234">
          <p15:clr>
            <a:srgbClr val="A4A3A4"/>
          </p15:clr>
        </p15:guide>
        <p15:guide id="11" pos="7446">
          <p15:clr>
            <a:srgbClr val="A4A3A4"/>
          </p15:clr>
        </p15:guide>
        <p15:guide id="12" pos="3613">
          <p15:clr>
            <a:srgbClr val="A4A3A4"/>
          </p15:clr>
        </p15:guide>
        <p15:guide id="13" pos="4067">
          <p15:clr>
            <a:srgbClr val="A4A3A4"/>
          </p15:clr>
        </p15:guide>
        <p15:guide id="14" pos="121">
          <p15:clr>
            <a:srgbClr val="A4A3A4"/>
          </p15:clr>
        </p15:guide>
        <p15:guide id="15" pos="7559">
          <p15:clr>
            <a:srgbClr val="A4A3A4"/>
          </p15:clr>
        </p15:guide>
        <p15:guide id="16" pos="34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893D"/>
    <a:srgbClr val="038207"/>
    <a:srgbClr val="F7F7F7"/>
    <a:srgbClr val="FD5D5E"/>
    <a:srgbClr val="20345D"/>
    <a:srgbClr val="000000"/>
    <a:srgbClr val="999999"/>
    <a:srgbClr val="C9C9C9"/>
    <a:srgbClr val="E8523C"/>
    <a:srgbClr val="E8E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892" autoAdjust="0"/>
    <p:restoredTop sz="96623" autoAdjust="0"/>
  </p:normalViewPr>
  <p:slideViewPr>
    <p:cSldViewPr>
      <p:cViewPr varScale="1">
        <p:scale>
          <a:sx n="61" d="100"/>
          <a:sy n="61" d="100"/>
        </p:scale>
        <p:origin x="86" y="653"/>
      </p:cViewPr>
      <p:guideLst>
        <p:guide orient="horz" pos="2160"/>
        <p:guide pos="3840"/>
        <p:guide orient="horz" pos="981"/>
        <p:guide orient="horz" pos="232"/>
        <p:guide orient="horz" pos="4088"/>
        <p:guide orient="horz" pos="686"/>
        <p:guide orient="horz" pos="3135"/>
        <p:guide orient="horz" pos="1207"/>
        <p:guide orient="horz" pos="3861"/>
        <p:guide pos="234"/>
        <p:guide pos="7446"/>
        <p:guide pos="3613"/>
        <p:guide pos="4067"/>
        <p:guide pos="121"/>
        <p:guide pos="7559"/>
        <p:guide pos="3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3840" y="90"/>
      </p:cViewPr>
      <p:guideLst>
        <p:guide orient="horz" pos="3127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DD973E12-B7C0-43C5-92EF-2F201180B7E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338C1B7-A9F4-4FF0-9AA0-92967E045FF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630057-A483-4627-9CE0-43B501AD1345}" type="datetimeFigureOut">
              <a:rPr lang="ru-RU" smtClean="0"/>
              <a:pPr/>
              <a:t>02.06.2025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49072D5-2016-48BA-BDD5-C55602E3692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09B5D7F-5B13-4CAC-B06A-29CACC8615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9A76F-4C5A-45F6-8A35-5EDD1B2727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53978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2BF7B-0992-435F-BB4C-78F11174ED01}" type="datetimeFigureOut">
              <a:rPr lang="ru-RU" smtClean="0"/>
              <a:pPr/>
              <a:t>02.06.2025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9B59D1-4715-44C2-80DA-7B4A178D3AB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667E1-E601-4AAF-B95C-B25720D70A60}" type="slidenum">
              <a:rPr lang="ru-RU" smtClean="0"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FE583-D5B4-0065-32CE-42FC84AEA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AC3D7407-2F79-F94F-C996-1F3B36CA86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91A972F-DF85-9274-1F83-CC6286B104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B1E2924-346D-FD02-E363-B463846D4C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59D1-4715-44C2-80DA-7B4A178D3ABC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3873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E088B-EBE7-B032-CFEC-4971B0AB4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568DEF6-3E75-B8A2-6E2D-3303CB82F7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E4D7C73-A1A7-620B-F5B2-A7BCC9B0B7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772E6B-2555-41A3-7641-B24DAF9774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59D1-4715-44C2-80DA-7B4A178D3ABC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080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E088B-EBE7-B032-CFEC-4971B0AB4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568DEF6-3E75-B8A2-6E2D-3303CB82F7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E4D7C73-A1A7-620B-F5B2-A7BCC9B0B7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772E6B-2555-41A3-7641-B24DAF9774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59D1-4715-44C2-80DA-7B4A178D3ABC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8366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EF1944-F10C-50FD-60C3-D3507F1F7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C11398FA-5DAF-0212-8CAF-F632C8F939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BA66FB9-E077-9BB2-3CE1-32519B8C33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EACDADA-9444-FF7F-329A-C424F9C52D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59D1-4715-44C2-80DA-7B4A178D3ABC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1043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59D1-4715-44C2-80DA-7B4A178D3ABC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406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EF1944-F10C-50FD-60C3-D3507F1F7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C11398FA-5DAF-0212-8CAF-F632C8F939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BA66FB9-E077-9BB2-3CE1-32519B8C33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EACDADA-9444-FF7F-329A-C424F9C52D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59D1-4715-44C2-80DA-7B4A178D3ABC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662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EF1944-F10C-50FD-60C3-D3507F1F7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C11398FA-5DAF-0212-8CAF-F632C8F939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BA66FB9-E077-9BB2-3CE1-32519B8C33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EACDADA-9444-FF7F-329A-C424F9C52D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59D1-4715-44C2-80DA-7B4A178D3ABC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41422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EF1944-F10C-50FD-60C3-D3507F1F7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C11398FA-5DAF-0212-8CAF-F632C8F939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BA66FB9-E077-9BB2-3CE1-32519B8C33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EACDADA-9444-FF7F-329A-C424F9C52D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59D1-4715-44C2-80DA-7B4A178D3ABC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3366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59D1-4715-44C2-80DA-7B4A178D3ABC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0330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59D1-4715-44C2-80DA-7B4A178D3ABC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047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59D1-4715-44C2-80DA-7B4A178D3ABC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1484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59D1-4715-44C2-80DA-7B4A178D3ABC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4226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71E6B-2062-38D9-C33F-380F77A26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8180669-97C6-DF60-9F18-27CF34AD69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0A75378-F3DC-1601-1F78-A358734613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EFC8EEC-390A-FBEE-E503-506FCF5EC2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59D1-4715-44C2-80DA-7B4A178D3ABC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6409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">
            <a:extLst>
              <a:ext uri="{FF2B5EF4-FFF2-40B4-BE49-F238E27FC236}">
                <a16:creationId xmlns:a16="http://schemas.microsoft.com/office/drawing/2014/main" id="{19F9631C-C8A8-4730-B4A2-9C4303F3F44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71475" y="368300"/>
            <a:ext cx="7335815" cy="684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no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>
              <a:lnSpc>
                <a:spcPts val="3800"/>
              </a:lnSpc>
            </a:pPr>
            <a:r>
              <a:rPr kumimoji="0" lang="ru-RU" sz="4000" b="0" kern="0" spc="0" baseline="0" dirty="0">
                <a:solidFill>
                  <a:srgbClr val="038207"/>
                </a:solidFill>
                <a:latin typeface="Stolzl Medium" pitchFamily="2" charset="-52"/>
                <a:ea typeface="HGPGothicE" panose="020B0400000000000000" pitchFamily="34" charset="-128"/>
                <a:cs typeface="Kartika" panose="020B0502040204020203" pitchFamily="18" charset="0"/>
              </a:rPr>
              <a:t>СОДЕРЖАНИЕ</a:t>
            </a:r>
            <a:endParaRPr kumimoji="0" lang="en-US" sz="4000" b="0" kern="0" spc="0" baseline="0" dirty="0">
              <a:solidFill>
                <a:srgbClr val="038207"/>
              </a:solidFill>
              <a:latin typeface="Stolzl Medium" pitchFamily="2" charset="-52"/>
              <a:ea typeface="HGPGothicE" panose="020B0400000000000000" pitchFamily="34" charset="-128"/>
              <a:cs typeface="Kartika" panose="020B0502040204020203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6E6ACFB8-CE64-48C5-B871-17482B5B5066}"/>
              </a:ext>
            </a:extLst>
          </p:cNvPr>
          <p:cNvCxnSpPr>
            <a:cxnSpLocks/>
          </p:cNvCxnSpPr>
          <p:nvPr userDrawn="1"/>
        </p:nvCxnSpPr>
        <p:spPr>
          <a:xfrm>
            <a:off x="1523492" y="6499212"/>
            <a:ext cx="10668508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2CF063C2-C90F-4D53-ABE5-541A68FD3DA8}"/>
              </a:ext>
            </a:extLst>
          </p:cNvPr>
          <p:cNvCxnSpPr>
            <a:cxnSpLocks/>
          </p:cNvCxnSpPr>
          <p:nvPr userDrawn="1"/>
        </p:nvCxnSpPr>
        <p:spPr>
          <a:xfrm>
            <a:off x="0" y="6499212"/>
            <a:ext cx="365737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578D927-26C3-C3A2-A1E8-5559A098C1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86" y="6173544"/>
            <a:ext cx="684456" cy="68445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10D8797-62ED-B803-2ABA-810C3D6ED53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274" y="1"/>
            <a:ext cx="1079726" cy="105273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C1FCEAC-C5CF-969F-9E6D-DB363AADD5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6580" y="80628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610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6E6ACFB8-CE64-48C5-B871-17482B5B5066}"/>
              </a:ext>
            </a:extLst>
          </p:cNvPr>
          <p:cNvCxnSpPr>
            <a:cxnSpLocks/>
          </p:cNvCxnSpPr>
          <p:nvPr userDrawn="1"/>
        </p:nvCxnSpPr>
        <p:spPr>
          <a:xfrm>
            <a:off x="1523492" y="6499212"/>
            <a:ext cx="10668508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2CF063C2-C90F-4D53-ABE5-541A68FD3DA8}"/>
              </a:ext>
            </a:extLst>
          </p:cNvPr>
          <p:cNvCxnSpPr>
            <a:cxnSpLocks/>
          </p:cNvCxnSpPr>
          <p:nvPr userDrawn="1"/>
        </p:nvCxnSpPr>
        <p:spPr>
          <a:xfrm>
            <a:off x="0" y="6499212"/>
            <a:ext cx="365737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578D927-26C3-C3A2-A1E8-5559A098C1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86" y="6173544"/>
            <a:ext cx="684456" cy="68445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EDE59F-3290-3033-6EF1-8CCD9606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332656"/>
            <a:ext cx="10477053" cy="369332"/>
          </a:xfrm>
        </p:spPr>
        <p:txBody>
          <a:bodyPr wrap="square" lIns="0" tIns="0" rIns="0" bIns="0" anchor="t" anchorCtr="0">
            <a:spAutoFit/>
          </a:bodyPr>
          <a:lstStyle>
            <a:lvl1pPr marL="0" algn="l" defTabSz="914400" rtl="0" eaLnBrk="1" latinLnBrk="0" hangingPunct="1">
              <a:lnSpc>
                <a:spcPct val="100000"/>
              </a:lnSpc>
              <a:defRPr kumimoji="0" lang="ru-RU" sz="2400" kern="0" spc="0" baseline="0" dirty="0">
                <a:ln w="0"/>
                <a:solidFill>
                  <a:srgbClr val="038207"/>
                </a:solidFill>
                <a:latin typeface="Stolzl Medium" pitchFamily="2" charset="-52"/>
                <a:ea typeface="HGPGothicE" panose="020B0400000000000000" pitchFamily="34" charset="-128"/>
                <a:cs typeface="Kartika" panose="020B0502040204020203" pitchFamily="18" charset="0"/>
              </a:defRPr>
            </a:lvl1pPr>
          </a:lstStyle>
          <a:p>
            <a:r>
              <a:rPr lang="ru-RU" dirty="0"/>
              <a:t>Пункт содержания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242E346-67A0-FE72-EA73-44E0CA8A83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274" y="1"/>
            <a:ext cx="1079726" cy="105273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2FAB41-E5E4-E603-A883-358AC265265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6580" y="80628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72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ункт соде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EC59379C-527D-C9F4-24E3-B5A9F5D0B855}"/>
              </a:ext>
            </a:extLst>
          </p:cNvPr>
          <p:cNvCxnSpPr>
            <a:cxnSpLocks/>
          </p:cNvCxnSpPr>
          <p:nvPr userDrawn="1"/>
        </p:nvCxnSpPr>
        <p:spPr>
          <a:xfrm>
            <a:off x="1236704" y="6499212"/>
            <a:ext cx="10668508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2707A7E-2B83-92C3-EB3C-45F735CDF7AB}"/>
              </a:ext>
            </a:extLst>
          </p:cNvPr>
          <p:cNvCxnSpPr>
            <a:cxnSpLocks/>
          </p:cNvCxnSpPr>
          <p:nvPr userDrawn="1"/>
        </p:nvCxnSpPr>
        <p:spPr>
          <a:xfrm>
            <a:off x="0" y="6499212"/>
            <a:ext cx="365737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6CEDB2A-7E51-2E26-2DE6-43D84A85A4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86" y="6173544"/>
            <a:ext cx="684456" cy="684456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F315F172-B373-AE61-0A59-5E7B0EC22D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332656"/>
            <a:ext cx="10477053" cy="369332"/>
          </a:xfrm>
        </p:spPr>
        <p:txBody>
          <a:bodyPr wrap="square" lIns="0" tIns="0" rIns="0" bIns="0" anchor="t" anchorCtr="0">
            <a:spAutoFit/>
          </a:bodyPr>
          <a:lstStyle>
            <a:lvl1pPr marL="0" algn="l" defTabSz="914400" rtl="0" eaLnBrk="1" latinLnBrk="0" hangingPunct="1">
              <a:lnSpc>
                <a:spcPct val="100000"/>
              </a:lnSpc>
              <a:defRPr kumimoji="0" lang="ru-RU" sz="2400" kern="0" spc="0" baseline="0" dirty="0">
                <a:ln w="0"/>
                <a:solidFill>
                  <a:schemeClr val="accent1">
                    <a:lumMod val="50000"/>
                  </a:schemeClr>
                </a:solidFill>
                <a:latin typeface="Stolzl Medium" pitchFamily="2" charset="-52"/>
                <a:ea typeface="HGPGothicE" panose="020B0400000000000000" pitchFamily="34" charset="-128"/>
                <a:cs typeface="Kartika" panose="020B0502040204020203" pitchFamily="18" charset="0"/>
              </a:defRPr>
            </a:lvl1pPr>
          </a:lstStyle>
          <a:p>
            <a:r>
              <a:rPr lang="ru-RU" dirty="0"/>
              <a:t>Пункт содержания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755E25E-6F11-3F1E-5219-9962E5CDB7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274" y="1"/>
            <a:ext cx="1079726" cy="105273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0CADCD6-74A5-DE59-2E96-8137DE0630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6580" y="80628"/>
            <a:ext cx="792000" cy="792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707C60-8DE6-4060-8CF0-35072F021D0E}"/>
              </a:ext>
            </a:extLst>
          </p:cNvPr>
          <p:cNvSpPr txBox="1"/>
          <p:nvPr userDrawn="1"/>
        </p:nvSpPr>
        <p:spPr>
          <a:xfrm>
            <a:off x="11448036" y="6488668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CA8D9AD5-F248-4919-864A-CFD76CC027D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416801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426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352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1B1E1-D75E-47FA-8956-75E02EE49D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38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712" r:id="rId2"/>
    <p:sldLayoutId id="2147483708" r:id="rId3"/>
    <p:sldLayoutId id="2147483713" r:id="rId4"/>
    <p:sldLayoutId id="2147483714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7" Type="http://schemas.openxmlformats.org/officeDocument/2006/relationships/image" Target="../media/image40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pn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10315" y="2090172"/>
            <a:ext cx="5334001" cy="2677656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ts val="1000"/>
              </a:spcBef>
              <a:buClr>
                <a:srgbClr val="8AD0D6"/>
              </a:buClr>
              <a:buSzPct val="80000"/>
              <a:buFont typeface="Wingdings 3" panose="05040102010807070707"/>
              <a:buChar char=""/>
              <a:defRPr sz="2000">
                <a:solidFill>
                  <a:schemeClr val="tx1"/>
                </a:solidFill>
                <a:latin typeface="Century Gothic"/>
              </a:defRPr>
            </a:lvl1pPr>
            <a:lvl2pPr marL="742950" indent="-285750">
              <a:spcBef>
                <a:spcPts val="1000"/>
              </a:spcBef>
              <a:buClr>
                <a:srgbClr val="8AD0D6"/>
              </a:buClr>
              <a:buSzPct val="80000"/>
              <a:buFont typeface="Wingdings 3" panose="05040102010807070707"/>
              <a:buChar char=""/>
              <a:defRPr sz="2800">
                <a:solidFill>
                  <a:schemeClr val="tx1"/>
                </a:solidFill>
                <a:latin typeface="Century Gothic"/>
              </a:defRPr>
            </a:lvl2pPr>
            <a:lvl3pPr marL="1143000" indent="-228600">
              <a:spcBef>
                <a:spcPts val="1000"/>
              </a:spcBef>
              <a:buClr>
                <a:srgbClr val="8AD0D6"/>
              </a:buClr>
              <a:buSzPct val="80000"/>
              <a:buFont typeface="Wingdings 3" panose="05040102010807070707"/>
              <a:buChar char=""/>
              <a:defRPr sz="1600">
                <a:solidFill>
                  <a:schemeClr val="tx1"/>
                </a:solidFill>
                <a:latin typeface="Century Gothic"/>
              </a:defRPr>
            </a:lvl3pPr>
            <a:lvl4pPr marL="1600200" indent="-228600">
              <a:spcBef>
                <a:spcPts val="1000"/>
              </a:spcBef>
              <a:buClr>
                <a:srgbClr val="8AD0D6"/>
              </a:buClr>
              <a:buSzPct val="80000"/>
              <a:buFont typeface="Wingdings 3" panose="05040102010807070707"/>
              <a:buChar char=""/>
              <a:defRPr sz="1400">
                <a:solidFill>
                  <a:schemeClr val="tx1"/>
                </a:solidFill>
                <a:latin typeface="Century Gothic"/>
              </a:defRPr>
            </a:lvl4pPr>
            <a:lvl5pPr marL="2057400" indent="-228600">
              <a:spcBef>
                <a:spcPts val="1000"/>
              </a:spcBef>
              <a:buClr>
                <a:srgbClr val="8AD0D6"/>
              </a:buClr>
              <a:buSzPct val="80000"/>
              <a:buFont typeface="Wingdings 3" panose="05040102010807070707"/>
              <a:buChar char=""/>
              <a:defRPr sz="1400">
                <a:solidFill>
                  <a:schemeClr val="tx1"/>
                </a:solidFill>
                <a:latin typeface="Century Gothic"/>
              </a:defRPr>
            </a:lvl5pPr>
            <a:lvl6pPr marL="2514600" indent="-228600">
              <a:spcBef>
                <a:spcPts val="1000"/>
              </a:spcBef>
              <a:spcAft>
                <a:spcPts val="0"/>
              </a:spcAft>
              <a:buClr>
                <a:srgbClr val="8AD0D6"/>
              </a:buClr>
              <a:buSzPct val="80000"/>
              <a:buFont typeface="Wingdings 3" panose="05040102010807070707"/>
              <a:buChar char=""/>
              <a:defRPr sz="1400">
                <a:solidFill>
                  <a:schemeClr val="tx1"/>
                </a:solidFill>
                <a:latin typeface="Century Gothic"/>
              </a:defRPr>
            </a:lvl6pPr>
            <a:lvl7pPr marL="2971800" indent="-228600">
              <a:spcBef>
                <a:spcPts val="1000"/>
              </a:spcBef>
              <a:spcAft>
                <a:spcPts val="0"/>
              </a:spcAft>
              <a:buClr>
                <a:srgbClr val="8AD0D6"/>
              </a:buClr>
              <a:buSzPct val="80000"/>
              <a:buFont typeface="Wingdings 3" panose="05040102010807070707"/>
              <a:buChar char=""/>
              <a:defRPr sz="1400">
                <a:solidFill>
                  <a:schemeClr val="tx1"/>
                </a:solidFill>
                <a:latin typeface="Century Gothic"/>
              </a:defRPr>
            </a:lvl7pPr>
            <a:lvl8pPr marL="3429000" indent="-228600">
              <a:spcBef>
                <a:spcPts val="1000"/>
              </a:spcBef>
              <a:spcAft>
                <a:spcPts val="0"/>
              </a:spcAft>
              <a:buClr>
                <a:srgbClr val="8AD0D6"/>
              </a:buClr>
              <a:buSzPct val="80000"/>
              <a:buFont typeface="Wingdings 3" panose="05040102010807070707"/>
              <a:buChar char=""/>
              <a:defRPr sz="1400">
                <a:solidFill>
                  <a:schemeClr val="tx1"/>
                </a:solidFill>
                <a:latin typeface="Century Gothic"/>
              </a:defRPr>
            </a:lvl8pPr>
            <a:lvl9pPr marL="3886200" indent="-228600">
              <a:spcBef>
                <a:spcPts val="1000"/>
              </a:spcBef>
              <a:spcAft>
                <a:spcPts val="0"/>
              </a:spcAft>
              <a:buClr>
                <a:srgbClr val="8AD0D6"/>
              </a:buClr>
              <a:buSzPct val="80000"/>
              <a:buFont typeface="Wingdings 3" panose="05040102010807070707"/>
              <a:buChar char=""/>
              <a:defRPr sz="1400">
                <a:solidFill>
                  <a:schemeClr val="tx1"/>
                </a:solidFill>
                <a:latin typeface="Century Gothic"/>
              </a:defRPr>
            </a:lvl9pPr>
          </a:lstStyle>
          <a:p>
            <a:pPr algn="ctr">
              <a:buNone/>
            </a:pPr>
            <a:r>
              <a:rPr lang="ru-RU" sz="2800" dirty="0">
                <a:latin typeface="Consolas" panose="020B0609020204030204" pitchFamily="49" charset="0"/>
              </a:rPr>
              <a:t>ПРОГНОЗ ДЕГРАДАЦИИ ПРОЧНОСТНЫХ И ДЕФОРМАЦИОННЫХ СВОЙСТВ ГРУНТОВ МЕТОДАМИ ARIMA И TCN ПРИ ЦИКЛИЧЕСКОМ ПРОМОРАЖИВАНИИ</a:t>
            </a:r>
            <a:endParaRPr lang="ru-RU" sz="3200" dirty="0">
              <a:latin typeface="Consolas" panose="020B0609020204030204" pitchFamily="49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832057" y="1370785"/>
            <a:ext cx="3492388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anchor="b"/>
          <a:lstStyle/>
          <a:p>
            <a:pPr algn="ctr" eaLnBrk="1" hangingPunct="1">
              <a:defRPr/>
            </a:pPr>
            <a:endParaRPr lang="en-US" sz="3200" dirty="0">
              <a:solidFill>
                <a:schemeClr val="tx2">
                  <a:lumMod val="50000"/>
                </a:schemeClr>
              </a:solidFill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endParaRPr lang="en-US" sz="3200" dirty="0">
              <a:solidFill>
                <a:schemeClr val="tx2">
                  <a:lumMod val="50000"/>
                </a:schemeClr>
              </a:solidFill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endParaRPr lang="en-US" sz="3200" dirty="0">
              <a:solidFill>
                <a:schemeClr val="tx2">
                  <a:lumMod val="50000"/>
                </a:schemeClr>
              </a:solidFill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АО МОСТДОРГЕОТРЕСТ</a:t>
            </a:r>
            <a:br>
              <a:rPr lang="ru-RU" sz="1600" dirty="0">
                <a:solidFill>
                  <a:schemeClr val="tx2">
                    <a:lumMod val="50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геотехническая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лаборатория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532" y="74499"/>
            <a:ext cx="1319451" cy="1319451"/>
          </a:xfrm>
          <a:prstGeom prst="rect">
            <a:avLst/>
          </a:prstGeom>
        </p:spPr>
      </p:pic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1055440" y="4969068"/>
            <a:ext cx="2876720" cy="766363"/>
          </a:xfrm>
          <a:prstGeom prst="rect">
            <a:avLst/>
          </a:prstGeom>
          <a:noFill/>
          <a:ln>
            <a:noFill/>
          </a:ln>
          <a:effectLst/>
        </p:spPr>
        <p:txBody>
          <a:bodyPr anchor="b"/>
          <a:lstStyle/>
          <a:p>
            <a:pPr algn="ctr" eaLnBrk="1" hangingPunct="1">
              <a:defRPr/>
            </a:pPr>
            <a:endParaRPr lang="en-US" sz="3200" dirty="0">
              <a:solidFill>
                <a:srgbClr val="121B2E"/>
              </a:solidFill>
              <a:latin typeface="Consolas" panose="020B0609020204030204" pitchFamily="49" charset="0"/>
            </a:endParaRPr>
          </a:p>
          <a:p>
            <a:pPr algn="ctr" eaLnBrk="1" hangingPunct="1">
              <a:defRPr/>
            </a:pPr>
            <a:endParaRPr lang="en-US" sz="3200" dirty="0">
              <a:solidFill>
                <a:schemeClr val="tx2">
                  <a:lumMod val="50000"/>
                </a:schemeClr>
              </a:solidFill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endParaRPr lang="en-US" sz="3200" dirty="0">
              <a:solidFill>
                <a:schemeClr val="tx2">
                  <a:lumMod val="50000"/>
                </a:schemeClr>
              </a:solidFill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Озмидов Олег Ростиславович</a:t>
            </a:r>
            <a:br>
              <a:rPr lang="ru-RU" sz="2400" dirty="0">
                <a:solidFill>
                  <a:schemeClr val="tx2">
                    <a:lumMod val="50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</a:b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научный руководитель лаборатории</a:t>
            </a:r>
          </a:p>
          <a:p>
            <a:pPr eaLnBrk="1" hangingPunct="1">
              <a:defRPr/>
            </a:pP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академик РАЕН, к.г.-м.н, д.ф.-м.н</a:t>
            </a:r>
          </a:p>
          <a:p>
            <a:pPr eaLnBrk="1" hangingPunct="1">
              <a:defRPr/>
            </a:pP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ВМАК</a:t>
            </a:r>
          </a:p>
        </p:txBody>
      </p:sp>
      <p:pic>
        <p:nvPicPr>
          <p:cNvPr id="10" name="Рисунок 19">
            <a:extLst>
              <a:ext uri="{FF2B5EF4-FFF2-40B4-BE49-F238E27FC236}">
                <a16:creationId xmlns:a16="http://schemas.microsoft.com/office/drawing/2014/main" id="{7A768387-EA8A-4ECA-8260-87AF837A21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38" y="4955415"/>
            <a:ext cx="798105" cy="793671"/>
          </a:xfrm>
          <a:prstGeom prst="rect">
            <a:avLst/>
          </a:prstGeom>
        </p:spPr>
      </p:pic>
      <p:sp>
        <p:nvSpPr>
          <p:cNvPr id="11" name="Rectangle 8">
            <a:extLst>
              <a:ext uri="{FF2B5EF4-FFF2-40B4-BE49-F238E27FC236}">
                <a16:creationId xmlns:a16="http://schemas.microsoft.com/office/drawing/2014/main" id="{39069963-EEB6-4F02-9EDE-F5A7303F97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5440" y="6045033"/>
            <a:ext cx="2936852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anchor="b"/>
          <a:lstStyle/>
          <a:p>
            <a:pPr eaLnBrk="1" hangingPunct="1">
              <a:defRPr/>
            </a:pP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Тишин Никита Романович</a:t>
            </a:r>
            <a:br>
              <a:rPr lang="ru-RU" sz="2400" dirty="0">
                <a:solidFill>
                  <a:schemeClr val="tx2">
                    <a:lumMod val="50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</a:b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руководитель технологического отдела</a:t>
            </a:r>
          </a:p>
          <a:p>
            <a:pPr eaLnBrk="1" hangingPunct="1">
              <a:defRPr/>
            </a:pP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аспирант МГТУ им. Баумана</a:t>
            </a:r>
            <a:endParaRPr lang="ru-RU" sz="1400" dirty="0">
              <a:solidFill>
                <a:schemeClr val="tx2">
                  <a:lumMod val="50000"/>
                </a:schemeClr>
              </a:solidFill>
              <a:latin typeface="Consolas" panose="020B0609020204030204" pitchFamily="49" charset="0"/>
              <a:cs typeface="Arial" panose="020B0604020202020204" pitchFamily="34" charset="0"/>
            </a:endParaRPr>
          </a:p>
        </p:txBody>
      </p:sp>
      <p:pic>
        <p:nvPicPr>
          <p:cNvPr id="12" name="Рисунок 16">
            <a:extLst>
              <a:ext uri="{FF2B5EF4-FFF2-40B4-BE49-F238E27FC236}">
                <a16:creationId xmlns:a16="http://schemas.microsoft.com/office/drawing/2014/main" id="{38FF9DB0-993B-4846-9804-B3674FC672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6602" y="5939477"/>
            <a:ext cx="798105" cy="79588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A03BCB-5F6E-4D2C-8BE2-43A899AEBE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526" y="0"/>
            <a:ext cx="6858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26163-3ED7-CE47-2B82-CD546FCDD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61E61A4E-71E5-CECC-0656-9A5C70F3D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32656"/>
            <a:ext cx="10477053" cy="553998"/>
          </a:xfrm>
        </p:spPr>
        <p:txBody>
          <a:bodyPr/>
          <a:lstStyle/>
          <a:p>
            <a:pPr algn="ctr"/>
            <a:r>
              <a:rPr lang="ru-RU" altLang="ru-RU" sz="36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НОРМАТИВНАЯ БАЗА</a:t>
            </a:r>
          </a:p>
        </p:txBody>
      </p:sp>
      <p:sp>
        <p:nvSpPr>
          <p:cNvPr id="2" name="Номер слайда 3">
            <a:extLst>
              <a:ext uri="{FF2B5EF4-FFF2-40B4-BE49-F238E27FC236}">
                <a16:creationId xmlns:a16="http://schemas.microsoft.com/office/drawing/2014/main" id="{CDE8E0E7-73C2-FF65-2AD0-A5CF8F4194D5}"/>
              </a:ext>
            </a:extLst>
          </p:cNvPr>
          <p:cNvSpPr txBox="1">
            <a:spLocks/>
          </p:cNvSpPr>
          <p:nvPr/>
        </p:nvSpPr>
        <p:spPr>
          <a:xfrm>
            <a:off x="583680" y="7379494"/>
            <a:ext cx="1499231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2600" b="1" kern="1200">
                <a:solidFill>
                  <a:srgbClr val="003366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altLang="ru-RU" sz="2000">
                <a:solidFill>
                  <a:schemeClr val="bg1"/>
                </a:solidFill>
                <a:latin typeface="Consolas" panose="020B0609020204030204" pitchFamily="49" charset="0"/>
              </a:rPr>
              <a:t>8</a:t>
            </a:r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E551A16E-936F-96D6-B78A-FFC77EA98AAF}"/>
              </a:ext>
            </a:extLst>
          </p:cNvPr>
          <p:cNvSpPr txBox="1">
            <a:spLocks/>
          </p:cNvSpPr>
          <p:nvPr/>
        </p:nvSpPr>
        <p:spPr>
          <a:xfrm>
            <a:off x="2360091" y="7379494"/>
            <a:ext cx="7219353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2600" b="1" kern="1200">
                <a:solidFill>
                  <a:srgbClr val="003366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altLang="ru-RU" sz="1300" b="0">
                <a:solidFill>
                  <a:schemeClr val="bg1"/>
                </a:solidFill>
                <a:latin typeface="Consolas" panose="020B0609020204030204" pitchFamily="49" charset="0"/>
              </a:rPr>
              <a:t>АНАЛИЗ ПРИЧИН НЕПРОЕКТНОГО ЗАЛЕГАНИЯ МОРСКИХ ЗАГЛУБЛЕННЫХ ГАЗОПРОВОДОВ В ПРОЦЕССЕ ЭКСПЛУАТАЦИИ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65EE4EB9-59CA-4874-9D60-7B74DE7EF9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348" y="1088740"/>
            <a:ext cx="11964652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СП 22.13330.2016 «Основания зданий и сооружений»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(актуализированная редакция СНиП 2.02.01‑83*, приказ Минстроя РФ от 16.12.2016 № 970/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–В п.6.8.1 прямо сказано: «При последующем оттаивании 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пучинистого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грунта происходит его осадка». </a:t>
            </a: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СП 23.13330.2018 «Основания гидротехнических сооружений»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(СНиП 2.02.02‑85*, приказ Минстроя РФ от 13.08.2018 № 513/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–В п.7.2 примечание указывает: «При прохождении расчётных поверхностей сдвига в зоне промораживания‑оттаивания приведённые значения коэффициента следует снижать».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СП 25.13330.2020 «Основания и фундаменты на вечномерзлых грунтах»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(СНиП 2.02.04‑88*, приказ Минстроя РФ от 30.12.2020 № 813/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– при проектировании оснований во вечно мерзлых грунтах учитывается изменение свойств грунтов в период оттаивания верхнего (сезонного) слоя. Так, п.6.3.12 предписывает рассчитывать винтовые сваи (принцип II) «с учётом изменения свойств грунтов при оттаивании». Это требование позволяет учесть снижение прочности и уплотнение грунта после таяния льда.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СП 45.13330.2017 «Земляные сооружения, основания и фундаменты»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(СНиП 3.02.01‑87*, приказ Минстроя РФ от 27.02.2017 № 125/</a:t>
            </a:r>
            <a:r>
              <a:rPr kumimoji="0" lang="ru-RU" altLang="ru-R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– содержит технологические требования при земляных работах в зимних условиях. Так, п.17.1.6 предусматривает: «Промерзание грунта с поверхности допускается на глубину не более 20 см. Оттаивание мерзлого грунта следует производить на всю глубину промерзания в пределах площадки…». То есть замерзший грунт обязательно прогревают и разрыхляют до максимальной глубины промерзания перед работами, чтобы предотвратить снижение его несущих характеристик.</a:t>
            </a:r>
          </a:p>
        </p:txBody>
      </p:sp>
    </p:spTree>
    <p:extLst>
      <p:ext uri="{BB962C8B-B14F-4D97-AF65-F5344CB8AC3E}">
        <p14:creationId xmlns:p14="http://schemas.microsoft.com/office/powerpoint/2010/main" val="736778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AD68C-FB0E-203B-1450-2F4A653C1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C6D19B4E-0649-B206-ECC2-2EE3086EB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32656"/>
            <a:ext cx="10559774" cy="553998"/>
          </a:xfrm>
        </p:spPr>
        <p:txBody>
          <a:bodyPr/>
          <a:lstStyle/>
          <a:p>
            <a:pPr algn="ctr"/>
            <a:r>
              <a:rPr lang="ru-RU" altLang="ru-RU" sz="36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ОПРЕДЕЛЕНИЕ ГЛУБИНЫ СЕЗОННОГО ПРОМЕРЗАНИЯ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5EF4993-14DF-43C8-90CF-FB8AB6663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481" y="945496"/>
            <a:ext cx="3720805" cy="4967008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521B1665-E58C-4DC4-99A6-B68110C984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762647"/>
              </p:ext>
            </p:extLst>
          </p:nvPr>
        </p:nvGraphicFramePr>
        <p:xfrm>
          <a:off x="3835286" y="1160748"/>
          <a:ext cx="8364252" cy="52365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94042">
                  <a:extLst>
                    <a:ext uri="{9D8B030D-6E8A-4147-A177-3AD203B41FA5}">
                      <a16:colId xmlns:a16="http://schemas.microsoft.com/office/drawing/2014/main" val="3586370128"/>
                    </a:ext>
                  </a:extLst>
                </a:gridCol>
                <a:gridCol w="1394042">
                  <a:extLst>
                    <a:ext uri="{9D8B030D-6E8A-4147-A177-3AD203B41FA5}">
                      <a16:colId xmlns:a16="http://schemas.microsoft.com/office/drawing/2014/main" val="578544145"/>
                    </a:ext>
                  </a:extLst>
                </a:gridCol>
                <a:gridCol w="1394042">
                  <a:extLst>
                    <a:ext uri="{9D8B030D-6E8A-4147-A177-3AD203B41FA5}">
                      <a16:colId xmlns:a16="http://schemas.microsoft.com/office/drawing/2014/main" val="2012277654"/>
                    </a:ext>
                  </a:extLst>
                </a:gridCol>
                <a:gridCol w="1394042">
                  <a:extLst>
                    <a:ext uri="{9D8B030D-6E8A-4147-A177-3AD203B41FA5}">
                      <a16:colId xmlns:a16="http://schemas.microsoft.com/office/drawing/2014/main" val="4000048304"/>
                    </a:ext>
                  </a:extLst>
                </a:gridCol>
                <a:gridCol w="1394042">
                  <a:extLst>
                    <a:ext uri="{9D8B030D-6E8A-4147-A177-3AD203B41FA5}">
                      <a16:colId xmlns:a16="http://schemas.microsoft.com/office/drawing/2014/main" val="281637758"/>
                    </a:ext>
                  </a:extLst>
                </a:gridCol>
                <a:gridCol w="1394042">
                  <a:extLst>
                    <a:ext uri="{9D8B030D-6E8A-4147-A177-3AD203B41FA5}">
                      <a16:colId xmlns:a16="http://schemas.microsoft.com/office/drawing/2014/main" val="931772082"/>
                    </a:ext>
                  </a:extLst>
                </a:gridCol>
              </a:tblGrid>
              <a:tr h="1464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Метод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Применимость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Плюсы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Минусы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Точность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Оборудование / данные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extLst>
                  <a:ext uri="{0D108BD9-81ED-4DB2-BD59-A6C34878D82A}">
                    <a16:rowId xmlns:a16="http://schemas.microsoft.com/office/drawing/2014/main" val="3100127554"/>
                  </a:ext>
                </a:extLst>
              </a:tr>
              <a:tr h="5859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Нормативные (СП, СНиП, таблицы)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Фундаменты зданий, наружные сети (водопровод, канализация); базовый расчёт дорог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Быстрое определение по региону; соответствует нормативам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Не учитывает местных особенностей грунта и климата; усреднённые данные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Средняя (ориентировочно)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Климатические атласы (СНиП/СП), тип грунта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extLst>
                  <a:ext uri="{0D108BD9-81ED-4DB2-BD59-A6C34878D82A}">
                    <a16:rowId xmlns:a16="http://schemas.microsoft.com/office/drawing/2014/main" val="4262970978"/>
                  </a:ext>
                </a:extLst>
              </a:tr>
              <a:tr h="5859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Формула по СНиП/СП (Melnikov)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То же, что и нормативные методы (расчёт проектной глубины фундамента и труб)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Простота расчёта; корректирует на вид грунта через коэффициент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Не учитывает снег, утепление, гидрологию и т.д.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Средняя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Коэффициенты для грунта (из СП), интегралы отрицательных температур (М)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extLst>
                  <a:ext uri="{0D108BD9-81ED-4DB2-BD59-A6C34878D82A}">
                    <a16:rowId xmlns:a16="http://schemas.microsoft.com/office/drawing/2014/main" val="1421532392"/>
                  </a:ext>
                </a:extLst>
              </a:tr>
              <a:tr h="5371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Бурение/шурфы (инструментальные замеры)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Любые объекты при геотехнических изысканиях (здания, дороги, трубопроводы)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Фиксирует фактическую максимальную глубину промерзания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Высокая стоимость и трудоёмкость; локальный характер измерений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Высокая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Буровые установки, зондирующие штанги или керны, термометр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extLst>
                  <a:ext uri="{0D108BD9-81ED-4DB2-BD59-A6C34878D82A}">
                    <a16:rowId xmlns:a16="http://schemas.microsoft.com/office/drawing/2014/main" val="990523600"/>
                  </a:ext>
                </a:extLst>
              </a:tr>
              <a:tr h="5859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Термопрофилирование (гирлянда датчиков, мерзлотомеры)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Капитальные проекты (фундаменты, аэропорты, сложные дороги); научные исследования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Дает динамику промерзания; высокоточные профили температур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Необходимы датчики и регулярные наблюдения; сложная установка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Высокая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Термодатчики, кабель‑гирлянда, регистраторы температуры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extLst>
                  <a:ext uri="{0D108BD9-81ED-4DB2-BD59-A6C34878D82A}">
                    <a16:rowId xmlns:a16="http://schemas.microsoft.com/office/drawing/2014/main" val="737836387"/>
                  </a:ext>
                </a:extLst>
              </a:tr>
              <a:tr h="4883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Эмпирические формулы (по λ, влажности)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Предпроектные оценки, малоответственные конструкции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Используют лабораторные свойства грунта (теплопроводность)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Очень приблизительны; требуют лаборатории; не учитывают снег и т.д.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Низкая – средняя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Лабораторные данные о теплопроводности/теплоёмкости, влажность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extLst>
                  <a:ext uri="{0D108BD9-81ED-4DB2-BD59-A6C34878D82A}">
                    <a16:rowId xmlns:a16="http://schemas.microsoft.com/office/drawing/2014/main" val="237930946"/>
                  </a:ext>
                </a:extLst>
              </a:tr>
              <a:tr h="7812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Метод </a:t>
                      </a:r>
                      <a:r>
                        <a:rPr lang="en-US" sz="900" u="none" strike="noStrike">
                          <a:effectLst/>
                        </a:rPr>
                        <a:t>n-</a:t>
                      </a:r>
                      <a:r>
                        <a:rPr lang="ru-RU" sz="900" u="none" strike="noStrike">
                          <a:effectLst/>
                        </a:rPr>
                        <a:t>фактора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Проектирование дорог, газо‑ и нефтепроводов, стройка в зоне вечной мерзлоты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Учитывает влияние снега, растительности на морозоустойчивость; стандартизирован в зарубежной практике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Требует определения n-фактора для участка (часто эмпирически); грубая модель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Средняя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Метеоданные (облачность/снег), таблицы n-факторов или измерения снега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extLst>
                  <a:ext uri="{0D108BD9-81ED-4DB2-BD59-A6C34878D82A}">
                    <a16:rowId xmlns:a16="http://schemas.microsoft.com/office/drawing/2014/main" val="1338530712"/>
                  </a:ext>
                </a:extLst>
              </a:tr>
              <a:tr h="6836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Уравнение Стефана (тепловые модели)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Научные расчёты, сложные инженерные расчёты (проектирование в сложных условиях)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Физически обосновано (учитывает фазовый переход), может моделировать различные слои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Сложно решить аналитически (требует численных методов); необходимо много параметров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Средняя – высокая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Интегральный индекс промерзания, λ и c грунта, удельная теплота плавления, численные методы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extLst>
                  <a:ext uri="{0D108BD9-81ED-4DB2-BD59-A6C34878D82A}">
                    <a16:rowId xmlns:a16="http://schemas.microsoft.com/office/drawing/2014/main" val="1069004095"/>
                  </a:ext>
                </a:extLst>
              </a:tr>
              <a:tr h="7324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Метеоданные (индексы замерзания)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Общая инженерная практика (любые объекты), климатическое картирование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Основано на реальных метеозаписях; глобальные карты, справочники индексов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Не даёт учёта локальных грунтовых условий; лишь глобальный климатический ориентир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Низкая – средняя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Многолетние ряды температур (интеграл отрицательных температур), климатические справочники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27" marR="1727" marT="1727" marB="0" anchor="ctr"/>
                </a:tc>
                <a:extLst>
                  <a:ext uri="{0D108BD9-81ED-4DB2-BD59-A6C34878D82A}">
                    <a16:rowId xmlns:a16="http://schemas.microsoft.com/office/drawing/2014/main" val="25857074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8182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AD68C-FB0E-203B-1450-2F4A653C1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C6D19B4E-0649-B206-ECC2-2EE3086EB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32656"/>
            <a:ext cx="10559774" cy="553998"/>
          </a:xfrm>
        </p:spPr>
        <p:txBody>
          <a:bodyPr/>
          <a:lstStyle/>
          <a:p>
            <a:pPr algn="ctr"/>
            <a:r>
              <a:rPr lang="ru-RU" altLang="ru-RU" sz="36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ОПРЕДЕЛЕНИЕ ГЛУБИНЫ СЕЗОННОГО ПРОМЕРЗАНИЯ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8FF6FEF5-F144-4600-B5FC-E4DCDA4F7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120" y="1358135"/>
            <a:ext cx="4680012" cy="2125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5097867F-53EE-4331-B793-A792F556F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404" y="1367229"/>
            <a:ext cx="5011477" cy="3593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D19940-DFE6-4003-8998-C2409E31B6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8" y="1158579"/>
            <a:ext cx="914528" cy="6001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DDD278D-C634-4FCF-B4A9-FFB8F452D8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4112" y="1357864"/>
            <a:ext cx="576064" cy="378042"/>
          </a:xfrm>
          <a:prstGeom prst="rect">
            <a:avLst/>
          </a:prstGeom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1C8194C5-090F-4660-B2A2-BB1A35073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608" y="3609020"/>
            <a:ext cx="4471988" cy="2338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D453C21-7492-445C-949C-06087B570D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2132" y="3429000"/>
            <a:ext cx="576064" cy="37804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B780D5-BBD4-4BB8-A333-AFBAEE6E2C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36060" y="5085743"/>
            <a:ext cx="5007622" cy="914528"/>
          </a:xfrm>
          <a:prstGeom prst="rect">
            <a:avLst/>
          </a:prstGeom>
        </p:spPr>
      </p:pic>
      <p:pic>
        <p:nvPicPr>
          <p:cNvPr id="7176" name="Picture 8">
            <a:extLst>
              <a:ext uri="{FF2B5EF4-FFF2-40B4-BE49-F238E27FC236}">
                <a16:creationId xmlns:a16="http://schemas.microsoft.com/office/drawing/2014/main" id="{AA06164C-4E56-44F1-A945-00848EB2F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4971" y="4960363"/>
            <a:ext cx="4065278" cy="1332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E6092B5-9B71-4680-9BC8-18BFD9FF13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15546" y="5120981"/>
            <a:ext cx="6935168" cy="28579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5AE71BA-28E3-4059-816E-C93B321B17F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25428" y="6042482"/>
            <a:ext cx="6935168" cy="28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060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1AFDB-489C-05B8-2172-494BC2101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190FE8F9-7E49-8D33-A4C8-FDE2D9CD3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32656"/>
            <a:ext cx="10559774" cy="553998"/>
          </a:xfrm>
        </p:spPr>
        <p:txBody>
          <a:bodyPr/>
          <a:lstStyle/>
          <a:p>
            <a:pPr algn="ctr"/>
            <a:r>
              <a:rPr lang="ru-RU" altLang="ru-RU" sz="36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ОТЧЕТ ПО НИР</a:t>
            </a:r>
          </a:p>
        </p:txBody>
      </p:sp>
      <p:sp>
        <p:nvSpPr>
          <p:cNvPr id="2" name="Номер слайда 3">
            <a:extLst>
              <a:ext uri="{FF2B5EF4-FFF2-40B4-BE49-F238E27FC236}">
                <a16:creationId xmlns:a16="http://schemas.microsoft.com/office/drawing/2014/main" id="{35463E0F-DF86-9533-B464-0BE6FB3E98C2}"/>
              </a:ext>
            </a:extLst>
          </p:cNvPr>
          <p:cNvSpPr txBox="1">
            <a:spLocks/>
          </p:cNvSpPr>
          <p:nvPr/>
        </p:nvSpPr>
        <p:spPr>
          <a:xfrm>
            <a:off x="583680" y="7379494"/>
            <a:ext cx="1499231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2600" b="1" kern="1200">
                <a:solidFill>
                  <a:srgbClr val="003366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altLang="ru-RU" sz="2000">
                <a:solidFill>
                  <a:schemeClr val="bg1"/>
                </a:solidFill>
                <a:latin typeface="Consolas" panose="020B0609020204030204" pitchFamily="49" charset="0"/>
              </a:rPr>
              <a:t>8</a:t>
            </a:r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015B8EAB-1B4C-035E-C9AB-F88937D063BF}"/>
              </a:ext>
            </a:extLst>
          </p:cNvPr>
          <p:cNvSpPr txBox="1">
            <a:spLocks/>
          </p:cNvSpPr>
          <p:nvPr/>
        </p:nvSpPr>
        <p:spPr>
          <a:xfrm>
            <a:off x="2360091" y="7379494"/>
            <a:ext cx="7219353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2600" b="1" kern="1200">
                <a:solidFill>
                  <a:srgbClr val="003366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altLang="ru-RU" sz="1300" b="0">
                <a:solidFill>
                  <a:schemeClr val="bg1"/>
                </a:solidFill>
                <a:latin typeface="Consolas" panose="020B0609020204030204" pitchFamily="49" charset="0"/>
              </a:rPr>
              <a:t>АНАЛИЗ ПРИЧИН НЕПРОЕКТНОГО ЗАЛЕГАНИЯ МОРСКИХ ЗАГЛУБЛЕННЫХ ГАЗОПРОВОДОВ В ПРОЦЕССЕ ЭКСПЛУАТАЦИИ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D04FBFF-0536-4A44-9255-75F35785D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504" y="886654"/>
            <a:ext cx="3552961" cy="548587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F9EBB0-38D1-4BD0-8032-ECFEA5FD57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465" y="886654"/>
            <a:ext cx="5485874" cy="5485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619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D9B13583-D51D-4E51-812C-023386EE8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32656"/>
            <a:ext cx="10477053" cy="1046440"/>
          </a:xfrm>
        </p:spPr>
        <p:txBody>
          <a:bodyPr/>
          <a:lstStyle/>
          <a:p>
            <a:pPr algn="ctr"/>
            <a:r>
              <a:rPr lang="ru-RU" sz="3600" dirty="0">
                <a:solidFill>
                  <a:schemeClr val="accent6">
                    <a:lumMod val="75000"/>
                  </a:schemeClr>
                </a:solidFill>
                <a:latin typeface="Consolas" panose="020B0609020204030204" charset="0"/>
                <a:cs typeface="Consolas" panose="020B0609020204030204" charset="0"/>
              </a:rPr>
              <a:t>ПРИМЕНЯЕМОЕ ЛАБОРАТОРНОЕ ОБОРУДОВАНИЕ:</a:t>
            </a:r>
            <a:br>
              <a:rPr lang="ru-RU" sz="3600" dirty="0">
                <a:solidFill>
                  <a:schemeClr val="accent6">
                    <a:lumMod val="75000"/>
                  </a:schemeClr>
                </a:solidFill>
                <a:latin typeface="Consolas" panose="020B0609020204030204" charset="0"/>
                <a:cs typeface="Consolas" panose="020B0609020204030204" charset="0"/>
              </a:rPr>
            </a:br>
            <a:r>
              <a:rPr lang="ru-RU" sz="3200" dirty="0">
                <a:solidFill>
                  <a:schemeClr val="accent6">
                    <a:lumMod val="75000"/>
                  </a:schemeClr>
                </a:solidFill>
                <a:latin typeface="Consolas" panose="020B0609020204030204" charset="0"/>
                <a:cs typeface="Consolas" panose="020B0609020204030204" charset="0"/>
              </a:rPr>
              <a:t>ЦИКЛИЧЕСКИЙ СЕРВОГИДРАВЛИЧЕСКИЙ СТАБИЛОМЕТР</a:t>
            </a:r>
            <a:endParaRPr lang="ru-RU" sz="3600" dirty="0">
              <a:solidFill>
                <a:schemeClr val="accent6">
                  <a:lumMod val="75000"/>
                </a:schemeClr>
              </a:solidFill>
              <a:latin typeface="Consolas" panose="020B0609020204030204" pitchFamily="49" charset="0"/>
            </a:endParaRPr>
          </a:p>
        </p:txBody>
      </p:sp>
      <p:pic>
        <p:nvPicPr>
          <p:cNvPr id="3" name="Рисунок 1">
            <a:extLst>
              <a:ext uri="{FF2B5EF4-FFF2-40B4-BE49-F238E27FC236}">
                <a16:creationId xmlns:a16="http://schemas.microsoft.com/office/drawing/2014/main" id="{858E79EF-7A69-4E0C-AC81-6F3B18EFE8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5" b="6093"/>
          <a:stretch>
            <a:fillRect/>
          </a:stretch>
        </p:blipFill>
        <p:spPr bwMode="auto">
          <a:xfrm>
            <a:off x="7597215" y="1711886"/>
            <a:ext cx="4152221" cy="387738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98E2F5-4222-43E6-B09B-A2B76994C5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2905" y="1703496"/>
            <a:ext cx="2988924" cy="3894163"/>
          </a:xfrm>
          <a:prstGeom prst="rect">
            <a:avLst/>
          </a:prstGeom>
          <a:ln w="38100" cap="sq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0A014F5-B93C-42FD-8D73-5F0647C74DB0}"/>
              </a:ext>
            </a:extLst>
          </p:cNvPr>
          <p:cNvSpPr txBox="1"/>
          <p:nvPr/>
        </p:nvSpPr>
        <p:spPr>
          <a:xfrm>
            <a:off x="3957955" y="5589270"/>
            <a:ext cx="32988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i="1" dirty="0">
                <a:latin typeface="Consolas" panose="020B0609020204030204" charset="0"/>
                <a:cs typeface="Consolas" panose="020B0609020204030204" charset="0"/>
              </a:rPr>
              <a:t>Динамический сервогидравлический стабилометр </a:t>
            </a:r>
            <a:r>
              <a:rPr lang="en-US" sz="1200" i="1" dirty="0">
                <a:latin typeface="Consolas" panose="020B0609020204030204" charset="0"/>
                <a:cs typeface="Consolas" panose="020B0609020204030204" charset="0"/>
              </a:rPr>
              <a:t>Wille Geotechnik</a:t>
            </a:r>
            <a:r>
              <a:rPr lang="ru-RU" altLang="en-US" sz="1200" i="1" dirty="0">
                <a:latin typeface="Consolas" panose="020B0609020204030204" charset="0"/>
                <a:cs typeface="Consolas" panose="020B0609020204030204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2DED0B-42D4-4536-A71B-4C60C31D70FC}"/>
              </a:ext>
            </a:extLst>
          </p:cNvPr>
          <p:cNvSpPr txBox="1"/>
          <p:nvPr/>
        </p:nvSpPr>
        <p:spPr>
          <a:xfrm>
            <a:off x="7597215" y="5691583"/>
            <a:ext cx="421246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i="1" dirty="0">
                <a:latin typeface="Consolas" panose="020B0609020204030204" charset="0"/>
                <a:cs typeface="Consolas" panose="020B0609020204030204" charset="0"/>
              </a:rPr>
              <a:t>Принципиальная схема установки</a:t>
            </a:r>
          </a:p>
        </p:txBody>
      </p:sp>
      <p:pic>
        <p:nvPicPr>
          <p:cNvPr id="7" name="Рисунок 10">
            <a:extLst>
              <a:ext uri="{FF2B5EF4-FFF2-40B4-BE49-F238E27FC236}">
                <a16:creationId xmlns:a16="http://schemas.microsoft.com/office/drawing/2014/main" id="{EB53BC16-2577-45B5-918C-FA9E4FC518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220" y="2196560"/>
            <a:ext cx="3877383" cy="2908037"/>
          </a:xfrm>
          <a:prstGeom prst="rect">
            <a:avLst/>
          </a:prstGeom>
          <a:ln w="38100" cap="sq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8" name="TextBox 9">
            <a:extLst>
              <a:ext uri="{FF2B5EF4-FFF2-40B4-BE49-F238E27FC236}">
                <a16:creationId xmlns:a16="http://schemas.microsoft.com/office/drawing/2014/main" id="{7BECA830-468D-4093-8337-004CB5C5F779}"/>
              </a:ext>
            </a:extLst>
          </p:cNvPr>
          <p:cNvSpPr txBox="1"/>
          <p:nvPr/>
        </p:nvSpPr>
        <p:spPr>
          <a:xfrm>
            <a:off x="179467" y="5639092"/>
            <a:ext cx="35648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i="1" dirty="0">
                <a:latin typeface="Consolas" panose="020B0609020204030204" charset="0"/>
                <a:cs typeface="Consolas" panose="020B0609020204030204" charset="0"/>
                <a:sym typeface="+mn-ea"/>
              </a:rPr>
              <a:t>Динамический электромеханический стабилометр АСИС  ГТ 2.3.20</a:t>
            </a:r>
          </a:p>
        </p:txBody>
      </p:sp>
    </p:spTree>
    <p:extLst>
      <p:ext uri="{BB962C8B-B14F-4D97-AF65-F5344CB8AC3E}">
        <p14:creationId xmlns:p14="http://schemas.microsoft.com/office/powerpoint/2010/main" val="3179725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1AFDB-489C-05B8-2172-494BC2101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190FE8F9-7E49-8D33-A4C8-FDE2D9CD3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32656"/>
            <a:ext cx="10559774" cy="553998"/>
          </a:xfrm>
        </p:spPr>
        <p:txBody>
          <a:bodyPr/>
          <a:lstStyle/>
          <a:p>
            <a:pPr algn="ctr"/>
            <a:r>
              <a:rPr lang="ru-RU" altLang="ru-RU" sz="36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ОТЧЕТ ПО НИР</a:t>
            </a:r>
          </a:p>
        </p:txBody>
      </p:sp>
      <p:sp>
        <p:nvSpPr>
          <p:cNvPr id="2" name="Номер слайда 3">
            <a:extLst>
              <a:ext uri="{FF2B5EF4-FFF2-40B4-BE49-F238E27FC236}">
                <a16:creationId xmlns:a16="http://schemas.microsoft.com/office/drawing/2014/main" id="{35463E0F-DF86-9533-B464-0BE6FB3E98C2}"/>
              </a:ext>
            </a:extLst>
          </p:cNvPr>
          <p:cNvSpPr txBox="1">
            <a:spLocks/>
          </p:cNvSpPr>
          <p:nvPr/>
        </p:nvSpPr>
        <p:spPr>
          <a:xfrm>
            <a:off x="583680" y="7379494"/>
            <a:ext cx="1499231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2600" b="1" kern="1200">
                <a:solidFill>
                  <a:srgbClr val="003366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altLang="ru-RU" sz="2000">
                <a:solidFill>
                  <a:schemeClr val="bg1"/>
                </a:solidFill>
                <a:latin typeface="Consolas" panose="020B0609020204030204" pitchFamily="49" charset="0"/>
              </a:rPr>
              <a:t>8</a:t>
            </a:r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015B8EAB-1B4C-035E-C9AB-F88937D063BF}"/>
              </a:ext>
            </a:extLst>
          </p:cNvPr>
          <p:cNvSpPr txBox="1">
            <a:spLocks/>
          </p:cNvSpPr>
          <p:nvPr/>
        </p:nvSpPr>
        <p:spPr>
          <a:xfrm>
            <a:off x="2360091" y="7379494"/>
            <a:ext cx="7219353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2600" b="1" kern="1200">
                <a:solidFill>
                  <a:srgbClr val="003366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altLang="ru-RU" sz="1300" b="0">
                <a:solidFill>
                  <a:schemeClr val="bg1"/>
                </a:solidFill>
                <a:latin typeface="Consolas" panose="020B0609020204030204" pitchFamily="49" charset="0"/>
              </a:rPr>
              <a:t>АНАЛИЗ ПРИЧИН НЕПРОЕКТНОГО ЗАЛЕГАНИЯ МОРСКИХ ЗАГЛУБЛЕННЫХ ГАЗОПРОВОДОВ В ПРОЦЕССЕ ЭКСПЛУАТАЦИИ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8F11814-8154-4183-93A9-E1083786AFF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608" y="1556792"/>
            <a:ext cx="7219353" cy="39074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9353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1AFDB-489C-05B8-2172-494BC2101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190FE8F9-7E49-8D33-A4C8-FDE2D9CD3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32656"/>
            <a:ext cx="10559774" cy="553998"/>
          </a:xfrm>
        </p:spPr>
        <p:txBody>
          <a:bodyPr/>
          <a:lstStyle/>
          <a:p>
            <a:pPr algn="ctr"/>
            <a:r>
              <a:rPr lang="ru-RU" altLang="ru-RU" sz="36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ОБРАБОТКА РЕЗУЛЬТАТОВ</a:t>
            </a:r>
          </a:p>
        </p:txBody>
      </p:sp>
      <p:sp>
        <p:nvSpPr>
          <p:cNvPr id="2" name="Номер слайда 3">
            <a:extLst>
              <a:ext uri="{FF2B5EF4-FFF2-40B4-BE49-F238E27FC236}">
                <a16:creationId xmlns:a16="http://schemas.microsoft.com/office/drawing/2014/main" id="{35463E0F-DF86-9533-B464-0BE6FB3E98C2}"/>
              </a:ext>
            </a:extLst>
          </p:cNvPr>
          <p:cNvSpPr txBox="1">
            <a:spLocks/>
          </p:cNvSpPr>
          <p:nvPr/>
        </p:nvSpPr>
        <p:spPr>
          <a:xfrm>
            <a:off x="583680" y="7379494"/>
            <a:ext cx="1499231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2600" b="1" kern="1200">
                <a:solidFill>
                  <a:srgbClr val="003366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altLang="ru-RU" sz="2000">
                <a:solidFill>
                  <a:schemeClr val="bg1"/>
                </a:solidFill>
                <a:latin typeface="Consolas" panose="020B0609020204030204" pitchFamily="49" charset="0"/>
              </a:rPr>
              <a:t>8</a:t>
            </a:r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015B8EAB-1B4C-035E-C9AB-F88937D063BF}"/>
              </a:ext>
            </a:extLst>
          </p:cNvPr>
          <p:cNvSpPr txBox="1">
            <a:spLocks/>
          </p:cNvSpPr>
          <p:nvPr/>
        </p:nvSpPr>
        <p:spPr>
          <a:xfrm>
            <a:off x="2360091" y="7379494"/>
            <a:ext cx="7219353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2600" b="1" kern="1200">
                <a:solidFill>
                  <a:srgbClr val="003366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altLang="ru-RU" sz="1300" b="0">
                <a:solidFill>
                  <a:schemeClr val="bg1"/>
                </a:solidFill>
                <a:latin typeface="Consolas" panose="020B0609020204030204" pitchFamily="49" charset="0"/>
              </a:rPr>
              <a:t>АНАЛИЗ ПРИЧИН НЕПРОЕКТНОГО ЗАЛЕГАНИЯ МОРСКИХ ЗАГЛУБЛЕННЫХ ГАЗОПРОВОДОВ В ПРОЦЕССЕ ЭКСПЛУАТАЦИИ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1A7C93E-6B7B-4CF3-874D-8699A2C947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475" y="2924944"/>
            <a:ext cx="8815851" cy="132270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5B853FF-7B50-43D9-9D86-2442E3E93A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476" y="4384782"/>
            <a:ext cx="8815850" cy="12947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E64D9A1-C89B-466C-A18C-3A79C4E3AA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387" y="1483545"/>
            <a:ext cx="8821940" cy="131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076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1AFDB-489C-05B8-2172-494BC2101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190FE8F9-7E49-8D33-A4C8-FDE2D9CD3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32656"/>
            <a:ext cx="10559774" cy="553998"/>
          </a:xfrm>
        </p:spPr>
        <p:txBody>
          <a:bodyPr/>
          <a:lstStyle/>
          <a:p>
            <a:pPr algn="ctr"/>
            <a:r>
              <a:rPr lang="ru-RU" altLang="ru-RU" sz="36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ОБРАБОТКА РЕЗУЛЬТАТОВ</a:t>
            </a:r>
          </a:p>
        </p:txBody>
      </p:sp>
      <p:sp>
        <p:nvSpPr>
          <p:cNvPr id="2" name="Номер слайда 3">
            <a:extLst>
              <a:ext uri="{FF2B5EF4-FFF2-40B4-BE49-F238E27FC236}">
                <a16:creationId xmlns:a16="http://schemas.microsoft.com/office/drawing/2014/main" id="{35463E0F-DF86-9533-B464-0BE6FB3E98C2}"/>
              </a:ext>
            </a:extLst>
          </p:cNvPr>
          <p:cNvSpPr txBox="1">
            <a:spLocks/>
          </p:cNvSpPr>
          <p:nvPr/>
        </p:nvSpPr>
        <p:spPr>
          <a:xfrm>
            <a:off x="583680" y="7379494"/>
            <a:ext cx="1499231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2600" b="1" kern="1200">
                <a:solidFill>
                  <a:srgbClr val="003366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altLang="ru-RU" sz="2000">
                <a:solidFill>
                  <a:schemeClr val="bg1"/>
                </a:solidFill>
                <a:latin typeface="Consolas" panose="020B0609020204030204" pitchFamily="49" charset="0"/>
              </a:rPr>
              <a:t>8</a:t>
            </a:r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015B8EAB-1B4C-035E-C9AB-F88937D063BF}"/>
              </a:ext>
            </a:extLst>
          </p:cNvPr>
          <p:cNvSpPr txBox="1">
            <a:spLocks/>
          </p:cNvSpPr>
          <p:nvPr/>
        </p:nvSpPr>
        <p:spPr>
          <a:xfrm>
            <a:off x="2360091" y="7379494"/>
            <a:ext cx="7219353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2600" b="1" kern="1200">
                <a:solidFill>
                  <a:srgbClr val="003366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altLang="ru-RU" sz="1300" b="0">
                <a:solidFill>
                  <a:schemeClr val="bg1"/>
                </a:solidFill>
                <a:latin typeface="Consolas" panose="020B0609020204030204" pitchFamily="49" charset="0"/>
              </a:rPr>
              <a:t>АНАЛИЗ ПРИЧИН НЕПРОЕКТНОГО ЗАЛЕГАНИЯ МОРСКИХ ЗАГЛУБЛЕННЫХ ГАЗОПРОВОДОВ В ПРОЦЕССЕ ЭКСПЛУАТАЦИИ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BBE85E5-AEA5-4B6F-8477-896F5CC45B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532" y="944724"/>
            <a:ext cx="8567945" cy="5261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248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D9B13583-D51D-4E51-812C-023386EE8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32656"/>
            <a:ext cx="10477053" cy="553998"/>
          </a:xfrm>
        </p:spPr>
        <p:txBody>
          <a:bodyPr/>
          <a:lstStyle/>
          <a:p>
            <a:pPr algn="ctr"/>
            <a:r>
              <a:rPr lang="ru-RU" sz="3600" dirty="0">
                <a:solidFill>
                  <a:schemeClr val="accent6">
                    <a:lumMod val="75000"/>
                  </a:schemeClr>
                </a:solidFill>
                <a:latin typeface="Consolas" panose="020B0609020204030204" charset="0"/>
                <a:cs typeface="Consolas" panose="020B0609020204030204" charset="0"/>
              </a:rPr>
              <a:t>СРАВНЕНИЕ МЕТОДОВ ПРОГНОЗА</a:t>
            </a:r>
          </a:p>
        </p:txBody>
      </p:sp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id="{94DE48D7-9F45-4AB7-B04B-6AF3801E26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8622541"/>
              </p:ext>
            </p:extLst>
          </p:nvPr>
        </p:nvGraphicFramePr>
        <p:xfrm>
          <a:off x="473481" y="1049808"/>
          <a:ext cx="11245037" cy="5173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0461">
                  <a:extLst>
                    <a:ext uri="{9D8B030D-6E8A-4147-A177-3AD203B41FA5}">
                      <a16:colId xmlns:a16="http://schemas.microsoft.com/office/drawing/2014/main" val="1360842749"/>
                    </a:ext>
                  </a:extLst>
                </a:gridCol>
                <a:gridCol w="9684576">
                  <a:extLst>
                    <a:ext uri="{9D8B030D-6E8A-4147-A177-3AD203B41FA5}">
                      <a16:colId xmlns:a16="http://schemas.microsoft.com/office/drawing/2014/main" val="627786050"/>
                    </a:ext>
                  </a:extLst>
                </a:gridCol>
              </a:tblGrid>
              <a:tr h="395734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Consolas" panose="020B0609020204030204" pitchFamily="49" charset="0"/>
                        </a:rPr>
                        <a:t>Метод прогноза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Consolas" panose="020B0609020204030204" pitchFamily="49" charset="0"/>
                        </a:rPr>
                        <a:t>Описание метода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309302"/>
                  </a:ext>
                </a:extLst>
              </a:tr>
              <a:tr h="1707620">
                <a:tc>
                  <a:txBody>
                    <a:bodyPr/>
                    <a:lstStyle/>
                    <a:p>
                      <a:r>
                        <a:rPr lang="en-US" sz="1100" b="1" dirty="0">
                          <a:latin typeface="Consolas" panose="020B0609020204030204" pitchFamily="49" charset="0"/>
                        </a:rPr>
                        <a:t>ARIMA</a:t>
                      </a:r>
                      <a:endParaRPr lang="ru-RU" sz="1100" b="1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ARIMA — это статистическая модель, объединяющая три компонента: авторегрессию (AR), интегрирование (I) и скользящее среднее (MA). Она эффективна для временных рядов с трендами или сезонностью, если данные можно сделать стационарными (т.е. с постоянными средним значением и дисперсией).</a:t>
                      </a:r>
                    </a:p>
                    <a:p>
                      <a:pPr lvl="0"/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Авторегрессия (AR) – использует прошлые значения для предсказания текущего, текущие значения ряда описываются линейной комбинацией предыдущих p значений. </a:t>
                      </a:r>
                    </a:p>
                    <a:p>
                      <a:pPr lvl="0"/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Интегрирование (I) – устраняет </a:t>
                      </a:r>
                      <a:r>
                        <a:rPr lang="ru-RU" sz="1100" b="0" kern="1200" dirty="0" err="1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нестационарность</a:t>
                      </a: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 через разности, при </a:t>
                      </a:r>
                      <a:r>
                        <a:rPr lang="ru-RU" sz="1100" b="0" kern="1200" dirty="0" err="1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нестационарности</a:t>
                      </a: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 ряда применяется d-кратное взятие разностей для достижения стационарности.</a:t>
                      </a:r>
                    </a:p>
                    <a:p>
                      <a:pPr lvl="0"/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Скользящее среднее (MA) – учитывает ошибки предыдущих предсказаний.  Остатки моделируются как линейная комбинация q предыдущих ошибок прогноза.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899742"/>
                  </a:ext>
                </a:extLst>
              </a:tr>
              <a:tr h="634259">
                <a:tc>
                  <a:txBody>
                    <a:bodyPr/>
                    <a:lstStyle/>
                    <a:p>
                      <a:r>
                        <a:rPr lang="ru-RU" sz="1100" b="1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МОДЕЛЬ ХОЛЬТА </a:t>
                      </a:r>
                      <a:endParaRPr lang="ru-RU" sz="11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Модель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Хольта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 (или двойное экспоненциальное сглаживание) подходит для временных рядов с трендом, но без сезонности. Она учитывает два аспекта: уровень (среднее значение) и тренд (направление изменений). Есть также версия с затуханием тренда для долгосрочных прогнозов.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81908"/>
                  </a:ext>
                </a:extLst>
              </a:tr>
              <a:tr h="1170939">
                <a:tc>
                  <a:txBody>
                    <a:bodyPr/>
                    <a:lstStyle/>
                    <a:p>
                      <a:r>
                        <a:rPr lang="en-US" sz="1100" b="1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TCN </a:t>
                      </a:r>
                      <a:endParaRPr lang="ru-RU" sz="11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Временные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сверточные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 сети (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Temporal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Convolutional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Networks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, TCN) представляют собой класс архитектур нейронных сетей, разработанных специально для моделирования последовательных данных, таких как временные ряды. Впервые представленные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Bai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et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al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. (2018) [8], TCN используют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сверточные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 операции для захвата временных зависимостей, предлагая надежную альтернативу традиционным рекуррентным нейронным сетям (RNN), таким как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Long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Short-Term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Memory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 (LSTM) или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Gated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Recurrent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Units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 (GRU). TCN особенно эффективны для задач, требующих анализа долговременных зависимостей, высокой вычислительной эффективности и масштабируемости для нескольких временных рядов.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374859"/>
                  </a:ext>
                </a:extLst>
              </a:tr>
              <a:tr h="1170939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Consolas" panose="020B0609020204030204" pitchFamily="49" charset="0"/>
                        </a:rPr>
                        <a:t>МАТЕМАТИЧЕСКАЯ МОДЕЛЬ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Для задач прогнозирования деградации прочностных и деформационных свойств грунтов при циклическом промораживании целесообразно использовать </a:t>
                      </a: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аппроксимацию деградации через суперпозицию нескольких физических моделей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. Этот подход учитывает, что деградация происходит по сложному нелинейному сценарию: первичная утеря структуры — быстрая, затем — стадия стабилизации, а на поздних циклах возможны остаточные изменения.</a:t>
                      </a:r>
                    </a:p>
                    <a:p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  <a:p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  <a:p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898529"/>
                  </a:ext>
                </a:extLst>
              </a:tr>
            </a:tbl>
          </a:graphicData>
        </a:graphic>
      </p:graphicFrame>
      <p:graphicFrame>
        <p:nvGraphicFramePr>
          <p:cNvPr id="15" name="Объект 14">
            <a:extLst>
              <a:ext uri="{FF2B5EF4-FFF2-40B4-BE49-F238E27FC236}">
                <a16:creationId xmlns:a16="http://schemas.microsoft.com/office/drawing/2014/main" id="{9BA1A93A-A5D9-446F-A45D-FAF12256CF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697120"/>
              </p:ext>
            </p:extLst>
          </p:nvPr>
        </p:nvGraphicFramePr>
        <p:xfrm>
          <a:off x="8472264" y="5661248"/>
          <a:ext cx="3176736" cy="388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" name="Equation" r:id="rId4" imgW="1993900" imgH="241300" progId="Equation.DSMT4">
                  <p:embed/>
                </p:oleObj>
              </mc:Choice>
              <mc:Fallback>
                <p:oleObj name="Equation" r:id="rId4" imgW="1993900" imgH="241300" progId="Equation.DSMT4">
                  <p:embed/>
                  <p:pic>
                    <p:nvPicPr>
                      <p:cNvPr id="15" name="Объект 14">
                        <a:extLst>
                          <a:ext uri="{FF2B5EF4-FFF2-40B4-BE49-F238E27FC236}">
                            <a16:creationId xmlns:a16="http://schemas.microsoft.com/office/drawing/2014/main" id="{9BA1A93A-A5D9-446F-A45D-FAF12256CF1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2264" y="5661248"/>
                        <a:ext cx="3176736" cy="38888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1A1742D0-359E-478D-89F7-6D176D193B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1607560"/>
              </p:ext>
            </p:extLst>
          </p:nvPr>
        </p:nvGraphicFramePr>
        <p:xfrm>
          <a:off x="7212124" y="5554475"/>
          <a:ext cx="1132068" cy="602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name="Equation" r:id="rId6" imgW="710891" imgH="380835" progId="Equation.DSMT4">
                  <p:embed/>
                </p:oleObj>
              </mc:Choice>
              <mc:Fallback>
                <p:oleObj name="Equation" r:id="rId6" imgW="710891" imgH="380835" progId="Equation.DSMT4">
                  <p:embed/>
                  <p:pic>
                    <p:nvPicPr>
                      <p:cNvPr id="11" name="Объект 10">
                        <a:extLst>
                          <a:ext uri="{FF2B5EF4-FFF2-40B4-BE49-F238E27FC236}">
                            <a16:creationId xmlns:a16="http://schemas.microsoft.com/office/drawing/2014/main" id="{1A1742D0-359E-478D-89F7-6D176D193B0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2124" y="5554475"/>
                        <a:ext cx="1132068" cy="60243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4758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D9B13583-D51D-4E51-812C-023386EE8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32656"/>
            <a:ext cx="10477053" cy="553998"/>
          </a:xfrm>
        </p:spPr>
        <p:txBody>
          <a:bodyPr/>
          <a:lstStyle/>
          <a:p>
            <a:pPr algn="ctr"/>
            <a:r>
              <a:rPr lang="ru-RU" sz="3600" dirty="0">
                <a:solidFill>
                  <a:schemeClr val="accent6">
                    <a:lumMod val="75000"/>
                  </a:schemeClr>
                </a:solidFill>
                <a:latin typeface="Consolas" panose="020B0609020204030204" charset="0"/>
                <a:cs typeface="Consolas" panose="020B0609020204030204" charset="0"/>
              </a:rPr>
              <a:t>СРАВНЕНИЕ МЕТОДОВ ПРОГНОЗА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E74E1F-4AAF-40DB-AF61-9F6C1CCE3A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504" y="912320"/>
            <a:ext cx="8388932" cy="503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1671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D9B13583-D51D-4E51-812C-023386EE8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32656"/>
            <a:ext cx="10477053" cy="553998"/>
          </a:xfrm>
        </p:spPr>
        <p:txBody>
          <a:bodyPr/>
          <a:lstStyle/>
          <a:p>
            <a:pPr algn="ctr"/>
            <a:r>
              <a:rPr lang="ru-RU" sz="3600" dirty="0">
                <a:solidFill>
                  <a:schemeClr val="accent6">
                    <a:lumMod val="75000"/>
                  </a:schemeClr>
                </a:solidFill>
                <a:latin typeface="Consolas" panose="020B0609020204030204" charset="0"/>
                <a:cs typeface="Consolas" panose="020B0609020204030204" charset="0"/>
              </a:rPr>
              <a:t>СРАВНЕНИЕ МЕТОДОВ ПРОГНОЗА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E74E1F-4AAF-40DB-AF61-9F6C1CCE3A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504" y="912320"/>
            <a:ext cx="8388932" cy="503335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4EF72C-D24E-45FC-A567-CDEC847138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492" y="980728"/>
            <a:ext cx="8939192" cy="527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927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D9B13583-D51D-4E51-812C-023386EE8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32656"/>
            <a:ext cx="10477053" cy="553998"/>
          </a:xfrm>
        </p:spPr>
        <p:txBody>
          <a:bodyPr/>
          <a:lstStyle/>
          <a:p>
            <a:pPr algn="ctr"/>
            <a:r>
              <a:rPr lang="ru-RU" sz="3600" dirty="0">
                <a:solidFill>
                  <a:schemeClr val="accent6">
                    <a:lumMod val="75000"/>
                  </a:schemeClr>
                </a:solidFill>
                <a:latin typeface="Consolas" panose="020B0609020204030204" charset="0"/>
                <a:cs typeface="Consolas" panose="020B0609020204030204" charset="0"/>
              </a:rPr>
              <a:t>ВЫВОДЫ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93192B-6980-41BE-BF86-77EC304395AB}"/>
              </a:ext>
            </a:extLst>
          </p:cNvPr>
          <p:cNvSpPr txBox="1"/>
          <p:nvPr/>
        </p:nvSpPr>
        <p:spPr>
          <a:xfrm>
            <a:off x="695401" y="1484784"/>
            <a:ext cx="1134126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Consolas" panose="020B0609020204030204" pitchFamily="49" charset="0"/>
              </a:rPr>
              <a:t>Преимущества методик: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Consolas" panose="020B0609020204030204" pitchFamily="49" charset="0"/>
              </a:rPr>
              <a:t>TCN: универсальность, способность к нелинейному моделированию, масштабируемость.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Consolas" panose="020B0609020204030204" pitchFamily="49" charset="0"/>
              </a:rPr>
              <a:t>ARIMA и </a:t>
            </a:r>
            <a:r>
              <a:rPr lang="ru-RU" sz="2000" dirty="0" err="1">
                <a:latin typeface="Consolas" panose="020B0609020204030204" pitchFamily="49" charset="0"/>
              </a:rPr>
              <a:t>Хольт</a:t>
            </a:r>
            <a:r>
              <a:rPr lang="ru-RU" sz="2000" dirty="0">
                <a:latin typeface="Consolas" panose="020B0609020204030204" pitchFamily="49" charset="0"/>
              </a:rPr>
              <a:t>: простота, эффективность на малых выборках.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Consolas" panose="020B0609020204030204" pitchFamily="49" charset="0"/>
              </a:rPr>
              <a:t>Суперпозиция: разделение фаз деградации, устойчивость при экстраполяции.</a:t>
            </a:r>
          </a:p>
          <a:p>
            <a:br>
              <a:rPr lang="ru-RU" sz="2000" dirty="0">
                <a:latin typeface="Consolas" panose="020B0609020204030204" pitchFamily="49" charset="0"/>
              </a:rPr>
            </a:br>
            <a:r>
              <a:rPr lang="ru-RU" sz="2000" b="1" dirty="0">
                <a:latin typeface="Consolas" panose="020B0609020204030204" pitchFamily="49" charset="0"/>
              </a:rPr>
              <a:t>Отрицательные стороны методик: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Consolas" panose="020B0609020204030204" pitchFamily="49" charset="0"/>
              </a:rPr>
              <a:t>TCN: высокая вычислительная стоимость, зависимость от объема данных.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Consolas" panose="020B0609020204030204" pitchFamily="49" charset="0"/>
              </a:rPr>
              <a:t>ARIMA и </a:t>
            </a:r>
            <a:r>
              <a:rPr lang="ru-RU" sz="2000" dirty="0" err="1">
                <a:latin typeface="Consolas" panose="020B0609020204030204" pitchFamily="49" charset="0"/>
              </a:rPr>
              <a:t>Хольт</a:t>
            </a:r>
            <a:r>
              <a:rPr lang="ru-RU" sz="2000" dirty="0">
                <a:latin typeface="Consolas" panose="020B0609020204030204" pitchFamily="49" charset="0"/>
              </a:rPr>
              <a:t>: необходимость стационарности, ограниченность одним образцом.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Consolas" panose="020B0609020204030204" pitchFamily="49" charset="0"/>
              </a:rPr>
              <a:t>Суперпозиция: требует много данных, сложность интерпретации параметров.</a:t>
            </a:r>
          </a:p>
          <a:p>
            <a:endParaRPr lang="ru-RU" sz="20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0589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AEB80-D797-DD37-3E27-4CE32A61E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CB3C39B-F5FA-2BB0-2BC2-D8ACC0E69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32656"/>
            <a:ext cx="10477053" cy="553998"/>
          </a:xfrm>
        </p:spPr>
        <p:txBody>
          <a:bodyPr/>
          <a:lstStyle/>
          <a:p>
            <a:r>
              <a:rPr lang="ru-RU" sz="36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КЛАСТЕРИЗАЦИЯ ГРУНТОВ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CF0D63B-EDC7-083B-C967-25B9269068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97274" y="4509120"/>
            <a:ext cx="3169007" cy="1901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1A21B11-7210-FDC8-B1E8-AD78D230F7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8890" y="3614865"/>
            <a:ext cx="4657758" cy="279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4" name="Рисунок 13">
            <a:extLst>
              <a:ext uri="{FF2B5EF4-FFF2-40B4-BE49-F238E27FC236}">
                <a16:creationId xmlns:a16="http://schemas.microsoft.com/office/drawing/2014/main" id="{F44D354C-1651-426F-9D81-1976B7795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001" y="929376"/>
            <a:ext cx="2592288" cy="2591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Рисунок 5">
            <a:extLst>
              <a:ext uri="{FF2B5EF4-FFF2-40B4-BE49-F238E27FC236}">
                <a16:creationId xmlns:a16="http://schemas.microsoft.com/office/drawing/2014/main" id="{4DB02750-086A-439F-8989-A93FE3451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5725" y="1020763"/>
            <a:ext cx="3216275" cy="240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41">
            <a:extLst>
              <a:ext uri="{FF2B5EF4-FFF2-40B4-BE49-F238E27FC236}">
                <a16:creationId xmlns:a16="http://schemas.microsoft.com/office/drawing/2014/main" id="{1AE716B4-8299-405F-94AE-7B50488C26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08" y="1196752"/>
            <a:ext cx="4250403" cy="3420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27029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BE5532-3F00-4A54-A4BC-46C73F05AB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2429" y="0"/>
            <a:ext cx="1181415" cy="1211069"/>
          </a:xfrm>
          <a:prstGeom prst="rect">
            <a:avLst/>
          </a:prstGeom>
        </p:spPr>
      </p:pic>
      <p:sp>
        <p:nvSpPr>
          <p:cNvPr id="10" name="Объект 6">
            <a:extLst>
              <a:ext uri="{FF2B5EF4-FFF2-40B4-BE49-F238E27FC236}">
                <a16:creationId xmlns:a16="http://schemas.microsoft.com/office/drawing/2014/main" id="{DDEB36E6-408E-40C8-8D68-F274E3621F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2450" y="1059107"/>
            <a:ext cx="7423224" cy="3869191"/>
          </a:xfrm>
        </p:spPr>
        <p:txBody>
          <a:bodyPr>
            <a:noAutofit/>
          </a:bodyPr>
          <a:lstStyle/>
          <a:p>
            <a:pPr marL="4572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dirty="0">
                <a:latin typeface="Consolas" panose="020B0609020204030204" pitchFamily="49" charset="0"/>
              </a:rPr>
              <a:t>Грунтовая лаборатория «МОСТДОРГЕОТРЕСТ» предлагает услуги по определению физико-механических свойств грунтов, анализу химического состава грунтов и грунтовых вод, определению их свойств в целях классификации по стандартам ГОСТ и ASTM, обеспечения входными параметрами программных комплексов численного моделирования грунтовых оснований.</a:t>
            </a:r>
          </a:p>
          <a:p>
            <a:pPr marL="4572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dirty="0">
                <a:latin typeface="Consolas" panose="020B0609020204030204" pitchFamily="49" charset="0"/>
              </a:rPr>
              <a:t>Лаборатория оснащена высокоточным аналитическим оборудованием отечественного и зарубежного производства, в том числе атомно-эмиссионными спектро-матрами, системами капиллярного электрофореза, установками трехосного сжатия,  вибростабиломет-рами, резонансными колонками и др.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B22DAB1-8166-4F10-9355-2FC33D1915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41" y="1059109"/>
            <a:ext cx="1462896" cy="1992497"/>
          </a:xfrm>
          <a:prstGeom prst="rect">
            <a:avLst/>
          </a:prstGeom>
        </p:spPr>
      </p:pic>
      <p:pic>
        <p:nvPicPr>
          <p:cNvPr id="12" name="Рисунок 9">
            <a:extLst>
              <a:ext uri="{FF2B5EF4-FFF2-40B4-BE49-F238E27FC236}">
                <a16:creationId xmlns:a16="http://schemas.microsoft.com/office/drawing/2014/main" id="{9520B8D7-5AB1-4A4C-97F0-7896B55B2A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3" y="3098800"/>
            <a:ext cx="4206356" cy="2052228"/>
          </a:xfrm>
          <a:prstGeom prst="rect">
            <a:avLst/>
          </a:prstGeom>
        </p:spPr>
      </p:pic>
      <p:pic>
        <p:nvPicPr>
          <p:cNvPr id="13" name="Рисунок 11">
            <a:extLst>
              <a:ext uri="{FF2B5EF4-FFF2-40B4-BE49-F238E27FC236}">
                <a16:creationId xmlns:a16="http://schemas.microsoft.com/office/drawing/2014/main" id="{2A82BE9B-521A-4933-A2B9-E99949DF75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618" y="1059108"/>
            <a:ext cx="2665790" cy="1992497"/>
          </a:xfrm>
          <a:prstGeom prst="rect">
            <a:avLst/>
          </a:prstGeom>
        </p:spPr>
      </p:pic>
      <p:sp>
        <p:nvSpPr>
          <p:cNvPr id="14" name="Rectangle 8">
            <a:extLst>
              <a:ext uri="{FF2B5EF4-FFF2-40B4-BE49-F238E27FC236}">
                <a16:creationId xmlns:a16="http://schemas.microsoft.com/office/drawing/2014/main" id="{3F67E61D-7109-475F-A360-C689A30676EF}"/>
              </a:ext>
            </a:extLst>
          </p:cNvPr>
          <p:cNvSpPr/>
          <p:nvPr/>
        </p:nvSpPr>
        <p:spPr>
          <a:xfrm>
            <a:off x="147383" y="5198222"/>
            <a:ext cx="589528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38207"/>
                </a:solidFill>
                <a:latin typeface="Consolas" panose="020B0609020204030204" pitchFamily="49" charset="0"/>
              </a:rPr>
              <a:t>mdgt.ru</a:t>
            </a:r>
            <a:br>
              <a:rPr lang="ru-RU" sz="2800" dirty="0">
                <a:latin typeface="Consolas" panose="020B0609020204030204" pitchFamily="49" charset="0"/>
              </a:rPr>
            </a:br>
            <a:r>
              <a:rPr lang="ru-RU" sz="2800" dirty="0">
                <a:latin typeface="Consolas" panose="020B0609020204030204" pitchFamily="49" charset="0"/>
              </a:rPr>
              <a:t>+7 (495) 656-69-10</a:t>
            </a:r>
            <a:endParaRPr lang="en-US" sz="2800" dirty="0">
              <a:latin typeface="Consolas" panose="020B0609020204030204" pitchFamily="49" charset="0"/>
            </a:endParaRP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5E463DCA-D025-443E-96DC-80FA5BDA5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741" y="224644"/>
            <a:ext cx="10040715" cy="638922"/>
          </a:xfrm>
        </p:spPr>
        <p:txBody>
          <a:bodyPr>
            <a:noAutofit/>
          </a:bodyPr>
          <a:lstStyle/>
          <a:p>
            <a:r>
              <a:rPr lang="ru-RU" sz="2400" dirty="0">
                <a:latin typeface="Consolas" panose="020B0609020204030204" pitchFamily="49" charset="0"/>
              </a:rPr>
              <a:t>АО МОСТДОРГЕОТРЕСТ грунтовая лаборатория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3338682-449B-317D-1D53-B1314CC826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758381" y="4580796"/>
            <a:ext cx="2221121" cy="2276872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746D2A3-1BDC-46D7-BC3A-145181C9A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039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6181</TotalTime>
  <Words>1322</Words>
  <Application>Microsoft Office PowerPoint</Application>
  <PresentationFormat>Широкоэкранный</PresentationFormat>
  <Paragraphs>137</Paragraphs>
  <Slides>15</Slides>
  <Notes>14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Consolas</vt:lpstr>
      <vt:lpstr>Stolzl Medium</vt:lpstr>
      <vt:lpstr>Wingdings 3</vt:lpstr>
      <vt:lpstr>Office Theme</vt:lpstr>
      <vt:lpstr>Equation</vt:lpstr>
      <vt:lpstr>Презентация PowerPoint</vt:lpstr>
      <vt:lpstr>НОРМАТИВНАЯ БАЗА</vt:lpstr>
      <vt:lpstr>ОПРЕДЕЛЕНИЕ ГЛУБИНЫ СЕЗОННОГО ПРОМЕРЗАНИЯ</vt:lpstr>
      <vt:lpstr>ОПРЕДЕЛЕНИЕ ГЛУБИНЫ СЕЗОННОГО ПРОМЕРЗАНИЯ</vt:lpstr>
      <vt:lpstr>ОТЧЕТ ПО НИР</vt:lpstr>
      <vt:lpstr>ПРИМЕНЯЕМОЕ ЛАБОРАТОРНОЕ ОБОРУДОВАНИЕ: ЦИКЛИЧЕСКИЙ СЕРВОГИДРАВЛИЧЕСКИЙ СТАБИЛОМЕТР</vt:lpstr>
      <vt:lpstr>ОТЧЕТ ПО НИР</vt:lpstr>
      <vt:lpstr>ОБРАБОТКА РЕЗУЛЬТАТОВ</vt:lpstr>
      <vt:lpstr>ОБРАБОТКА РЕЗУЛЬТАТОВ</vt:lpstr>
      <vt:lpstr>СРАВНЕНИЕ МЕТОДОВ ПРОГНОЗА</vt:lpstr>
      <vt:lpstr>СРАВНЕНИЕ МЕТОДОВ ПРОГНОЗА</vt:lpstr>
      <vt:lpstr>СРАВНЕНИЕ МЕТОДОВ ПРОГНОЗА</vt:lpstr>
      <vt:lpstr>ВЫВОДЫ</vt:lpstr>
      <vt:lpstr>КЛАСТЕРИЗАЦИЯ ГРУНТОВ</vt:lpstr>
      <vt:lpstr>АО МОСТДОРГЕОТРЕСТ грунтовая лаборатория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Данил Бартенев</dc:creator>
  <cp:lastModifiedBy>Arina</cp:lastModifiedBy>
  <cp:revision>302</cp:revision>
  <cp:lastPrinted>2025-01-21T09:57:31Z</cp:lastPrinted>
  <dcterms:created xsi:type="dcterms:W3CDTF">2021-12-21T06:59:02Z</dcterms:created>
  <dcterms:modified xsi:type="dcterms:W3CDTF">2025-06-02T14:52:37Z</dcterms:modified>
</cp:coreProperties>
</file>