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5" r:id="rId3"/>
    <p:sldId id="269" r:id="rId4"/>
    <p:sldId id="270" r:id="rId5"/>
    <p:sldId id="268" r:id="rId6"/>
    <p:sldId id="267" r:id="rId7"/>
    <p:sldId id="271" r:id="rId8"/>
    <p:sldId id="276" r:id="rId9"/>
    <p:sldId id="277" r:id="rId10"/>
    <p:sldId id="278" r:id="rId11"/>
    <p:sldId id="28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E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1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5C497-EA31-483D-B967-53BDA483469B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6E7F1-3754-46B8-B41D-BDBF7033B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6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66F78-EA5E-4CB1-ADE9-E6ABBB80F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0F2542-766B-D501-A0C4-FA4656799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E5B156-1555-8F29-17D5-369155E1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0F6B67-5934-24DC-3B2B-DB7A590C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EA3F72-96C3-C458-C849-ED303798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0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66483-ED37-E60B-D0D6-770E05EF4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E6BE5E-1A66-71FC-48B9-CD5AC6F0E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850A66-AC89-2023-D416-32732425F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2B6879-5663-06C6-E9EE-C56DAEA48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3F7F40-CC7C-87D3-EAB3-C405E20C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48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FC9B3-99CD-1614-4373-37DE85AFD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748D85-83E0-22B5-DC6A-C812CBC27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D11532-EFD4-1820-ECF7-519892782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09A11A-2447-2F2B-34F5-EDB9EDCD2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4277DC-348E-D228-50CF-0B925FEF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3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F24FD-292E-A276-254A-C0A09CA1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540707-04BD-4313-2612-48D28EBD2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4073D3-15D1-3C3E-0E92-5127AA7FE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063D79-DA04-649B-1F4C-C9532FFE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38051E-263D-FFD6-6DB1-CF937D6B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CE2F38-AFAC-F409-C158-5497A7F82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91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EB3CE-47A5-BDB1-331A-516BA533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07C90B-7689-4940-664A-239F1CFF1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45806C-4DA8-65E2-D6B0-C480DE4CC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D7CF7E-856B-8801-8817-CF0C44097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22F6C5-AD50-576E-329F-AD1DD646D6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96BE8E-A8A6-7BEF-2BB0-82C3713EE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C69BF0-C1B3-212C-42A3-9BA72FA3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30ED0E-DC12-44B8-E11E-10BE5737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78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E9DA7-7A72-B74A-5028-C2997BD4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BD8FCA-604A-88A0-9D33-3D5C9491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136A97-BAE1-5420-490C-34F9B681F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B038D54-F07B-E20C-3447-C4589083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89A10D-9469-E1C3-20AE-92641AA4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C35C9C5-1961-B9F1-ED3B-372A4F55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E649AB-FCDE-0F7D-2B62-AFB3CBC1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0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A42070-B0C4-ADC0-01AB-90FCEF04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E936F1-7BF7-0EAD-7C82-74C75517E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81D2CC-6F95-7EC3-B196-4BB3CA9A5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227CFF-D32C-3F67-AA83-E3BB3E5E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028400-589A-FC43-D835-9F49E5CE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24E29B-C30D-349A-5059-3C3B1DECD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13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CF444-91BF-2C14-1CBC-32F3BDBDC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D0D80D-2F4F-20C9-1335-FA46466C71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245BBB-54C5-88EB-FDED-089D98A0C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539433-08BA-7E7A-38F3-1258CA482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66E028-7EDB-9843-C96A-B821A2F8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5012AA-7C25-2F2F-96B2-A200485D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81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D04E7-EC5D-6B08-1A77-99E4679F2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845EF9-7C43-0818-419B-D23AE4AF2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ED2E40-CADD-D341-DA14-652E68C3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F3C8AD-6150-156A-D9D5-E1410680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28898E-E952-29FA-3B80-3CC445B79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98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397F2B-BE66-A436-A146-358F30EA7D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F7723F-04BB-52B1-A804-FA3BEC455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A3944E-60FC-C84E-08B0-4D5C9DC45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E08D68-BF4B-B7C3-E826-EE7DCDDF1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20144C-EEAE-243E-CEB5-DAF85C2C1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0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4AF13-35EC-4024-B5DB-4A561FDF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1F7B51-ECCE-E77E-5F02-63F69B66B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E6AC4D-3847-A28C-71EF-17D59D5A4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652EC-C106-4968-9673-C559EA24377D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9C710D-8930-4A66-A919-D303CCFBA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ACD79E-2342-D926-CEC1-5AF8D0612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47FBD-B7BF-4DDA-B11E-5C007700E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1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1813933-A113-CE0C-F8BA-E786EF1DEDBD}"/>
              </a:ext>
            </a:extLst>
          </p:cNvPr>
          <p:cNvSpPr txBox="1"/>
          <p:nvPr/>
        </p:nvSpPr>
        <p:spPr>
          <a:xfrm>
            <a:off x="241955" y="415204"/>
            <a:ext cx="11708089" cy="1120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Основы методики оценки изменчивости показателей свойств грунтов при инженерно-геологическом моделировании</a:t>
            </a:r>
            <a:endParaRPr lang="ru-RU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2437C7-F188-87BE-089C-B322332B04DB}"/>
              </a:ext>
            </a:extLst>
          </p:cNvPr>
          <p:cNvSpPr txBox="1"/>
          <p:nvPr/>
        </p:nvSpPr>
        <p:spPr>
          <a:xfrm>
            <a:off x="3115459" y="1836818"/>
            <a:ext cx="6352390" cy="399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Аманова Г.С.</a:t>
            </a:r>
            <a:r>
              <a:rPr lang="ru-RU" sz="20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1,3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Нестерова О.В.</a:t>
            </a:r>
            <a:r>
              <a:rPr lang="ru-RU" sz="20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Вознесенский Е.А.</a:t>
            </a:r>
            <a:r>
              <a:rPr lang="ru-RU" sz="20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endParaRPr lang="ru-RU" sz="2000" kern="100" baseline="30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2108FF-1051-061A-0561-55334F84ED88}"/>
              </a:ext>
            </a:extLst>
          </p:cNvPr>
          <p:cNvSpPr txBox="1"/>
          <p:nvPr/>
        </p:nvSpPr>
        <p:spPr>
          <a:xfrm>
            <a:off x="3244440" y="2255902"/>
            <a:ext cx="6094428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(ИГЭ РАН</a:t>
            </a:r>
            <a:r>
              <a:rPr lang="ru-RU" sz="16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МГУ</a:t>
            </a:r>
            <a:r>
              <a:rPr lang="ru-RU" sz="16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АО «Атомэнергопроект»</a:t>
            </a:r>
            <a:r>
              <a:rPr lang="ru-RU" sz="16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FA726C-581F-F2B2-004C-523E8FB55465}"/>
              </a:ext>
            </a:extLst>
          </p:cNvPr>
          <p:cNvSpPr txBox="1"/>
          <p:nvPr/>
        </p:nvSpPr>
        <p:spPr>
          <a:xfrm>
            <a:off x="10206902" y="6442796"/>
            <a:ext cx="2124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Москва, 2024 г.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260A5E-2B59-436D-AED5-24CD795FB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683" y="2664719"/>
            <a:ext cx="7401185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9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10C0A-5AA8-43C9-A29A-CCE95720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моделировании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9ED735-0096-44EE-95C6-E23E3723D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416050"/>
            <a:ext cx="76200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7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29A0D-99CF-4250-A15B-4143E9712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35D92-AF36-49EE-AD81-6F2D4C21E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1007436" cy="48021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Массив грунтов – дискретная, непрерывно неоднородная, анизотропная </a:t>
            </a:r>
            <a:r>
              <a:rPr lang="ru-RU" dirty="0" err="1"/>
              <a:t>полубесконечная</a:t>
            </a:r>
            <a:r>
              <a:rPr lang="ru-RU" dirty="0"/>
              <a:t> среда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Модель основания сооружения – конечный объем сплошного кусочно-однородного материала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Пространственное моделирование может быть как инструментом познания природы массива, так и методом его схематизации для возможности проведения геотехнических расчетов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 любом случае моделирование должно выполняться по определенным правилам, позволяющим сохранить в модели  геологический смысл ее прототипа при любой степени схематизации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5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B5F97CCC-6FA4-4EBD-B2E8-D8D7486F4A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43415"/>
            <a:ext cx="5181600" cy="3886200"/>
          </a:xfr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98081530-5597-42DA-8FA4-A86E4EF448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37809" y="1571101"/>
            <a:ext cx="3288087" cy="435133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FE7D25-0540-4757-A55C-04B41BB70249}"/>
              </a:ext>
            </a:extLst>
          </p:cNvPr>
          <p:cNvSpPr txBox="1"/>
          <p:nvPr/>
        </p:nvSpPr>
        <p:spPr>
          <a:xfrm>
            <a:off x="2413262" y="5737773"/>
            <a:ext cx="177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Массив грунтов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324E7-628E-474A-95EC-368F94C6B16F}"/>
              </a:ext>
            </a:extLst>
          </p:cNvPr>
          <p:cNvSpPr txBox="1"/>
          <p:nvPr/>
        </p:nvSpPr>
        <p:spPr>
          <a:xfrm>
            <a:off x="8436990" y="6107105"/>
            <a:ext cx="101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val="21496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77859-CC42-4DAA-97AA-A63E91391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278"/>
            <a:ext cx="10515600" cy="775518"/>
          </a:xfrm>
        </p:spPr>
        <p:txBody>
          <a:bodyPr/>
          <a:lstStyle/>
          <a:p>
            <a:r>
              <a:rPr lang="ru-RU" dirty="0"/>
              <a:t>Методический подход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28C8C1-64B6-4ADC-AD3F-A99AF9C00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61534"/>
            <a:ext cx="11194473" cy="5512002"/>
          </a:xfrm>
        </p:spPr>
        <p:txBody>
          <a:bodyPr>
            <a:normAutofit/>
          </a:bodyPr>
          <a:lstStyle/>
          <a:p>
            <a:r>
              <a:rPr lang="ru-RU" dirty="0"/>
              <a:t>Природа поведения массивов грунтов – одна из ключевых проблем современной инженерной геологии. Эту природу нельзя познать без изучения и оценки присущей любому массиву неоднородности его строения, состояния и свойств.</a:t>
            </a:r>
          </a:p>
          <a:p>
            <a:r>
              <a:rPr lang="ru-RU" dirty="0"/>
              <a:t> Перспективным инструментом такого познания может быть трехмерное инженерно-геологическое моделирование полей изменчивости состава и свойств грунтов в сочетании с одним из подходов к пространственному анализу данных.</a:t>
            </a:r>
          </a:p>
          <a:p>
            <a:r>
              <a:rPr lang="ru-RU" dirty="0"/>
              <a:t>Полученные в рамках таких моделей поля показателей могут затем исследоваться с позиций анализа присущих им закономерностей, которые, безусловно, существуют, поскольку закономерны сами процессы формирования горных пород, подчиняющиеся законам физики, химии, геологии и других естественных наук. </a:t>
            </a:r>
          </a:p>
        </p:txBody>
      </p:sp>
    </p:spTree>
    <p:extLst>
      <p:ext uri="{BB962C8B-B14F-4D97-AF65-F5344CB8AC3E}">
        <p14:creationId xmlns:p14="http://schemas.microsoft.com/office/powerpoint/2010/main" val="189903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F16680-DAF7-33BD-08B2-B49FE45FD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9" b="94737" l="1813" r="95015">
                        <a14:foregroundMark x1="8912" y1="13816" x2="8912" y2="13816"/>
                        <a14:foregroundMark x1="6647" y1="46272" x2="6647" y2="46272"/>
                        <a14:foregroundMark x1="26133" y1="8991" x2="26133" y2="8991"/>
                        <a14:foregroundMark x1="24924" y1="3728" x2="24924" y2="3728"/>
                        <a14:foregroundMark x1="1813" y1="50658" x2="1813" y2="50658"/>
                        <a14:foregroundMark x1="70393" y1="91667" x2="70393" y2="91667"/>
                        <a14:foregroundMark x1="83535" y1="94737" x2="83535" y2="94737"/>
                        <a14:foregroundMark x1="95015" y1="81798" x2="95015" y2="81798"/>
                        <a14:foregroundMark x1="8912" y1="13816" x2="8912" y2="13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781" y="2415063"/>
            <a:ext cx="4185602" cy="28831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DB76DE-0366-D761-74C1-8E075E42C9FD}"/>
              </a:ext>
            </a:extLst>
          </p:cNvPr>
          <p:cNvSpPr txBox="1"/>
          <p:nvPr/>
        </p:nvSpPr>
        <p:spPr>
          <a:xfrm>
            <a:off x="7974081" y="601045"/>
            <a:ext cx="3492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Основные исходные</a:t>
            </a:r>
            <a:br>
              <a:rPr lang="ru-RU" sz="2400" dirty="0"/>
            </a:br>
            <a:r>
              <a:rPr lang="ru-RU" sz="2400" dirty="0"/>
              <a:t> данные</a:t>
            </a:r>
          </a:p>
        </p:txBody>
      </p:sp>
      <p:sp>
        <p:nvSpPr>
          <p:cNvPr id="4" name="Стрелка: изогнутая 3">
            <a:extLst>
              <a:ext uri="{FF2B5EF4-FFF2-40B4-BE49-F238E27FC236}">
                <a16:creationId xmlns:a16="http://schemas.microsoft.com/office/drawing/2014/main" id="{BF5F5F29-FB7F-248F-61EB-46D6310EE013}"/>
              </a:ext>
            </a:extLst>
          </p:cNvPr>
          <p:cNvSpPr/>
          <p:nvPr/>
        </p:nvSpPr>
        <p:spPr>
          <a:xfrm rot="16200000" flipH="1">
            <a:off x="7806960" y="902897"/>
            <a:ext cx="470756" cy="2666511"/>
          </a:xfrm>
          <a:prstGeom prst="ben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изогнутая 5">
            <a:extLst>
              <a:ext uri="{FF2B5EF4-FFF2-40B4-BE49-F238E27FC236}">
                <a16:creationId xmlns:a16="http://schemas.microsoft.com/office/drawing/2014/main" id="{7A2EAA82-1DC8-A9E4-5067-6DE28CDA005E}"/>
              </a:ext>
            </a:extLst>
          </p:cNvPr>
          <p:cNvSpPr/>
          <p:nvPr/>
        </p:nvSpPr>
        <p:spPr>
          <a:xfrm rot="16200000">
            <a:off x="7806959" y="4046014"/>
            <a:ext cx="470758" cy="2901455"/>
          </a:xfrm>
          <a:prstGeom prst="ben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9DABF76-ADDC-4C3B-64F1-3D3A6B1430C2}"/>
              </a:ext>
            </a:extLst>
          </p:cNvPr>
          <p:cNvSpPr/>
          <p:nvPr/>
        </p:nvSpPr>
        <p:spPr>
          <a:xfrm>
            <a:off x="9599529" y="1766150"/>
            <a:ext cx="2025445" cy="73741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Геодезия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728B87B-D46E-2319-79C8-89D2B29C0DB1}"/>
              </a:ext>
            </a:extLst>
          </p:cNvPr>
          <p:cNvSpPr/>
          <p:nvPr/>
        </p:nvSpPr>
        <p:spPr>
          <a:xfrm>
            <a:off x="9584247" y="2876567"/>
            <a:ext cx="2056008" cy="819251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Инженерно-геологические скважины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FA80B7A-821F-CED7-DE16-B7E934493C54}"/>
              </a:ext>
            </a:extLst>
          </p:cNvPr>
          <p:cNvSpPr/>
          <p:nvPr/>
        </p:nvSpPr>
        <p:spPr>
          <a:xfrm>
            <a:off x="9648762" y="5195129"/>
            <a:ext cx="2025445" cy="737419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Полевые методы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2F9EC2F-D178-9619-3216-7F529AB775FC}"/>
              </a:ext>
            </a:extLst>
          </p:cNvPr>
          <p:cNvSpPr/>
          <p:nvPr/>
        </p:nvSpPr>
        <p:spPr>
          <a:xfrm>
            <a:off x="9648762" y="4035848"/>
            <a:ext cx="2025445" cy="819251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Результаты лабораторных исследований</a:t>
            </a:r>
          </a:p>
        </p:txBody>
      </p:sp>
      <p:sp>
        <p:nvSpPr>
          <p:cNvPr id="12" name="Выноска: стрелка влево 11">
            <a:extLst>
              <a:ext uri="{FF2B5EF4-FFF2-40B4-BE49-F238E27FC236}">
                <a16:creationId xmlns:a16="http://schemas.microsoft.com/office/drawing/2014/main" id="{58CE894A-51F2-A4DF-A780-2D0AA5C82210}"/>
              </a:ext>
            </a:extLst>
          </p:cNvPr>
          <p:cNvSpPr/>
          <p:nvPr/>
        </p:nvSpPr>
        <p:spPr>
          <a:xfrm>
            <a:off x="7974081" y="3174348"/>
            <a:ext cx="1289304" cy="1565305"/>
          </a:xfrm>
          <a:prstGeom prst="leftArrowCallout">
            <a:avLst>
              <a:gd name="adj1" fmla="val 8029"/>
              <a:gd name="adj2" fmla="val 11893"/>
              <a:gd name="adj3" fmla="val 25000"/>
              <a:gd name="adj4" fmla="val 5648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C38053-3653-D6D6-6592-0D4C4F1B3401}"/>
              </a:ext>
            </a:extLst>
          </p:cNvPr>
          <p:cNvSpPr txBox="1"/>
          <p:nvPr/>
        </p:nvSpPr>
        <p:spPr>
          <a:xfrm>
            <a:off x="197055" y="719836"/>
            <a:ext cx="3874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alpha val="21000"/>
                  </a:schemeClr>
                </a:solidFill>
              </a:rPr>
              <a:t>Вспомогательные исходные</a:t>
            </a:r>
            <a:br>
              <a:rPr lang="ru-RU" sz="2400" dirty="0">
                <a:solidFill>
                  <a:schemeClr val="tx1">
                    <a:alpha val="21000"/>
                  </a:schemeClr>
                </a:solidFill>
              </a:rPr>
            </a:br>
            <a:r>
              <a:rPr lang="ru-RU" sz="2400" dirty="0">
                <a:solidFill>
                  <a:schemeClr val="tx1">
                    <a:alpha val="21000"/>
                  </a:schemeClr>
                </a:solidFill>
              </a:rPr>
              <a:t> данные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85569CD-3A41-C289-7DD8-62E51B5A8FD4}"/>
              </a:ext>
            </a:extLst>
          </p:cNvPr>
          <p:cNvSpPr/>
          <p:nvPr/>
        </p:nvSpPr>
        <p:spPr>
          <a:xfrm>
            <a:off x="794639" y="1789381"/>
            <a:ext cx="2025445" cy="737419"/>
          </a:xfrm>
          <a:prstGeom prst="round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alpha val="37000"/>
                  </a:schemeClr>
                </a:solidFill>
              </a:rPr>
              <a:t>Скважинная геофизика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EFEE1DB-70B5-888E-AFEE-03F64BC426DE}"/>
              </a:ext>
            </a:extLst>
          </p:cNvPr>
          <p:cNvSpPr/>
          <p:nvPr/>
        </p:nvSpPr>
        <p:spPr>
          <a:xfrm>
            <a:off x="772674" y="2702677"/>
            <a:ext cx="2025445" cy="737419"/>
          </a:xfrm>
          <a:prstGeom prst="round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alpha val="37000"/>
                  </a:schemeClr>
                </a:solidFill>
              </a:rPr>
              <a:t>Площадная геофизика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8DEF5B1-A3BB-646C-767E-F0C386B46B90}"/>
              </a:ext>
            </a:extLst>
          </p:cNvPr>
          <p:cNvSpPr/>
          <p:nvPr/>
        </p:nvSpPr>
        <p:spPr>
          <a:xfrm>
            <a:off x="772673" y="3625800"/>
            <a:ext cx="2025445" cy="737419"/>
          </a:xfrm>
          <a:prstGeom prst="round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alpha val="37000"/>
                  </a:schemeClr>
                </a:solidFill>
              </a:rPr>
              <a:t>Сейсморазведка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13A2550-D9A1-90FC-9FD5-C37DC1E1C86E}"/>
              </a:ext>
            </a:extLst>
          </p:cNvPr>
          <p:cNvSpPr/>
          <p:nvPr/>
        </p:nvSpPr>
        <p:spPr>
          <a:xfrm>
            <a:off x="772673" y="4548923"/>
            <a:ext cx="2025445" cy="737419"/>
          </a:xfrm>
          <a:prstGeom prst="roundRect">
            <a:avLst/>
          </a:prstGeom>
          <a:solidFill>
            <a:schemeClr val="accent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alpha val="37000"/>
                  </a:schemeClr>
                </a:solidFill>
              </a:rPr>
              <a:t>Гидрогеология</a:t>
            </a:r>
          </a:p>
        </p:txBody>
      </p:sp>
      <p:sp>
        <p:nvSpPr>
          <p:cNvPr id="19" name="Стрелка: влево-вправо 18">
            <a:extLst>
              <a:ext uri="{FF2B5EF4-FFF2-40B4-BE49-F238E27FC236}">
                <a16:creationId xmlns:a16="http://schemas.microsoft.com/office/drawing/2014/main" id="{B57F48A8-FB84-6B45-4643-4A2106F376C0}"/>
              </a:ext>
            </a:extLst>
          </p:cNvPr>
          <p:cNvSpPr/>
          <p:nvPr/>
        </p:nvSpPr>
        <p:spPr>
          <a:xfrm>
            <a:off x="2874765" y="4793381"/>
            <a:ext cx="1317521" cy="226675"/>
          </a:xfrm>
          <a:prstGeom prst="leftRightArrow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C44CBA45-896B-4B3D-E2DC-7BB14FF473E4}"/>
              </a:ext>
            </a:extLst>
          </p:cNvPr>
          <p:cNvSpPr/>
          <p:nvPr/>
        </p:nvSpPr>
        <p:spPr>
          <a:xfrm>
            <a:off x="2967956" y="2000774"/>
            <a:ext cx="978408" cy="157316"/>
          </a:xfrm>
          <a:prstGeom prst="rightArrow">
            <a:avLst/>
          </a:prstGeom>
          <a:solidFill>
            <a:schemeClr val="accent1">
              <a:alpha val="29000"/>
            </a:schemeClr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DB06FB81-570D-0349-66FE-0D766A6F6988}"/>
              </a:ext>
            </a:extLst>
          </p:cNvPr>
          <p:cNvSpPr/>
          <p:nvPr/>
        </p:nvSpPr>
        <p:spPr>
          <a:xfrm>
            <a:off x="2967956" y="2947822"/>
            <a:ext cx="978408" cy="157316"/>
          </a:xfrm>
          <a:prstGeom prst="rightArrow">
            <a:avLst/>
          </a:prstGeom>
          <a:solidFill>
            <a:schemeClr val="accent1">
              <a:alpha val="29000"/>
            </a:schemeClr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A0F30487-2882-A0DC-51BA-E2DBA50743EE}"/>
              </a:ext>
            </a:extLst>
          </p:cNvPr>
          <p:cNvSpPr/>
          <p:nvPr/>
        </p:nvSpPr>
        <p:spPr>
          <a:xfrm>
            <a:off x="2967956" y="3931260"/>
            <a:ext cx="978408" cy="157316"/>
          </a:xfrm>
          <a:prstGeom prst="rightArrow">
            <a:avLst/>
          </a:prstGeom>
          <a:solidFill>
            <a:schemeClr val="accent1">
              <a:alpha val="29000"/>
            </a:schemeClr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67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ED1DE12-BF98-48A2-B324-C950E903830F}"/>
              </a:ext>
            </a:extLst>
          </p:cNvPr>
          <p:cNvSpPr/>
          <p:nvPr/>
        </p:nvSpPr>
        <p:spPr>
          <a:xfrm>
            <a:off x="725863" y="669303"/>
            <a:ext cx="3601040" cy="14773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6D5088-E7B3-4A3A-8A65-E283BDD93C27}"/>
              </a:ext>
            </a:extLst>
          </p:cNvPr>
          <p:cNvSpPr txBox="1"/>
          <p:nvPr/>
        </p:nvSpPr>
        <p:spPr>
          <a:xfrm>
            <a:off x="867265" y="807802"/>
            <a:ext cx="3459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Геологическая модель массива</a:t>
            </a:r>
            <a:r>
              <a:rPr lang="en-US" dirty="0"/>
              <a:t> c</a:t>
            </a:r>
            <a:r>
              <a:rPr lang="ru-RU" dirty="0"/>
              <a:t> рельефом и структурными поверхностями по их положению в скважинах и точках </a:t>
            </a:r>
            <a:r>
              <a:rPr lang="en-US" dirty="0"/>
              <a:t>CPT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320AA0-1166-45F9-A128-5FD42586C077}"/>
              </a:ext>
            </a:extLst>
          </p:cNvPr>
          <p:cNvSpPr/>
          <p:nvPr/>
        </p:nvSpPr>
        <p:spPr>
          <a:xfrm>
            <a:off x="5559136" y="669303"/>
            <a:ext cx="3761509" cy="13388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A8775-D315-45BA-ADA2-08F592EFE202}"/>
              </a:ext>
            </a:extLst>
          </p:cNvPr>
          <p:cNvSpPr txBox="1"/>
          <p:nvPr/>
        </p:nvSpPr>
        <p:spPr>
          <a:xfrm>
            <a:off x="5782807" y="914288"/>
            <a:ext cx="3314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Вариограммный</a:t>
            </a:r>
            <a:r>
              <a:rPr lang="ru-RU" dirty="0"/>
              <a:t> анализ  - обеспечение пространственной непрерывности данных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385BDD7-55EE-4F48-A6F2-5CF96FCD8A9A}"/>
              </a:ext>
            </a:extLst>
          </p:cNvPr>
          <p:cNvSpPr/>
          <p:nvPr/>
        </p:nvSpPr>
        <p:spPr>
          <a:xfrm>
            <a:off x="2836719" y="2957044"/>
            <a:ext cx="4177146" cy="12003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C7BA50-A110-4CD9-869E-ABAB45D466CB}"/>
              </a:ext>
            </a:extLst>
          </p:cNvPr>
          <p:cNvSpPr txBox="1"/>
          <p:nvPr/>
        </p:nvSpPr>
        <p:spPr>
          <a:xfrm>
            <a:off x="2836719" y="3095544"/>
            <a:ext cx="4177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Моделирование литологических данных (фаций) методом последовательного индикаторного моделирования (SIS)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00BBBEC-94C3-4D14-8CC3-A48AE33F7FF9}"/>
              </a:ext>
            </a:extLst>
          </p:cNvPr>
          <p:cNvSpPr/>
          <p:nvPr/>
        </p:nvSpPr>
        <p:spPr>
          <a:xfrm>
            <a:off x="7689272" y="2957044"/>
            <a:ext cx="3948545" cy="12003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2C22C-442A-4CA7-AF69-78E1EB3B7BA0}"/>
              </a:ext>
            </a:extLst>
          </p:cNvPr>
          <p:cNvSpPr txBox="1"/>
          <p:nvPr/>
        </p:nvSpPr>
        <p:spPr>
          <a:xfrm>
            <a:off x="7813963" y="2966488"/>
            <a:ext cx="3823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Моделирование полей показателей свойств грунтов методом последовательного Гауссова моделирования (SGS)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0713CA0-0F8A-4C71-821E-7BFC83554BB2}"/>
              </a:ext>
            </a:extLst>
          </p:cNvPr>
          <p:cNvSpPr/>
          <p:nvPr/>
        </p:nvSpPr>
        <p:spPr>
          <a:xfrm>
            <a:off x="2982191" y="4800600"/>
            <a:ext cx="3938154" cy="8341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FA1F08-4867-4D22-A9F0-2AAA6C2B3C9F}"/>
              </a:ext>
            </a:extLst>
          </p:cNvPr>
          <p:cNvSpPr txBox="1"/>
          <p:nvPr/>
        </p:nvSpPr>
        <p:spPr>
          <a:xfrm>
            <a:off x="2982191" y="4914900"/>
            <a:ext cx="4031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Геологическая модель: </a:t>
            </a:r>
            <a:r>
              <a:rPr lang="ru-RU" dirty="0" err="1"/>
              <a:t>стратиграфо</a:t>
            </a:r>
            <a:r>
              <a:rPr lang="ru-RU" dirty="0"/>
              <a:t>-генетические комплексы с литологией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F41F1CE-AFA8-4078-BAB3-950617497324}"/>
              </a:ext>
            </a:extLst>
          </p:cNvPr>
          <p:cNvSpPr/>
          <p:nvPr/>
        </p:nvSpPr>
        <p:spPr>
          <a:xfrm>
            <a:off x="7606145" y="4800601"/>
            <a:ext cx="4312228" cy="8341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497357-D3F8-47A1-A90B-863D742B840F}"/>
              </a:ext>
            </a:extLst>
          </p:cNvPr>
          <p:cNvSpPr txBox="1"/>
          <p:nvPr/>
        </p:nvSpPr>
        <p:spPr>
          <a:xfrm>
            <a:off x="7689272" y="4755985"/>
            <a:ext cx="4208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Инженерно-геологическая модель с непрерывными полями изменения показателей свойств грунтов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F60FF30-FB39-4D46-B3F1-3B5BDB05554D}"/>
              </a:ext>
            </a:extLst>
          </p:cNvPr>
          <p:cNvSpPr/>
          <p:nvPr/>
        </p:nvSpPr>
        <p:spPr>
          <a:xfrm>
            <a:off x="5902570" y="6109855"/>
            <a:ext cx="5444303" cy="6463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DBDA1F-E063-4F78-B14D-14857BB65618}"/>
              </a:ext>
            </a:extLst>
          </p:cNvPr>
          <p:cNvSpPr txBox="1"/>
          <p:nvPr/>
        </p:nvSpPr>
        <p:spPr>
          <a:xfrm>
            <a:off x="5985697" y="6222832"/>
            <a:ext cx="5444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Инженерно-геологическая интерпретация модели</a:t>
            </a: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32B0A345-3BC9-4911-9210-775D72BD265A}"/>
              </a:ext>
            </a:extLst>
          </p:cNvPr>
          <p:cNvSpPr/>
          <p:nvPr/>
        </p:nvSpPr>
        <p:spPr>
          <a:xfrm>
            <a:off x="4478482" y="1292998"/>
            <a:ext cx="976744" cy="45719"/>
          </a:xfrm>
          <a:prstGeom prst="rightArrow">
            <a:avLst/>
          </a:prstGeom>
          <a:solidFill>
            <a:srgbClr val="7030A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0A92ECE7-BA62-485D-A92C-D30214D26C74}"/>
              </a:ext>
            </a:extLst>
          </p:cNvPr>
          <p:cNvSpPr/>
          <p:nvPr/>
        </p:nvSpPr>
        <p:spPr>
          <a:xfrm rot="1674902">
            <a:off x="6098329" y="2048210"/>
            <a:ext cx="200232" cy="886046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5E474418-DD7F-4D7A-B929-CE7CF7DF27EF}"/>
              </a:ext>
            </a:extLst>
          </p:cNvPr>
          <p:cNvSpPr/>
          <p:nvPr/>
        </p:nvSpPr>
        <p:spPr>
          <a:xfrm rot="19267857">
            <a:off x="8575666" y="2047397"/>
            <a:ext cx="98108" cy="868986"/>
          </a:xfrm>
          <a:prstGeom prst="downArrow">
            <a:avLst/>
          </a:prstGeom>
          <a:solidFill>
            <a:srgbClr val="7030A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6EA6F1C9-6916-4EAF-A129-9562DAA24FE1}"/>
              </a:ext>
            </a:extLst>
          </p:cNvPr>
          <p:cNvSpPr/>
          <p:nvPr/>
        </p:nvSpPr>
        <p:spPr>
          <a:xfrm>
            <a:off x="4925292" y="4166817"/>
            <a:ext cx="155863" cy="560314"/>
          </a:xfrm>
          <a:prstGeom prst="downArrow">
            <a:avLst/>
          </a:prstGeom>
          <a:solidFill>
            <a:srgbClr val="7030A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6E5B9EB3-B875-48D5-8EC5-1DFEAD17A420}"/>
              </a:ext>
            </a:extLst>
          </p:cNvPr>
          <p:cNvSpPr/>
          <p:nvPr/>
        </p:nvSpPr>
        <p:spPr>
          <a:xfrm flipH="1">
            <a:off x="9559636" y="4166817"/>
            <a:ext cx="249382" cy="589168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BD6A6890-2BF4-4F09-8B95-083A5DFA578E}"/>
              </a:ext>
            </a:extLst>
          </p:cNvPr>
          <p:cNvSpPr/>
          <p:nvPr/>
        </p:nvSpPr>
        <p:spPr>
          <a:xfrm rot="19733626">
            <a:off x="6826826" y="5679315"/>
            <a:ext cx="176645" cy="425433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2F7A70FC-E2C7-4875-85E8-456270E0C8E3}"/>
              </a:ext>
            </a:extLst>
          </p:cNvPr>
          <p:cNvSpPr/>
          <p:nvPr/>
        </p:nvSpPr>
        <p:spPr>
          <a:xfrm rot="2671861">
            <a:off x="9398169" y="5600519"/>
            <a:ext cx="238990" cy="543517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D8A078-5817-4A61-97A7-4A1A42B4943F}"/>
              </a:ext>
            </a:extLst>
          </p:cNvPr>
          <p:cNvSpPr txBox="1"/>
          <p:nvPr/>
        </p:nvSpPr>
        <p:spPr>
          <a:xfrm>
            <a:off x="255970" y="6119792"/>
            <a:ext cx="4369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Блок-диаграмма процесса моделирования неоднородности массива грунтов</a:t>
            </a:r>
          </a:p>
        </p:txBody>
      </p:sp>
    </p:spTree>
    <p:extLst>
      <p:ext uri="{BB962C8B-B14F-4D97-AF65-F5344CB8AC3E}">
        <p14:creationId xmlns:p14="http://schemas.microsoft.com/office/powerpoint/2010/main" val="135581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EFF0E-A5AD-4D6B-9118-3CC97F182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3" y="777648"/>
            <a:ext cx="9914594" cy="530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40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60373A-7ADC-4E2C-A0BD-F74ED34F1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2" y="1341973"/>
            <a:ext cx="10595675" cy="417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9AEC71-C295-4F12-BB58-418D314D6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63" y="623456"/>
            <a:ext cx="10008084" cy="6234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FE0872-73B7-4BB3-8B51-B462425DCC11}"/>
              </a:ext>
            </a:extLst>
          </p:cNvPr>
          <p:cNvSpPr txBox="1"/>
          <p:nvPr/>
        </p:nvSpPr>
        <p:spPr>
          <a:xfrm>
            <a:off x="427759" y="-24476"/>
            <a:ext cx="11336482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аспределение фаций в сечении 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модели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 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выделения </a:t>
            </a:r>
            <a:r>
              <a:rPr lang="ru-RU" b="1" i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стратиграфо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-генетических комплексов,  </a:t>
            </a:r>
          </a:p>
          <a:p>
            <a:pPr algn="ctr">
              <a:spcAft>
                <a:spcPts val="800"/>
              </a:spcAft>
            </a:pP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en-US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структурных поверхностей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2A13A-126B-40AB-83AA-75556D761DB0}"/>
              </a:ext>
            </a:extLst>
          </p:cNvPr>
          <p:cNvSpPr txBox="1"/>
          <p:nvPr/>
        </p:nvSpPr>
        <p:spPr>
          <a:xfrm>
            <a:off x="592282" y="1548245"/>
            <a:ext cx="49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FB8E3D-462F-479F-BCFF-1054B532737B}"/>
              </a:ext>
            </a:extLst>
          </p:cNvPr>
          <p:cNvSpPr txBox="1"/>
          <p:nvPr/>
        </p:nvSpPr>
        <p:spPr>
          <a:xfrm>
            <a:off x="675409" y="4634345"/>
            <a:ext cx="28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9085C2-CE7E-4F85-A9BC-A2C9B7ABD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363" y="3740728"/>
            <a:ext cx="10008084" cy="31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3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F93267-8C45-4F58-BB1F-1A9FB7FCE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29" y="519545"/>
            <a:ext cx="10259261" cy="6338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87F2E0-1BBF-4E11-B7A0-3271BAAF3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829" y="482171"/>
            <a:ext cx="10278286" cy="33520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224747-4022-480E-A8E4-7A460E8B6E9F}"/>
              </a:ext>
            </a:extLst>
          </p:cNvPr>
          <p:cNvSpPr txBox="1"/>
          <p:nvPr/>
        </p:nvSpPr>
        <p:spPr>
          <a:xfrm>
            <a:off x="427759" y="-24476"/>
            <a:ext cx="11336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аспределение модуля деформации в сечении 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– 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 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выделения </a:t>
            </a:r>
            <a:r>
              <a:rPr lang="ru-RU" b="1" i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стратиграфо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-генетических комплексов, б</a:t>
            </a:r>
            <a:r>
              <a:rPr lang="en-US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b="1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учетом </a:t>
            </a:r>
            <a:r>
              <a:rPr lang="ru-RU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структурных поверхностей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29262-CB66-4005-950D-05604B940469}"/>
              </a:ext>
            </a:extLst>
          </p:cNvPr>
          <p:cNvSpPr txBox="1"/>
          <p:nvPr/>
        </p:nvSpPr>
        <p:spPr>
          <a:xfrm>
            <a:off x="509155" y="1319645"/>
            <a:ext cx="384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9301A-6602-4294-8A48-81AEB2509260}"/>
              </a:ext>
            </a:extLst>
          </p:cNvPr>
          <p:cNvSpPr txBox="1"/>
          <p:nvPr/>
        </p:nvSpPr>
        <p:spPr>
          <a:xfrm>
            <a:off x="509155" y="4426527"/>
            <a:ext cx="384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180568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4806</TotalTime>
  <Words>361</Words>
  <Application>Microsoft Office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О моделировании</vt:lpstr>
      <vt:lpstr>Презентация PowerPoint</vt:lpstr>
      <vt:lpstr>Презентация PowerPoint</vt:lpstr>
      <vt:lpstr>Методический подход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Amanova Mira</dc:creator>
  <cp:lastModifiedBy>Евгений Вознесенский</cp:lastModifiedBy>
  <cp:revision>79</cp:revision>
  <dcterms:created xsi:type="dcterms:W3CDTF">2024-03-28T04:10:27Z</dcterms:created>
  <dcterms:modified xsi:type="dcterms:W3CDTF">2024-10-16T07:56:12Z</dcterms:modified>
</cp:coreProperties>
</file>