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2" r:id="rId1"/>
  </p:sldMasterIdLst>
  <p:notesMasterIdLst>
    <p:notesMasterId r:id="rId28"/>
  </p:notesMasterIdLst>
  <p:handoutMasterIdLst>
    <p:handoutMasterId r:id="rId29"/>
  </p:handoutMasterIdLst>
  <p:sldIdLst>
    <p:sldId id="295" r:id="rId2"/>
    <p:sldId id="619" r:id="rId3"/>
    <p:sldId id="264" r:id="rId4"/>
    <p:sldId id="627" r:id="rId5"/>
    <p:sldId id="265" r:id="rId6"/>
    <p:sldId id="267" r:id="rId7"/>
    <p:sldId id="621" r:id="rId8"/>
    <p:sldId id="622" r:id="rId9"/>
    <p:sldId id="623" r:id="rId10"/>
    <p:sldId id="624" r:id="rId11"/>
    <p:sldId id="625" r:id="rId12"/>
    <p:sldId id="628" r:id="rId13"/>
    <p:sldId id="626" r:id="rId14"/>
    <p:sldId id="631" r:id="rId15"/>
    <p:sldId id="633" r:id="rId16"/>
    <p:sldId id="634" r:id="rId17"/>
    <p:sldId id="635" r:id="rId18"/>
    <p:sldId id="644" r:id="rId19"/>
    <p:sldId id="638" r:id="rId20"/>
    <p:sldId id="637" r:id="rId21"/>
    <p:sldId id="643" r:id="rId22"/>
    <p:sldId id="640" r:id="rId23"/>
    <p:sldId id="641" r:id="rId24"/>
    <p:sldId id="642" r:id="rId25"/>
    <p:sldId id="620" r:id="rId26"/>
    <p:sldId id="603" r:id="rId27"/>
  </p:sldIdLst>
  <p:sldSz cx="12192000" cy="6858000"/>
  <p:notesSz cx="6815138" cy="994727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orient="horz" pos="981">
          <p15:clr>
            <a:srgbClr val="A4A3A4"/>
          </p15:clr>
        </p15:guide>
        <p15:guide id="4" orient="horz" pos="232">
          <p15:clr>
            <a:srgbClr val="A4A3A4"/>
          </p15:clr>
        </p15:guide>
        <p15:guide id="5" orient="horz" pos="4088">
          <p15:clr>
            <a:srgbClr val="A4A3A4"/>
          </p15:clr>
        </p15:guide>
        <p15:guide id="6" orient="horz" pos="686">
          <p15:clr>
            <a:srgbClr val="A4A3A4"/>
          </p15:clr>
        </p15:guide>
        <p15:guide id="7" orient="horz" pos="3135">
          <p15:clr>
            <a:srgbClr val="A4A3A4"/>
          </p15:clr>
        </p15:guide>
        <p15:guide id="8" orient="horz" pos="1207">
          <p15:clr>
            <a:srgbClr val="A4A3A4"/>
          </p15:clr>
        </p15:guide>
        <p15:guide id="9" orient="horz" pos="3861">
          <p15:clr>
            <a:srgbClr val="A4A3A4"/>
          </p15:clr>
        </p15:guide>
        <p15:guide id="10" pos="234">
          <p15:clr>
            <a:srgbClr val="A4A3A4"/>
          </p15:clr>
        </p15:guide>
        <p15:guide id="11" pos="7446">
          <p15:clr>
            <a:srgbClr val="A4A3A4"/>
          </p15:clr>
        </p15:guide>
        <p15:guide id="12" pos="3613">
          <p15:clr>
            <a:srgbClr val="A4A3A4"/>
          </p15:clr>
        </p15:guide>
        <p15:guide id="13" pos="4067">
          <p15:clr>
            <a:srgbClr val="A4A3A4"/>
          </p15:clr>
        </p15:guide>
        <p15:guide id="14" pos="121">
          <p15:clr>
            <a:srgbClr val="A4A3A4"/>
          </p15:clr>
        </p15:guide>
        <p15:guide id="15" pos="7559">
          <p15:clr>
            <a:srgbClr val="A4A3A4"/>
          </p15:clr>
        </p15:guide>
        <p15:guide id="16" pos="347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34" userDrawn="1">
          <p15:clr>
            <a:srgbClr val="A4A3A4"/>
          </p15:clr>
        </p15:guide>
        <p15:guide id="2" pos="2147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3893D"/>
    <a:srgbClr val="038207"/>
    <a:srgbClr val="F7F7F7"/>
    <a:srgbClr val="FD5D5E"/>
    <a:srgbClr val="20345D"/>
    <a:srgbClr val="000000"/>
    <a:srgbClr val="999999"/>
    <a:srgbClr val="C9C9C9"/>
    <a:srgbClr val="E8523C"/>
    <a:srgbClr val="E8E8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770" autoAdjust="0"/>
    <p:restoredTop sz="91456" autoAdjust="0"/>
  </p:normalViewPr>
  <p:slideViewPr>
    <p:cSldViewPr>
      <p:cViewPr varScale="1">
        <p:scale>
          <a:sx n="83" d="100"/>
          <a:sy n="83" d="100"/>
        </p:scale>
        <p:origin x="789" y="30"/>
      </p:cViewPr>
      <p:guideLst>
        <p:guide orient="horz" pos="2160"/>
        <p:guide pos="3840"/>
        <p:guide orient="horz" pos="981"/>
        <p:guide orient="horz" pos="232"/>
        <p:guide orient="horz" pos="4088"/>
        <p:guide orient="horz" pos="686"/>
        <p:guide orient="horz" pos="3135"/>
        <p:guide orient="horz" pos="1207"/>
        <p:guide orient="horz" pos="3861"/>
        <p:guide pos="234"/>
        <p:guide pos="7446"/>
        <p:guide pos="3613"/>
        <p:guide pos="4067"/>
        <p:guide pos="121"/>
        <p:guide pos="7559"/>
        <p:guide pos="347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7" d="100"/>
          <a:sy n="87" d="100"/>
        </p:scale>
        <p:origin x="3840" y="90"/>
      </p:cViewPr>
      <p:guideLst>
        <p:guide orient="horz" pos="3134"/>
        <p:guide pos="2147"/>
      </p:guideLst>
    </p:cSldViewPr>
  </p:notesViewPr>
  <p:gridSpacing cx="36004" cy="36004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>
            <a:extLst>
              <a:ext uri="{FF2B5EF4-FFF2-40B4-BE49-F238E27FC236}">
                <a16:creationId xmlns:a16="http://schemas.microsoft.com/office/drawing/2014/main" id="{DD973E12-B7C0-43C5-92EF-2F201180B7E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2953226" cy="499091"/>
          </a:xfrm>
          <a:prstGeom prst="rect">
            <a:avLst/>
          </a:prstGeom>
        </p:spPr>
        <p:txBody>
          <a:bodyPr vert="horz" lIns="91641" tIns="45821" rIns="91641" bIns="45821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1338C1B7-A9F4-4FF0-9AA0-92967E045FF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60335" y="0"/>
            <a:ext cx="2953226" cy="499091"/>
          </a:xfrm>
          <a:prstGeom prst="rect">
            <a:avLst/>
          </a:prstGeom>
        </p:spPr>
        <p:txBody>
          <a:bodyPr vert="horz" lIns="91641" tIns="45821" rIns="91641" bIns="45821" rtlCol="0"/>
          <a:lstStyle>
            <a:lvl1pPr algn="r">
              <a:defRPr sz="1200"/>
            </a:lvl1pPr>
          </a:lstStyle>
          <a:p>
            <a:fld id="{D8630057-A483-4627-9CE0-43B501AD1345}" type="datetimeFigureOut">
              <a:rPr lang="ru-RU" smtClean="0"/>
              <a:pPr/>
              <a:t>18.11.2025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649072D5-2016-48BA-BDD5-C55602E3692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1" y="9448186"/>
            <a:ext cx="2953226" cy="499090"/>
          </a:xfrm>
          <a:prstGeom prst="rect">
            <a:avLst/>
          </a:prstGeom>
        </p:spPr>
        <p:txBody>
          <a:bodyPr vert="horz" lIns="91641" tIns="45821" rIns="91641" bIns="45821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909B5D7F-5B13-4CAC-B06A-29CACC8615D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60335" y="9448186"/>
            <a:ext cx="2953226" cy="499090"/>
          </a:xfrm>
          <a:prstGeom prst="rect">
            <a:avLst/>
          </a:prstGeom>
        </p:spPr>
        <p:txBody>
          <a:bodyPr vert="horz" lIns="91641" tIns="45821" rIns="91641" bIns="45821" rtlCol="0" anchor="b"/>
          <a:lstStyle>
            <a:lvl1pPr algn="r">
              <a:defRPr sz="1200"/>
            </a:lvl1pPr>
          </a:lstStyle>
          <a:p>
            <a:fld id="{4439A76F-4C5A-45F6-8A35-5EDD1B2727FC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325397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53226" cy="497364"/>
          </a:xfrm>
          <a:prstGeom prst="rect">
            <a:avLst/>
          </a:prstGeom>
        </p:spPr>
        <p:txBody>
          <a:bodyPr vert="horz" lIns="91641" tIns="45821" rIns="91641" bIns="45821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60335" y="0"/>
            <a:ext cx="2953226" cy="497364"/>
          </a:xfrm>
          <a:prstGeom prst="rect">
            <a:avLst/>
          </a:prstGeom>
        </p:spPr>
        <p:txBody>
          <a:bodyPr vert="horz" lIns="91641" tIns="45821" rIns="91641" bIns="45821" rtlCol="0"/>
          <a:lstStyle>
            <a:lvl1pPr algn="r">
              <a:defRPr sz="1200"/>
            </a:lvl1pPr>
          </a:lstStyle>
          <a:p>
            <a:fld id="{D142BF7B-0992-435F-BB4C-78F11174ED01}" type="datetimeFigureOut">
              <a:rPr lang="ru-RU" smtClean="0"/>
              <a:pPr/>
              <a:t>18.11.2025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6125"/>
            <a:ext cx="6630988" cy="3730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641" tIns="45821" rIns="91641" bIns="45821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1515" y="4724956"/>
            <a:ext cx="5452110" cy="4476274"/>
          </a:xfrm>
          <a:prstGeom prst="rect">
            <a:avLst/>
          </a:prstGeom>
        </p:spPr>
        <p:txBody>
          <a:bodyPr vert="horz" lIns="91641" tIns="45821" rIns="91641" bIns="45821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1" y="9448184"/>
            <a:ext cx="2953226" cy="497364"/>
          </a:xfrm>
          <a:prstGeom prst="rect">
            <a:avLst/>
          </a:prstGeom>
        </p:spPr>
        <p:txBody>
          <a:bodyPr vert="horz" lIns="91641" tIns="45821" rIns="91641" bIns="45821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60335" y="9448184"/>
            <a:ext cx="2953226" cy="497364"/>
          </a:xfrm>
          <a:prstGeom prst="rect">
            <a:avLst/>
          </a:prstGeom>
        </p:spPr>
        <p:txBody>
          <a:bodyPr vert="horz" lIns="91641" tIns="45821" rIns="91641" bIns="45821" rtlCol="0" anchor="b"/>
          <a:lstStyle>
            <a:lvl1pPr algn="r">
              <a:defRPr sz="1200"/>
            </a:lvl1pPr>
          </a:lstStyle>
          <a:p>
            <a:fld id="{E09B59D1-4715-44C2-80DA-7B4A178D3ABC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B667E1-E601-4AAF-B95C-B25720D70A60}" type="slidenum">
              <a:rPr lang="ru-RU" smtClean="0"/>
              <a:t>1</a:t>
            </a:fld>
            <a:endParaRPr lang="ru-RU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0D7909-1B68-E50E-784D-F775D84828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>
            <a:extLst>
              <a:ext uri="{FF2B5EF4-FFF2-40B4-BE49-F238E27FC236}">
                <a16:creationId xmlns:a16="http://schemas.microsoft.com/office/drawing/2014/main" id="{6B2D05EF-A032-ACA1-D407-B9719A7DD0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>
            <a:extLst>
              <a:ext uri="{FF2B5EF4-FFF2-40B4-BE49-F238E27FC236}">
                <a16:creationId xmlns:a16="http://schemas.microsoft.com/office/drawing/2014/main" id="{70B3EC80-1469-A330-7C1D-3F68033B4D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753F2213-CECF-0A5C-87B5-11E2A43F48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B667E1-E601-4AAF-B95C-B25720D70A60}" type="slidenum">
              <a:rPr lang="ru-RU" smtClean="0"/>
              <a:t>2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5963688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Содержа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2">
            <a:extLst>
              <a:ext uri="{FF2B5EF4-FFF2-40B4-BE49-F238E27FC236}">
                <a16:creationId xmlns:a16="http://schemas.microsoft.com/office/drawing/2014/main" id="{19F9631C-C8A8-4730-B4A2-9C4303F3F441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371475" y="368300"/>
            <a:ext cx="7335815" cy="684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no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9pPr>
          </a:lstStyle>
          <a:p>
            <a:pPr algn="l" eaLnBrk="1" hangingPunct="1">
              <a:lnSpc>
                <a:spcPts val="3800"/>
              </a:lnSpc>
            </a:pPr>
            <a:r>
              <a:rPr kumimoji="0" lang="ru-RU" sz="4000" b="0" kern="0" spc="0" baseline="0" dirty="0">
                <a:solidFill>
                  <a:srgbClr val="038207"/>
                </a:solidFill>
                <a:latin typeface="Stolzl Medium" pitchFamily="2" charset="-52"/>
                <a:ea typeface="HGPGothicE" panose="020B0400000000000000" pitchFamily="34" charset="-128"/>
                <a:cs typeface="Kartika" panose="020B0502040204020203" pitchFamily="18" charset="0"/>
              </a:rPr>
              <a:t>СОДЕРЖАНИЕ</a:t>
            </a:r>
            <a:endParaRPr kumimoji="0" lang="en-US" sz="4000" b="0" kern="0" spc="0" baseline="0" dirty="0">
              <a:solidFill>
                <a:srgbClr val="038207"/>
              </a:solidFill>
              <a:latin typeface="Stolzl Medium" pitchFamily="2" charset="-52"/>
              <a:ea typeface="HGPGothicE" panose="020B0400000000000000" pitchFamily="34" charset="-128"/>
              <a:cs typeface="Kartika" panose="020B0502040204020203" pitchFamily="18" charset="0"/>
            </a:endParaRPr>
          </a:p>
        </p:txBody>
      </p:sp>
      <p:cxnSp>
        <p:nvCxnSpPr>
          <p:cNvPr id="16" name="Прямая соединительная линия 15">
            <a:extLst>
              <a:ext uri="{FF2B5EF4-FFF2-40B4-BE49-F238E27FC236}">
                <a16:creationId xmlns:a16="http://schemas.microsoft.com/office/drawing/2014/main" id="{6E6ACFB8-CE64-48C5-B871-17482B5B5066}"/>
              </a:ext>
            </a:extLst>
          </p:cNvPr>
          <p:cNvCxnSpPr>
            <a:cxnSpLocks/>
          </p:cNvCxnSpPr>
          <p:nvPr userDrawn="1"/>
        </p:nvCxnSpPr>
        <p:spPr>
          <a:xfrm>
            <a:off x="1523492" y="6499212"/>
            <a:ext cx="10668508" cy="0"/>
          </a:xfrm>
          <a:prstGeom prst="line">
            <a:avLst/>
          </a:prstGeom>
          <a:ln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7" name="Прямая соединительная линия 16">
            <a:extLst>
              <a:ext uri="{FF2B5EF4-FFF2-40B4-BE49-F238E27FC236}">
                <a16:creationId xmlns:a16="http://schemas.microsoft.com/office/drawing/2014/main" id="{2CF063C2-C90F-4D53-ABE5-541A68FD3DA8}"/>
              </a:ext>
            </a:extLst>
          </p:cNvPr>
          <p:cNvCxnSpPr>
            <a:cxnSpLocks/>
          </p:cNvCxnSpPr>
          <p:nvPr userDrawn="1"/>
        </p:nvCxnSpPr>
        <p:spPr>
          <a:xfrm>
            <a:off x="0" y="6499212"/>
            <a:ext cx="365737" cy="0"/>
          </a:xfrm>
          <a:prstGeom prst="line">
            <a:avLst/>
          </a:prstGeom>
          <a:ln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578D927-26C3-C3A2-A1E8-5559A098C15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386" y="6173544"/>
            <a:ext cx="684456" cy="684456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910D8797-62ED-B803-2ABA-810C3D6ED53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12274" y="1"/>
            <a:ext cx="1079726" cy="1052732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1C1FCEAC-C5CF-969F-9E6D-DB363AADD53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6580" y="80628"/>
            <a:ext cx="792000" cy="7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610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Содержа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Прямая соединительная линия 15">
            <a:extLst>
              <a:ext uri="{FF2B5EF4-FFF2-40B4-BE49-F238E27FC236}">
                <a16:creationId xmlns:a16="http://schemas.microsoft.com/office/drawing/2014/main" id="{6E6ACFB8-CE64-48C5-B871-17482B5B5066}"/>
              </a:ext>
            </a:extLst>
          </p:cNvPr>
          <p:cNvCxnSpPr>
            <a:cxnSpLocks/>
          </p:cNvCxnSpPr>
          <p:nvPr userDrawn="1"/>
        </p:nvCxnSpPr>
        <p:spPr>
          <a:xfrm>
            <a:off x="1523492" y="6499212"/>
            <a:ext cx="10668508" cy="0"/>
          </a:xfrm>
          <a:prstGeom prst="line">
            <a:avLst/>
          </a:prstGeom>
          <a:ln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7" name="Прямая соединительная линия 16">
            <a:extLst>
              <a:ext uri="{FF2B5EF4-FFF2-40B4-BE49-F238E27FC236}">
                <a16:creationId xmlns:a16="http://schemas.microsoft.com/office/drawing/2014/main" id="{2CF063C2-C90F-4D53-ABE5-541A68FD3DA8}"/>
              </a:ext>
            </a:extLst>
          </p:cNvPr>
          <p:cNvCxnSpPr>
            <a:cxnSpLocks/>
          </p:cNvCxnSpPr>
          <p:nvPr userDrawn="1"/>
        </p:nvCxnSpPr>
        <p:spPr>
          <a:xfrm>
            <a:off x="0" y="6499212"/>
            <a:ext cx="365737" cy="0"/>
          </a:xfrm>
          <a:prstGeom prst="line">
            <a:avLst/>
          </a:prstGeom>
          <a:ln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578D927-26C3-C3A2-A1E8-5559A098C15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386" y="6173544"/>
            <a:ext cx="684456" cy="684456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BEDE59F-3290-3033-6EF1-8CCD960601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5" y="332656"/>
            <a:ext cx="10477053" cy="369332"/>
          </a:xfrm>
        </p:spPr>
        <p:txBody>
          <a:bodyPr wrap="square" lIns="0" tIns="0" rIns="0" bIns="0" anchor="t" anchorCtr="0">
            <a:spAutoFit/>
          </a:bodyPr>
          <a:lstStyle>
            <a:lvl1pPr marL="0" algn="l" defTabSz="914400" rtl="0" eaLnBrk="1" latinLnBrk="0" hangingPunct="1">
              <a:lnSpc>
                <a:spcPct val="100000"/>
              </a:lnSpc>
              <a:defRPr kumimoji="0" lang="ru-RU" sz="2400" kern="0" spc="0" baseline="0" dirty="0">
                <a:ln w="0"/>
                <a:solidFill>
                  <a:srgbClr val="038207"/>
                </a:solidFill>
                <a:latin typeface="Stolzl Medium" pitchFamily="2" charset="-52"/>
                <a:ea typeface="HGPGothicE" panose="020B0400000000000000" pitchFamily="34" charset="-128"/>
                <a:cs typeface="Kartika" panose="020B0502040204020203" pitchFamily="18" charset="0"/>
              </a:defRPr>
            </a:lvl1pPr>
          </a:lstStyle>
          <a:p>
            <a:r>
              <a:rPr lang="ru-RU" dirty="0"/>
              <a:t>Пункт содержания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242E346-67A0-FE72-EA73-44E0CA8A83E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12274" y="1"/>
            <a:ext cx="1079726" cy="1052732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032FAB41-E5E4-E603-A883-358AC265265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6580" y="80628"/>
            <a:ext cx="792000" cy="7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72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3522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Слайд с заголовко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1624C4F5-714E-452B-8CBF-67BBA4C6ADA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386" y="6173544"/>
            <a:ext cx="684456" cy="684456"/>
          </a:xfrm>
          <a:prstGeom prst="rect">
            <a:avLst/>
          </a:prstGeom>
        </p:spPr>
      </p:pic>
      <p:sp>
        <p:nvSpPr>
          <p:cNvPr id="7" name="Заголовок 1">
            <a:extLst>
              <a:ext uri="{FF2B5EF4-FFF2-40B4-BE49-F238E27FC236}">
                <a16:creationId xmlns:a16="http://schemas.microsoft.com/office/drawing/2014/main" id="{D587FA9C-635E-4FB4-85DB-5BBF85FC780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5" y="332656"/>
            <a:ext cx="10477053" cy="369332"/>
          </a:xfrm>
          <a:prstGeom prst="rect">
            <a:avLst/>
          </a:prstGeom>
        </p:spPr>
        <p:txBody>
          <a:bodyPr wrap="square" lIns="0" tIns="0" rIns="0" bIns="0" anchor="t" anchorCtr="0">
            <a:spAutoFit/>
          </a:bodyPr>
          <a:lstStyle>
            <a:lvl1pPr marL="0" algn="l" defTabSz="914400" rtl="0" eaLnBrk="1" latinLnBrk="0" hangingPunct="1">
              <a:lnSpc>
                <a:spcPct val="100000"/>
              </a:lnSpc>
              <a:defRPr kumimoji="0" lang="ru-RU" sz="2400" kern="0" spc="0" baseline="0" dirty="0">
                <a:ln w="0"/>
                <a:solidFill>
                  <a:srgbClr val="038207"/>
                </a:solidFill>
                <a:latin typeface="Stolzl Medium" pitchFamily="2" charset="-52"/>
                <a:ea typeface="HGPGothicE" panose="020B0400000000000000" pitchFamily="34" charset="-128"/>
                <a:cs typeface="Kartika" panose="020B0502040204020203" pitchFamily="18" charset="0"/>
              </a:defRPr>
            </a:lvl1pPr>
          </a:lstStyle>
          <a:p>
            <a:r>
              <a:rPr lang="ru-RU" dirty="0"/>
              <a:t>Пункт содержания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FB6FF0BF-DC9A-4E6E-A2BC-AC42EFA61EB1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12274" y="1"/>
            <a:ext cx="1079726" cy="1052732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2688EE0-4165-49D4-906C-2C95F16F535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6580" y="80628"/>
            <a:ext cx="792000" cy="792000"/>
          </a:xfrm>
          <a:prstGeom prst="rect">
            <a:avLst/>
          </a:prstGeom>
        </p:spPr>
      </p:pic>
      <p:cxnSp>
        <p:nvCxnSpPr>
          <p:cNvPr id="10" name="Прямая соединительная линия 9">
            <a:extLst>
              <a:ext uri="{FF2B5EF4-FFF2-40B4-BE49-F238E27FC236}">
                <a16:creationId xmlns:a16="http://schemas.microsoft.com/office/drawing/2014/main" id="{82AA4058-01A1-4BD7-9D7D-2EA2DCCA1FD7}"/>
              </a:ext>
            </a:extLst>
          </p:cNvPr>
          <p:cNvCxnSpPr>
            <a:cxnSpLocks/>
          </p:cNvCxnSpPr>
          <p:nvPr userDrawn="1"/>
        </p:nvCxnSpPr>
        <p:spPr bwMode="auto">
          <a:xfrm>
            <a:off x="1523492" y="6499212"/>
            <a:ext cx="10668508" cy="0"/>
          </a:xfrm>
          <a:prstGeom prst="line">
            <a:avLst/>
          </a:prstGeom>
          <a:ln>
            <a:solidFill>
              <a:srgbClr val="097E07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1" name="Прямая соединительная линия 10">
            <a:extLst>
              <a:ext uri="{FF2B5EF4-FFF2-40B4-BE49-F238E27FC236}">
                <a16:creationId xmlns:a16="http://schemas.microsoft.com/office/drawing/2014/main" id="{9AABD324-8F41-44CB-BF18-B02C06C1D612}"/>
              </a:ext>
            </a:extLst>
          </p:cNvPr>
          <p:cNvCxnSpPr>
            <a:cxnSpLocks/>
          </p:cNvCxnSpPr>
          <p:nvPr userDrawn="1"/>
        </p:nvCxnSpPr>
        <p:spPr bwMode="auto">
          <a:xfrm>
            <a:off x="0" y="6499212"/>
            <a:ext cx="365737" cy="0"/>
          </a:xfrm>
          <a:prstGeom prst="line">
            <a:avLst/>
          </a:prstGeom>
          <a:ln>
            <a:solidFill>
              <a:srgbClr val="097E07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02DEDCD0-9F67-47A3-BDD7-5A0E97FC2F55}"/>
              </a:ext>
            </a:extLst>
          </p:cNvPr>
          <p:cNvSpPr txBox="1"/>
          <p:nvPr userDrawn="1"/>
        </p:nvSpPr>
        <p:spPr>
          <a:xfrm>
            <a:off x="11448036" y="6488668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CA8D9AD5-F248-4919-864A-CFD76CC027D6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8717719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63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Пункт содержан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A6CEDB2A-7E51-2E26-2DE6-43D84A85A43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386" y="6173544"/>
            <a:ext cx="684456" cy="684456"/>
          </a:xfrm>
          <a:prstGeom prst="rect">
            <a:avLst/>
          </a:prstGeom>
        </p:spPr>
      </p:pic>
      <p:sp>
        <p:nvSpPr>
          <p:cNvPr id="8" name="Заголовок 1">
            <a:extLst>
              <a:ext uri="{FF2B5EF4-FFF2-40B4-BE49-F238E27FC236}">
                <a16:creationId xmlns:a16="http://schemas.microsoft.com/office/drawing/2014/main" id="{F315F172-B373-AE61-0A59-5E7B0EC22D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5" y="332656"/>
            <a:ext cx="10477053" cy="369332"/>
          </a:xfrm>
        </p:spPr>
        <p:txBody>
          <a:bodyPr wrap="square" lIns="0" tIns="0" rIns="0" bIns="0" anchor="t" anchorCtr="0">
            <a:spAutoFit/>
          </a:bodyPr>
          <a:lstStyle>
            <a:lvl1pPr marL="0" algn="l" defTabSz="914400" rtl="0" eaLnBrk="1" latinLnBrk="0" hangingPunct="1">
              <a:lnSpc>
                <a:spcPct val="100000"/>
              </a:lnSpc>
              <a:defRPr kumimoji="0" lang="ru-RU" sz="2400" kern="0" spc="0" baseline="0" dirty="0">
                <a:ln w="0"/>
                <a:solidFill>
                  <a:schemeClr val="accent1">
                    <a:lumMod val="50000"/>
                  </a:schemeClr>
                </a:solidFill>
                <a:latin typeface="Stolzl Medium" pitchFamily="2" charset="-52"/>
                <a:ea typeface="HGPGothicE" panose="020B0400000000000000" pitchFamily="34" charset="-128"/>
                <a:cs typeface="Kartika" panose="020B0502040204020203" pitchFamily="18" charset="0"/>
              </a:defRPr>
            </a:lvl1pPr>
          </a:lstStyle>
          <a:p>
            <a:r>
              <a:rPr lang="ru-RU" dirty="0"/>
              <a:t>Пункт содержания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2755E25E-6F11-3F1E-5219-9962E5CDB79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12274" y="1"/>
            <a:ext cx="1079726" cy="1052732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30CADCD6-74A5-DE59-2E96-8137DE06308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6580" y="80628"/>
            <a:ext cx="792000" cy="792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9707C60-8DE6-4060-8CF0-35072F021D0E}"/>
              </a:ext>
            </a:extLst>
          </p:cNvPr>
          <p:cNvSpPr txBox="1"/>
          <p:nvPr userDrawn="1"/>
        </p:nvSpPr>
        <p:spPr>
          <a:xfrm>
            <a:off x="11448036" y="6488668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CA8D9AD5-F248-4919-864A-CFD76CC027D6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649294020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8084824-FE21-4821-8CF7-CB98FDD2EDDD}"/>
              </a:ext>
            </a:extLst>
          </p:cNvPr>
          <p:cNvSpPr txBox="1"/>
          <p:nvPr userDrawn="1"/>
        </p:nvSpPr>
        <p:spPr>
          <a:xfrm>
            <a:off x="11448036" y="6488668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CA8D9AD5-F248-4919-864A-CFD76CC027D6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77049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70BD30-1662-42E7-AA8B-9242F34DD802}" type="datetimeFigureOut">
              <a:rPr lang="ru-RU" smtClean="0"/>
              <a:pPr/>
              <a:t>18.11.2025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C1B1E1-D75E-47FA-8956-75E02EE49D2B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35388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712" r:id="rId2"/>
    <p:sldLayoutId id="2147483714" r:id="rId3"/>
    <p:sldLayoutId id="2147483715" r:id="rId4"/>
    <p:sldLayoutId id="2147483716" r:id="rId5"/>
    <p:sldLayoutId id="214748371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.gif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Relationship Id="rId6" Type="http://schemas.microsoft.com/office/2007/relationships/hdphoto" Target="../media/hdphoto1.wdp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meganorm.ru/mega_doc/norm_update_02082025/normy/0/sto_rzhd_14_004-2025_standart_oao_rzhd_infrastruktura.html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dfs.semanticscholar.org/a316/e197837ae2982d16ef175e7b785d2b0d54c3.pdf" TargetMode="External"/><Relationship Id="rId2" Type="http://schemas.openxmlformats.org/officeDocument/2006/relationships/hyperlink" Target="https://www.mdpi.com/2071-1050/15/8/6912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pdfs.semanticscholar.org/a316/e197837ae2982d16ef175e7b785d2b0d54c3.pdf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pdfs.semanticscholar.org/a316/e197837ae2982d16ef175e7b785d2b0d54c3.pdf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6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5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ChangeArrowheads="1"/>
          </p:cNvSpPr>
          <p:nvPr/>
        </p:nvSpPr>
        <p:spPr bwMode="auto">
          <a:xfrm>
            <a:off x="47328" y="2582469"/>
            <a:ext cx="7520285" cy="1815882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/>
              <a:buChar char=""/>
              <a:defRPr sz="2000">
                <a:solidFill>
                  <a:schemeClr val="tx1"/>
                </a:solidFill>
                <a:latin typeface="Century Gothic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/>
              <a:buChar char=""/>
              <a:defRPr sz="2800">
                <a:solidFill>
                  <a:schemeClr val="tx1"/>
                </a:solidFill>
                <a:latin typeface="Century Gothic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/>
              <a:buChar char=""/>
              <a:defRPr sz="1600">
                <a:solidFill>
                  <a:schemeClr val="tx1"/>
                </a:solidFill>
                <a:latin typeface="Century Gothic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/>
              <a:buChar char=""/>
              <a:defRPr sz="1400">
                <a:solidFill>
                  <a:schemeClr val="tx1"/>
                </a:solidFill>
                <a:latin typeface="Century Gothic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/>
              <a:buChar char=""/>
              <a:defRPr sz="1400">
                <a:solidFill>
                  <a:schemeClr val="tx1"/>
                </a:solidFill>
                <a:latin typeface="Century Gothic"/>
              </a:defRPr>
            </a:lvl5pPr>
            <a:lvl6pPr marL="2514600" indent="-228600">
              <a:spcBef>
                <a:spcPts val="1000"/>
              </a:spcBef>
              <a:spcAft>
                <a:spcPts val="0"/>
              </a:spcAft>
              <a:buClr>
                <a:srgbClr val="8AD0D6"/>
              </a:buClr>
              <a:buSzPct val="80000"/>
              <a:buFont typeface="Wingdings 3" panose="05040102010807070707"/>
              <a:buChar char=""/>
              <a:defRPr sz="1400">
                <a:solidFill>
                  <a:schemeClr val="tx1"/>
                </a:solidFill>
                <a:latin typeface="Century Gothic"/>
              </a:defRPr>
            </a:lvl6pPr>
            <a:lvl7pPr marL="2971800" indent="-228600">
              <a:spcBef>
                <a:spcPts val="1000"/>
              </a:spcBef>
              <a:spcAft>
                <a:spcPts val="0"/>
              </a:spcAft>
              <a:buClr>
                <a:srgbClr val="8AD0D6"/>
              </a:buClr>
              <a:buSzPct val="80000"/>
              <a:buFont typeface="Wingdings 3" panose="05040102010807070707"/>
              <a:buChar char=""/>
              <a:defRPr sz="1400">
                <a:solidFill>
                  <a:schemeClr val="tx1"/>
                </a:solidFill>
                <a:latin typeface="Century Gothic"/>
              </a:defRPr>
            </a:lvl7pPr>
            <a:lvl8pPr marL="3429000" indent="-228600">
              <a:spcBef>
                <a:spcPts val="1000"/>
              </a:spcBef>
              <a:spcAft>
                <a:spcPts val="0"/>
              </a:spcAft>
              <a:buClr>
                <a:srgbClr val="8AD0D6"/>
              </a:buClr>
              <a:buSzPct val="80000"/>
              <a:buFont typeface="Wingdings 3" panose="05040102010807070707"/>
              <a:buChar char=""/>
              <a:defRPr sz="1400">
                <a:solidFill>
                  <a:schemeClr val="tx1"/>
                </a:solidFill>
                <a:latin typeface="Century Gothic"/>
              </a:defRPr>
            </a:lvl8pPr>
            <a:lvl9pPr marL="3886200" indent="-228600">
              <a:spcBef>
                <a:spcPts val="1000"/>
              </a:spcBef>
              <a:spcAft>
                <a:spcPts val="0"/>
              </a:spcAft>
              <a:buClr>
                <a:srgbClr val="8AD0D6"/>
              </a:buClr>
              <a:buSzPct val="80000"/>
              <a:buFont typeface="Wingdings 3" panose="05040102010807070707"/>
              <a:buChar char=""/>
              <a:defRPr sz="1400">
                <a:solidFill>
                  <a:schemeClr val="tx1"/>
                </a:solidFill>
                <a:latin typeface="Century Gothic"/>
              </a:defRPr>
            </a:lvl9pPr>
          </a:lstStyle>
          <a:p>
            <a:pPr algn="ctr">
              <a:buNone/>
            </a:pPr>
            <a:r>
              <a:rPr lang="ru-RU" sz="2800" dirty="0">
                <a:latin typeface="Consolas" panose="020B0609020204030204" pitchFamily="49" charset="0"/>
                <a:cs typeface="Consolas" panose="020B0609020204030204" pitchFamily="49" charset="0"/>
              </a:rPr>
              <a:t>ИСПОЛЬЗОВАНИЕ ВРЕМЕННЫХ СВЁРТОЧНЫХ НЕЙРОСЕТЕЙ ДЛЯ ДОЛГОСРОЧНОГО ПРОГНОЗА ВИБРАЦИОННЫХ ДЕФОРМАЦИЙ ЗЕМЛЯНОГО ПОЛОТНА ВСЖД</a:t>
            </a:r>
            <a:endParaRPr lang="ru-RU" sz="2400" dirty="0">
              <a:latin typeface="Consolas" panose="020B0609020204030204" pitchFamily="49" charset="0"/>
              <a:cs typeface="Consolas" panose="020B0609020204030204" pitchFamily="49" charset="0"/>
            </a:endParaRPr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1803251" y="1729262"/>
            <a:ext cx="3492388" cy="584775"/>
          </a:xfrm>
          <a:prstGeom prst="rect">
            <a:avLst/>
          </a:prstGeom>
          <a:noFill/>
          <a:ln>
            <a:noFill/>
          </a:ln>
          <a:effectLst/>
        </p:spPr>
        <p:txBody>
          <a:bodyPr anchor="b"/>
          <a:lstStyle/>
          <a:p>
            <a:pPr algn="ctr" eaLnBrk="1" hangingPunct="1">
              <a:defRPr/>
            </a:pPr>
            <a:endParaRPr lang="en-US" sz="3200" dirty="0">
              <a:solidFill>
                <a:schemeClr val="tx2">
                  <a:lumMod val="50000"/>
                </a:schemeClr>
              </a:solidFill>
              <a:latin typeface="Consolas" panose="020B0609020204030204" pitchFamily="49" charset="0"/>
              <a:cs typeface="Arial" panose="020B0604020202020204" pitchFamily="34" charset="0"/>
            </a:endParaRPr>
          </a:p>
          <a:p>
            <a:pPr algn="ctr" eaLnBrk="1" hangingPunct="1">
              <a:defRPr/>
            </a:pPr>
            <a:endParaRPr lang="en-US" sz="3200" dirty="0">
              <a:solidFill>
                <a:schemeClr val="tx2">
                  <a:lumMod val="50000"/>
                </a:schemeClr>
              </a:solidFill>
              <a:latin typeface="Consolas" panose="020B0609020204030204" pitchFamily="49" charset="0"/>
              <a:cs typeface="Arial" panose="020B0604020202020204" pitchFamily="34" charset="0"/>
            </a:endParaRPr>
          </a:p>
          <a:p>
            <a:pPr algn="ctr" eaLnBrk="1" hangingPunct="1">
              <a:defRPr/>
            </a:pPr>
            <a:endParaRPr lang="en-US" sz="3200" dirty="0">
              <a:solidFill>
                <a:schemeClr val="tx2">
                  <a:lumMod val="50000"/>
                </a:schemeClr>
              </a:solidFill>
              <a:latin typeface="Consolas" panose="020B0609020204030204" pitchFamily="49" charset="0"/>
              <a:cs typeface="Arial" panose="020B0604020202020204" pitchFamily="34" charset="0"/>
            </a:endParaRPr>
          </a:p>
          <a:p>
            <a:pPr algn="ctr" eaLnBrk="1" hangingPunct="1">
              <a:defRPr/>
            </a:pPr>
            <a:r>
              <a:rPr lang="ru-RU" dirty="0">
                <a:solidFill>
                  <a:schemeClr val="tx2">
                    <a:lumMod val="50000"/>
                  </a:schemeClr>
                </a:solidFill>
                <a:latin typeface="Consolas" panose="020B0609020204030204" pitchFamily="49" charset="0"/>
                <a:cs typeface="Arial" panose="020B0604020202020204" pitchFamily="34" charset="0"/>
              </a:rPr>
              <a:t>АО МОСТДОРГЕОТРЕСТ</a:t>
            </a:r>
            <a:br>
              <a:rPr lang="ru-RU" dirty="0">
                <a:solidFill>
                  <a:schemeClr val="tx2">
                    <a:lumMod val="50000"/>
                  </a:schemeClr>
                </a:solidFill>
                <a:latin typeface="Consolas" panose="020B0609020204030204" pitchFamily="49" charset="0"/>
                <a:cs typeface="Arial" panose="020B0604020202020204" pitchFamily="34" charset="0"/>
              </a:rPr>
            </a:br>
            <a:r>
              <a:rPr lang="ru-RU" dirty="0">
                <a:solidFill>
                  <a:schemeClr val="accent6">
                    <a:lumMod val="75000"/>
                  </a:schemeClr>
                </a:solidFill>
                <a:latin typeface="Consolas" panose="020B0609020204030204" pitchFamily="49" charset="0"/>
                <a:cs typeface="Arial" panose="020B0604020202020204" pitchFamily="34" charset="0"/>
              </a:rPr>
              <a:t>геотехническая</a:t>
            </a:r>
            <a:r>
              <a:rPr lang="ru-RU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nsolas" panose="020B0609020204030204" pitchFamily="49" charset="0"/>
                <a:cs typeface="Arial" panose="020B0604020202020204" pitchFamily="34" charset="0"/>
              </a:rPr>
              <a:t> </a:t>
            </a:r>
            <a:r>
              <a:rPr lang="ru-RU" dirty="0">
                <a:solidFill>
                  <a:schemeClr val="accent6">
                    <a:lumMod val="75000"/>
                  </a:schemeClr>
                </a:solidFill>
                <a:latin typeface="Consolas" panose="020B0609020204030204" pitchFamily="49" charset="0"/>
                <a:cs typeface="Arial" panose="020B0604020202020204" pitchFamily="34" charset="0"/>
              </a:rPr>
              <a:t>лаборатория </a:t>
            </a: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7185" y="220283"/>
            <a:ext cx="1508979" cy="1508979"/>
          </a:xfrm>
          <a:prstGeom prst="rect">
            <a:avLst/>
          </a:prstGeom>
        </p:spPr>
      </p:pic>
      <p:sp>
        <p:nvSpPr>
          <p:cNvPr id="2" name="Rectangle 8"/>
          <p:cNvSpPr>
            <a:spLocks noChangeArrowheads="1"/>
          </p:cNvSpPr>
          <p:nvPr/>
        </p:nvSpPr>
        <p:spPr bwMode="auto">
          <a:xfrm>
            <a:off x="1104347" y="4805404"/>
            <a:ext cx="2876720" cy="766363"/>
          </a:xfrm>
          <a:prstGeom prst="rect">
            <a:avLst/>
          </a:prstGeom>
          <a:noFill/>
          <a:ln>
            <a:noFill/>
          </a:ln>
          <a:effectLst/>
        </p:spPr>
        <p:txBody>
          <a:bodyPr anchor="b"/>
          <a:lstStyle/>
          <a:p>
            <a:pPr algn="ctr" eaLnBrk="1" hangingPunct="1">
              <a:defRPr/>
            </a:pPr>
            <a:endParaRPr lang="en-US" sz="3200" dirty="0">
              <a:solidFill>
                <a:schemeClr val="tx2">
                  <a:lumMod val="50000"/>
                </a:schemeClr>
              </a:solidFill>
              <a:latin typeface="Consolas" panose="020B0609020204030204" pitchFamily="49" charset="0"/>
              <a:cs typeface="Arial" panose="020B0604020202020204" pitchFamily="34" charset="0"/>
            </a:endParaRPr>
          </a:p>
          <a:p>
            <a:pPr algn="ctr" eaLnBrk="1" hangingPunct="1">
              <a:defRPr/>
            </a:pPr>
            <a:endParaRPr lang="en-US" sz="3200" dirty="0">
              <a:solidFill>
                <a:schemeClr val="tx2">
                  <a:lumMod val="50000"/>
                </a:schemeClr>
              </a:solidFill>
              <a:latin typeface="Consolas" panose="020B0609020204030204" pitchFamily="49" charset="0"/>
              <a:cs typeface="Arial" panose="020B0604020202020204" pitchFamily="34" charset="0"/>
            </a:endParaRPr>
          </a:p>
          <a:p>
            <a:pPr algn="ctr" eaLnBrk="1" hangingPunct="1">
              <a:defRPr/>
            </a:pPr>
            <a:endParaRPr lang="en-US" sz="3200" dirty="0">
              <a:solidFill>
                <a:schemeClr val="tx2">
                  <a:lumMod val="50000"/>
                </a:schemeClr>
              </a:solidFill>
              <a:latin typeface="Consolas" panose="020B0609020204030204" pitchFamily="49" charset="0"/>
              <a:cs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ru-RU" sz="1400" b="1" dirty="0">
                <a:solidFill>
                  <a:schemeClr val="tx2">
                    <a:lumMod val="50000"/>
                  </a:schemeClr>
                </a:solidFill>
                <a:latin typeface="Consolas" panose="020B0609020204030204" pitchFamily="49" charset="0"/>
                <a:cs typeface="Arial" panose="020B0604020202020204" pitchFamily="34" charset="0"/>
              </a:rPr>
              <a:t>Озмидов Олег Ростиславович</a:t>
            </a:r>
            <a:br>
              <a:rPr lang="ru-RU" sz="2400" dirty="0">
                <a:solidFill>
                  <a:schemeClr val="tx2">
                    <a:lumMod val="50000"/>
                  </a:schemeClr>
                </a:solidFill>
                <a:latin typeface="Consolas" panose="020B0609020204030204" pitchFamily="49" charset="0"/>
                <a:cs typeface="Arial" panose="020B0604020202020204" pitchFamily="34" charset="0"/>
              </a:rPr>
            </a:br>
            <a:r>
              <a:rPr lang="ru-RU" sz="1100" dirty="0">
                <a:solidFill>
                  <a:schemeClr val="tx2">
                    <a:lumMod val="50000"/>
                  </a:schemeClr>
                </a:solidFill>
                <a:latin typeface="Consolas" panose="020B0609020204030204" pitchFamily="49" charset="0"/>
                <a:cs typeface="Arial" panose="020B0604020202020204" pitchFamily="34" charset="0"/>
              </a:rPr>
              <a:t>научный руководитель лаборатории</a:t>
            </a:r>
          </a:p>
          <a:p>
            <a:pPr eaLnBrk="1" hangingPunct="1">
              <a:defRPr/>
            </a:pPr>
            <a:r>
              <a:rPr lang="ru-RU" sz="1100" dirty="0">
                <a:solidFill>
                  <a:schemeClr val="tx2">
                    <a:lumMod val="50000"/>
                  </a:schemeClr>
                </a:solidFill>
                <a:latin typeface="Consolas" panose="020B0609020204030204" pitchFamily="49" charset="0"/>
                <a:cs typeface="Arial" panose="020B0604020202020204" pitchFamily="34" charset="0"/>
              </a:rPr>
              <a:t>академик РАЕН, к.г.-м.н, д.ф.-м.н</a:t>
            </a:r>
          </a:p>
          <a:p>
            <a:pPr eaLnBrk="1" hangingPunct="1">
              <a:defRPr/>
            </a:pPr>
            <a:r>
              <a:rPr lang="ru-RU" sz="1100" dirty="0">
                <a:solidFill>
                  <a:schemeClr val="tx2">
                    <a:lumMod val="50000"/>
                  </a:schemeClr>
                </a:solidFill>
                <a:latin typeface="Consolas" panose="020B0609020204030204" pitchFamily="49" charset="0"/>
                <a:cs typeface="Arial" panose="020B0604020202020204" pitchFamily="34" charset="0"/>
              </a:rPr>
              <a:t>ВМАК</a:t>
            </a:r>
          </a:p>
        </p:txBody>
      </p:sp>
      <p:sp>
        <p:nvSpPr>
          <p:cNvPr id="3" name="Rectangle 8"/>
          <p:cNvSpPr>
            <a:spLocks noChangeArrowheads="1"/>
          </p:cNvSpPr>
          <p:nvPr/>
        </p:nvSpPr>
        <p:spPr bwMode="auto">
          <a:xfrm>
            <a:off x="1109882" y="5974832"/>
            <a:ext cx="2936852" cy="584775"/>
          </a:xfrm>
          <a:prstGeom prst="rect">
            <a:avLst/>
          </a:prstGeom>
          <a:noFill/>
          <a:ln>
            <a:noFill/>
          </a:ln>
          <a:effectLst/>
        </p:spPr>
        <p:txBody>
          <a:bodyPr anchor="b"/>
          <a:lstStyle/>
          <a:p>
            <a:pPr eaLnBrk="1" hangingPunct="1">
              <a:defRPr/>
            </a:pPr>
            <a:r>
              <a:rPr lang="ru-RU" sz="1400" b="1" dirty="0">
                <a:solidFill>
                  <a:schemeClr val="tx2">
                    <a:lumMod val="50000"/>
                  </a:schemeClr>
                </a:solidFill>
                <a:latin typeface="Consolas" panose="020B0609020204030204" pitchFamily="49" charset="0"/>
                <a:cs typeface="Arial" panose="020B0604020202020204" pitchFamily="34" charset="0"/>
              </a:rPr>
              <a:t>Тишин Никита Романович</a:t>
            </a:r>
            <a:br>
              <a:rPr lang="ru-RU" sz="2400" dirty="0">
                <a:solidFill>
                  <a:schemeClr val="tx2">
                    <a:lumMod val="50000"/>
                  </a:schemeClr>
                </a:solidFill>
                <a:latin typeface="Consolas" panose="020B0609020204030204" pitchFamily="49" charset="0"/>
                <a:cs typeface="Arial" panose="020B0604020202020204" pitchFamily="34" charset="0"/>
              </a:rPr>
            </a:br>
            <a:r>
              <a:rPr lang="ru-RU" sz="1100" dirty="0">
                <a:solidFill>
                  <a:schemeClr val="tx2">
                    <a:lumMod val="50000"/>
                  </a:schemeClr>
                </a:solidFill>
                <a:latin typeface="Consolas" panose="020B0609020204030204" pitchFamily="49" charset="0"/>
                <a:cs typeface="Arial" panose="020B0604020202020204" pitchFamily="34" charset="0"/>
              </a:rPr>
              <a:t>руководитель технологического отдела</a:t>
            </a:r>
          </a:p>
          <a:p>
            <a:pPr eaLnBrk="1" hangingPunct="1">
              <a:defRPr/>
            </a:pPr>
            <a:r>
              <a:rPr lang="ru-RU" sz="1100" dirty="0">
                <a:solidFill>
                  <a:schemeClr val="tx2">
                    <a:lumMod val="50000"/>
                  </a:schemeClr>
                </a:solidFill>
                <a:latin typeface="Consolas" panose="020B0609020204030204" pitchFamily="49" charset="0"/>
                <a:cs typeface="Arial" panose="020B0604020202020204" pitchFamily="34" charset="0"/>
              </a:rPr>
              <a:t>аспирант МГТУ им. Баумана</a:t>
            </a:r>
            <a:endParaRPr lang="ru-RU" sz="1400" dirty="0">
              <a:solidFill>
                <a:schemeClr val="tx2">
                  <a:lumMod val="50000"/>
                </a:schemeClr>
              </a:solidFill>
              <a:latin typeface="Consolas" panose="020B0609020204030204" pitchFamily="49" charset="0"/>
              <a:cs typeface="Arial" panose="020B0604020202020204" pitchFamily="34" charset="0"/>
            </a:endParaRPr>
          </a:p>
        </p:txBody>
      </p:sp>
      <p:pic>
        <p:nvPicPr>
          <p:cNvPr id="10" name="Рисунок 19">
            <a:extLst>
              <a:ext uri="{FF2B5EF4-FFF2-40B4-BE49-F238E27FC236}">
                <a16:creationId xmlns:a16="http://schemas.microsoft.com/office/drawing/2014/main" id="{7A768387-EA8A-4ECA-8260-87AF837A216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045" y="4791751"/>
            <a:ext cx="798105" cy="793671"/>
          </a:xfrm>
          <a:prstGeom prst="rect">
            <a:avLst/>
          </a:prstGeom>
        </p:spPr>
      </p:pic>
      <p:pic>
        <p:nvPicPr>
          <p:cNvPr id="11" name="Рисунок 16">
            <a:extLst>
              <a:ext uri="{FF2B5EF4-FFF2-40B4-BE49-F238E27FC236}">
                <a16:creationId xmlns:a16="http://schemas.microsoft.com/office/drawing/2014/main" id="{D0646F36-02C6-4680-8D93-F70BE0D445E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044" y="5869276"/>
            <a:ext cx="798105" cy="795889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B563FA2C-8CA9-4382-BC72-67A137556DC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6837" y="0"/>
            <a:ext cx="4625163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057747A1-BA36-3184-358F-7241BB653F70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" name="Rectangle 8">
            <a:extLst>
              <a:ext uri="{FF2B5EF4-FFF2-40B4-BE49-F238E27FC236}">
                <a16:creationId xmlns:a16="http://schemas.microsoft.com/office/drawing/2014/main" id="{FAD84246-400E-80EC-D221-7E2EB9EC79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7063" y="1286009"/>
            <a:ext cx="3492388" cy="584775"/>
          </a:xfrm>
          <a:prstGeom prst="rect">
            <a:avLst/>
          </a:prstGeom>
          <a:noFill/>
          <a:ln>
            <a:noFill/>
          </a:ln>
          <a:effectLst/>
        </p:spPr>
        <p:txBody>
          <a:bodyPr anchor="b"/>
          <a:lstStyle/>
          <a:p>
            <a:pPr algn="ctr" eaLnBrk="1" hangingPunct="1">
              <a:defRPr/>
            </a:pPr>
            <a:endParaRPr lang="en-US" sz="3200" dirty="0">
              <a:solidFill>
                <a:schemeClr val="tx2">
                  <a:lumMod val="50000"/>
                </a:schemeClr>
              </a:solidFill>
              <a:latin typeface="Consolas" panose="020B0609020204030204" pitchFamily="49" charset="0"/>
              <a:cs typeface="Arial" panose="020B0604020202020204" pitchFamily="34" charset="0"/>
            </a:endParaRPr>
          </a:p>
          <a:p>
            <a:pPr algn="ctr" eaLnBrk="1" hangingPunct="1">
              <a:defRPr/>
            </a:pPr>
            <a:endParaRPr lang="en-US" sz="3200" dirty="0">
              <a:solidFill>
                <a:schemeClr val="tx2">
                  <a:lumMod val="50000"/>
                </a:schemeClr>
              </a:solidFill>
              <a:latin typeface="Consolas" panose="020B0609020204030204" pitchFamily="49" charset="0"/>
              <a:cs typeface="Arial" panose="020B0604020202020204" pitchFamily="34" charset="0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65A7267D-A1B3-4DC6-B656-2EAD3E6F40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879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8DDBBC7E-A7D2-16A5-3022-1C7EE9B2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217449"/>
            <a:ext cx="11638008" cy="430887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ОБОРУДОВАНИЕ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9BFF421-CD67-BCE5-1C66-8D8A5F8BAE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84" y="1268760"/>
            <a:ext cx="3456384" cy="4608512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EA9ABE02-7725-DC6C-C9B1-0B82CAE669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808" y="1268760"/>
            <a:ext cx="3456384" cy="4608512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0CB86696-1118-6A6A-DD99-4A1A7501CE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6314" y="1264634"/>
            <a:ext cx="3456385" cy="4608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8189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5A53F-FAA8-991F-533A-E3CF90CECB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CC8B141-01EA-8EF7-DCD8-604A0EFBC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217449"/>
            <a:ext cx="11638008" cy="430887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ВИБРОПОЛЗУЧЕСТЬ ДИСПЕРСНОГО ГРУНТА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F6D5A3B1-5632-4D61-8B5E-49638A0125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97000"/>
            <a:ext cx="12192000" cy="40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715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Объект 3">
            <a:extLst>
              <a:ext uri="{FF2B5EF4-FFF2-40B4-BE49-F238E27FC236}">
                <a16:creationId xmlns:a16="http://schemas.microsoft.com/office/drawing/2014/main" id="{409E0A1F-1C41-43CA-992E-18198D65B255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389" y="599534"/>
            <a:ext cx="7754834" cy="5658932"/>
          </a:xfrm>
          <a:prstGeom prst="rect">
            <a:avLst/>
          </a:prstGeom>
        </p:spPr>
      </p:pic>
      <p:pic>
        <p:nvPicPr>
          <p:cNvPr id="10" name="Рисунок 6">
            <a:extLst>
              <a:ext uri="{FF2B5EF4-FFF2-40B4-BE49-F238E27FC236}">
                <a16:creationId xmlns:a16="http://schemas.microsoft.com/office/drawing/2014/main" id="{2C1A8B0F-F3BA-4CD2-9917-0C171A7A085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6437" y="1518842"/>
            <a:ext cx="4273565" cy="4273565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ED04FED2-11FB-4243-BEA3-F13236290F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4628" y="3294727"/>
            <a:ext cx="3542500" cy="1129118"/>
          </a:xfrm>
          <a:prstGeom prst="rect">
            <a:avLst/>
          </a:prstGeom>
        </p:spPr>
      </p:pic>
      <p:cxnSp>
        <p:nvCxnSpPr>
          <p:cNvPr id="13" name="Прямая со стрелкой 12">
            <a:extLst>
              <a:ext uri="{FF2B5EF4-FFF2-40B4-BE49-F238E27FC236}">
                <a16:creationId xmlns:a16="http://schemas.microsoft.com/office/drawing/2014/main" id="{6879A700-3EEB-4FFD-BE68-31EFEC094070}"/>
              </a:ext>
            </a:extLst>
          </p:cNvPr>
          <p:cNvCxnSpPr>
            <a:cxnSpLocks/>
            <a:endCxn id="5" idx="1"/>
          </p:cNvCxnSpPr>
          <p:nvPr/>
        </p:nvCxnSpPr>
        <p:spPr>
          <a:xfrm>
            <a:off x="2236455" y="3398773"/>
            <a:ext cx="1548173" cy="46051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itle 1">
            <a:extLst>
              <a:ext uri="{FF2B5EF4-FFF2-40B4-BE49-F238E27FC236}">
                <a16:creationId xmlns:a16="http://schemas.microsoft.com/office/drawing/2014/main" id="{F04F2B7E-C5CA-4551-AFE7-21FF4D1FE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217449"/>
            <a:ext cx="11638008" cy="430887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ВИБРОПОЛЗУЧЕСТЬ ДИСПЕРСНОГО ГРУНТА</a:t>
            </a:r>
          </a:p>
        </p:txBody>
      </p:sp>
      <p:pic>
        <p:nvPicPr>
          <p:cNvPr id="2" name="Рисунок 1" descr="Изображение выглядит как поезд, снимок экрана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9D7C33A5-7509-C045-CFEB-B6DD4E1724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84126" y="1756821"/>
            <a:ext cx="4574289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089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Объект 5">
            <a:extLst>
              <a:ext uri="{FF2B5EF4-FFF2-40B4-BE49-F238E27FC236}">
                <a16:creationId xmlns:a16="http://schemas.microsoft.com/office/drawing/2014/main" id="{67AD5797-064A-40C1-8FEB-6500F79A16F9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271266" y="853441"/>
            <a:ext cx="7514681" cy="5502275"/>
          </a:xfrm>
          <a:prstGeom prst="rect">
            <a:avLst/>
          </a:prstGeom>
        </p:spPr>
      </p:pic>
      <p:pic>
        <p:nvPicPr>
          <p:cNvPr id="13" name="Рисунок 6">
            <a:extLst>
              <a:ext uri="{FF2B5EF4-FFF2-40B4-BE49-F238E27FC236}">
                <a16:creationId xmlns:a16="http://schemas.microsoft.com/office/drawing/2014/main" id="{956963D3-4CE4-4FA1-99D5-7E7497B6460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7728" y="1196752"/>
            <a:ext cx="4347275" cy="434727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97E9A50-B4D2-B568-DAD7-680F802EB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217449"/>
            <a:ext cx="11638008" cy="430887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ВИБРОПОЛЗУЧЕСТЬ ДИСПЕРСНОГО ГРУНТА</a:t>
            </a:r>
          </a:p>
        </p:txBody>
      </p:sp>
    </p:spTree>
    <p:extLst>
      <p:ext uri="{BB962C8B-B14F-4D97-AF65-F5344CB8AC3E}">
        <p14:creationId xmlns:p14="http://schemas.microsoft.com/office/powerpoint/2010/main" val="1325481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B9F049-26FF-9374-8BFE-A4DD781DB9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Таблица 1">
            <a:extLst>
              <a:ext uri="{FF2B5EF4-FFF2-40B4-BE49-F238E27FC236}">
                <a16:creationId xmlns:a16="http://schemas.microsoft.com/office/drawing/2014/main" id="{4FB96D44-7124-444B-B9C3-B1A2096425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2192606"/>
              </p:ext>
            </p:extLst>
          </p:nvPr>
        </p:nvGraphicFramePr>
        <p:xfrm>
          <a:off x="226599" y="1736812"/>
          <a:ext cx="11638010" cy="38084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71343">
                  <a:extLst>
                    <a:ext uri="{9D8B030D-6E8A-4147-A177-3AD203B41FA5}">
                      <a16:colId xmlns:a16="http://schemas.microsoft.com/office/drawing/2014/main" val="1650893027"/>
                    </a:ext>
                  </a:extLst>
                </a:gridCol>
                <a:gridCol w="2053802">
                  <a:extLst>
                    <a:ext uri="{9D8B030D-6E8A-4147-A177-3AD203B41FA5}">
                      <a16:colId xmlns:a16="http://schemas.microsoft.com/office/drawing/2014/main" val="3233303181"/>
                    </a:ext>
                  </a:extLst>
                </a:gridCol>
                <a:gridCol w="1662573">
                  <a:extLst>
                    <a:ext uri="{9D8B030D-6E8A-4147-A177-3AD203B41FA5}">
                      <a16:colId xmlns:a16="http://schemas.microsoft.com/office/drawing/2014/main" val="924266985"/>
                    </a:ext>
                  </a:extLst>
                </a:gridCol>
                <a:gridCol w="1662573">
                  <a:extLst>
                    <a:ext uri="{9D8B030D-6E8A-4147-A177-3AD203B41FA5}">
                      <a16:colId xmlns:a16="http://schemas.microsoft.com/office/drawing/2014/main" val="647169487"/>
                    </a:ext>
                  </a:extLst>
                </a:gridCol>
                <a:gridCol w="1662573">
                  <a:extLst>
                    <a:ext uri="{9D8B030D-6E8A-4147-A177-3AD203B41FA5}">
                      <a16:colId xmlns:a16="http://schemas.microsoft.com/office/drawing/2014/main" val="2505705117"/>
                    </a:ext>
                  </a:extLst>
                </a:gridCol>
                <a:gridCol w="1662573">
                  <a:extLst>
                    <a:ext uri="{9D8B030D-6E8A-4147-A177-3AD203B41FA5}">
                      <a16:colId xmlns:a16="http://schemas.microsoft.com/office/drawing/2014/main" val="664632821"/>
                    </a:ext>
                  </a:extLst>
                </a:gridCol>
                <a:gridCol w="1662573">
                  <a:extLst>
                    <a:ext uri="{9D8B030D-6E8A-4147-A177-3AD203B41FA5}">
                      <a16:colId xmlns:a16="http://schemas.microsoft.com/office/drawing/2014/main" val="282518912"/>
                    </a:ext>
                  </a:extLst>
                </a:gridCol>
              </a:tblGrid>
              <a:tr h="42633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Страна / регион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Документ / источник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Тип пути / участок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Скорость / диапазон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Нормируемый показатель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Нормативное значение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Краткий комментарий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53091660"/>
                  </a:ext>
                </a:extLst>
              </a:tr>
              <a:tr h="147789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Россия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СТО РЖД 14.004-2025, п.8.2.2.1(</a:t>
                      </a: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  <a:hlinkClick r:id="rId2" tooltip="&quot;СТО РЖД 14.004-2025. Стандарт ОАО &quot;РЖД&quot;. Инфраструктура высокоскоростного железнодорожного транспорта. Технические нормы и требования к проектированию и строительству&quot;&#10;(утв. и введен в действие Распоряжением ОАО &quot;РЖД&quot; от 04.04.2025 N 747/р)"/>
                        </a:rPr>
                        <a:t>Меганорм</a:t>
                      </a: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)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Безбалластный</a:t>
                      </a: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 путь (</a:t>
                      </a:r>
                      <a:r>
                        <a:rPr lang="ru-RU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slab</a:t>
                      </a: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 </a:t>
                      </a:r>
                      <a:r>
                        <a:rPr lang="ru-RU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track</a:t>
                      </a: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), нормальный участок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ВСЖД (до ~400 км/ч)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Максимальная накопленная остаточная деформация основной площадки за срок службы ≥50 лет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≤15 мм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Осадка должна полностью компенсироваться регулировкой скреплений; очень жёсткий лимит для </a:t>
                      </a:r>
                      <a:r>
                        <a:rPr lang="ru-RU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безбалластного</a:t>
                      </a: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 пути.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4333604"/>
                  </a:ext>
                </a:extLst>
              </a:tr>
              <a:tr h="10572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Россия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СТО РЖД 14.004-2025, п.8.2.2.2(</a:t>
                      </a: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  <a:hlinkClick r:id="rId2" tooltip="&quot;СТО РЖД 14.004-2025. Стандарт ОАО &quot;РЖД&quot;. Инфраструктура высокоскоростного железнодорожного транспорта. Технические нормы и требования к проектированию и строительству&quot;&#10;(утв. и введен в действие Распоряжением ОАО &quot;РЖД&quot; от 04.04.2025 N 747/р)"/>
                        </a:rPr>
                        <a:t>Меганорм</a:t>
                      </a: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)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Сопряжение земляное полотно – мост / труба / тоннель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ВСЖД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Разность осадок земляного полотна и сооружения в один момент времени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≤5 мм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Требование к переходным зонам; по сути такой же лимит, как в китайском TB 10621.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92074090"/>
                  </a:ext>
                </a:extLst>
              </a:tr>
              <a:tr h="84696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Россия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СТО РЖД 14.004-2025, п.8.2.2.4(</a:t>
                      </a: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  <a:hlinkClick r:id="rId2" tooltip="&quot;СТО РЖД 14.004-2025. Стандарт ОАО &quot;РЖД&quot;. Инфраструктура высокоскоростного железнодорожного транспорта. Технические нормы и требования к проектированию и строительству&quot;&#10;(утв. и введен в действие Распоряжением ОАО &quot;РЖД&quot; от 04.04.2025 N 747/р)"/>
                        </a:rPr>
                        <a:t>Меганорм</a:t>
                      </a: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)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Любой тип пути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—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Допустимая упругая осадка основной площадки под поездной нагрузкой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[</a:t>
                      </a:r>
                      <a:r>
                        <a:rPr lang="ru-RU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Sу</a:t>
                      </a: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] = 1 мм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Лимит на мгновенную (упругую) деформацию грунта под поездом.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128397347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AB0B1F6D-9982-2ACB-4787-1A3F3ADC1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217449"/>
            <a:ext cx="9990853" cy="1292662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СРАВНИТЕЛЬНАЯ ТАБЛИЦА ПО ДОПУСТИМЫМ НАКОПЛЕННЫМ ДЕФОРМАЦИЯМ ВИБРОПОЛЗУЧЕСТИ ЗЕМЛЯНОГО ПОЛОТНА ВСЖД (РОССИЯ)</a:t>
            </a:r>
            <a:endParaRPr lang="ru-RU" sz="2800" dirty="0">
              <a:latin typeface="Consolas" panose="020B0609020204030204" pitchFamily="49" charset="0"/>
              <a:cs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1523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6591BC-99F4-9C61-AFA3-077363662D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Таблица 7">
            <a:extLst>
              <a:ext uri="{FF2B5EF4-FFF2-40B4-BE49-F238E27FC236}">
                <a16:creationId xmlns:a16="http://schemas.microsoft.com/office/drawing/2014/main" id="{3AAFE990-25A1-A756-1219-F98EAEF7C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2011248"/>
              </p:ext>
            </p:extLst>
          </p:nvPr>
        </p:nvGraphicFramePr>
        <p:xfrm>
          <a:off x="276998" y="1772816"/>
          <a:ext cx="11638004" cy="28014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89852">
                  <a:extLst>
                    <a:ext uri="{9D8B030D-6E8A-4147-A177-3AD203B41FA5}">
                      <a16:colId xmlns:a16="http://schemas.microsoft.com/office/drawing/2014/main" val="1749012121"/>
                    </a:ext>
                  </a:extLst>
                </a:gridCol>
                <a:gridCol w="1584176">
                  <a:extLst>
                    <a:ext uri="{9D8B030D-6E8A-4147-A177-3AD203B41FA5}">
                      <a16:colId xmlns:a16="http://schemas.microsoft.com/office/drawing/2014/main" val="1478885771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4235073521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365614740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1620497752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2500437215"/>
                    </a:ext>
                  </a:extLst>
                </a:gridCol>
                <a:gridCol w="2655264">
                  <a:extLst>
                    <a:ext uri="{9D8B030D-6E8A-4147-A177-3AD203B41FA5}">
                      <a16:colId xmlns:a16="http://schemas.microsoft.com/office/drawing/2014/main" val="613768306"/>
                    </a:ext>
                  </a:extLst>
                </a:gridCol>
              </a:tblGrid>
              <a:tr h="41093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Страна / регион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Документ / источник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Тип пути / участок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Скорость / диапазон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Нормируемый показатель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Нормативное значение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Краткий комментарий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extLst>
                  <a:ext uri="{0D108BD9-81ED-4DB2-BD59-A6C34878D82A}">
                    <a16:rowId xmlns:a16="http://schemas.microsoft.com/office/drawing/2014/main" val="201987790"/>
                  </a:ext>
                </a:extLst>
              </a:tr>
              <a:tr h="63832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Китай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TB 10621-2014 (Guo et al. 2023; Fei et al. 2020)(</a:t>
                      </a: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  <a:hlinkClick r:id="rId2" tooltip="Field Comprehensive Testing and Study on New Subgrade Structure of High-Speed Railway in Diatomaceous Earth Region"/>
                        </a:rPr>
                        <a:t>mdpi.com</a:t>
                      </a: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)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Безбалластный</a:t>
                      </a: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 путь, нормальный участок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300–350 км/ч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Постстроечная осадка субоснования</a:t>
                      </a:r>
                      <a:r>
                        <a:rPr lang="en-US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 (post-construction settlement)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≤15 мм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Базовый лимит для slab track; именно его чаще всего цитируют в работах по HSR.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extLst>
                  <a:ext uri="{0D108BD9-81ED-4DB2-BD59-A6C34878D82A}">
                    <a16:rowId xmlns:a16="http://schemas.microsoft.com/office/drawing/2014/main" val="3532266605"/>
                  </a:ext>
                </a:extLst>
              </a:tr>
              <a:tr h="9553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Китай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TB 10621-2014 (Fei </a:t>
                      </a:r>
                      <a:r>
                        <a:rPr lang="ru-RU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табл</a:t>
                      </a: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.3)(</a:t>
                      </a: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  <a:hlinkClick r:id="rId3" tooltip="Comparative Analysis of Design Parameters for High-Speed Railway Earthworks in Different Countries and a Unified Definition of Embankment Substructure"/>
                        </a:rPr>
                        <a:t>pdfs.semanticscholar.org</a:t>
                      </a: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)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Безбалластный</a:t>
                      </a: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 путь, нормальный участок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300–350 км/ч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Разрешённое увеличение постстроечной осадки при равномерном профиле и Rверт ≥ 0.4·v²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≤30 мм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До 30 мм допускается, если осадка равномерна и её можно «завернуть» в вертикальную кривую достаточного радиуса.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extLst>
                  <a:ext uri="{0D108BD9-81ED-4DB2-BD59-A6C34878D82A}">
                    <a16:rowId xmlns:a16="http://schemas.microsoft.com/office/drawing/2014/main" val="2836410124"/>
                  </a:ext>
                </a:extLst>
              </a:tr>
              <a:tr h="7968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Китай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TB 10621-2014 (Guo; Fei)(</a:t>
                      </a:r>
                      <a:r>
                        <a:rPr lang="en-US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  <a:hlinkClick r:id="rId2" tooltip="Field Comprehensive Testing and Study on New Subgrade Structure of High-Speed Railway in Diatomaceous Earth Region"/>
                        </a:rPr>
                        <a:t>mdpi.com</a:t>
                      </a:r>
                      <a:r>
                        <a:rPr lang="en-US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)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Сопряжения земляное полотно – мост / тоннель и др.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—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Дифференциальная постстроечная осадка на стыке разнородных конструкций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≤5 мм, угол излома ≤1/1000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Очень близко к российским требованиям: та же цифра 5 мм по абсолютной разности.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758" marR="6758" marT="6758" marB="6758" anchor="ctr"/>
                </a:tc>
                <a:extLst>
                  <a:ext uri="{0D108BD9-81ED-4DB2-BD59-A6C34878D82A}">
                    <a16:rowId xmlns:a16="http://schemas.microsoft.com/office/drawing/2014/main" val="4259256622"/>
                  </a:ext>
                </a:extLst>
              </a:tr>
            </a:tbl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75DE13AA-69B9-136D-6A2B-6EB6AE98D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217449"/>
            <a:ext cx="9810833" cy="1292662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СРАВНИТЕЛЬНАЯ ТАБЛИЦА ПО ДОПУСТИМЫМ НАКОПЛЕННЫМ ДЕФОРМАЦИЯМ ВИБРОПОЛЗУЧЕСТИ ЗЕМЛЯНОГО ПОЛОТНА ВСЖД (КИТАЙ)</a:t>
            </a:r>
            <a:endParaRPr lang="ru-RU" sz="2800" dirty="0">
              <a:latin typeface="Consolas" panose="020B0609020204030204" pitchFamily="49" charset="0"/>
              <a:cs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4817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59866B-967E-2A57-DF7B-20AAFF318F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Таблица 2">
            <a:extLst>
              <a:ext uri="{FF2B5EF4-FFF2-40B4-BE49-F238E27FC236}">
                <a16:creationId xmlns:a16="http://schemas.microsoft.com/office/drawing/2014/main" id="{819BE210-D6E4-D164-40D4-FC3F691F42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1656039"/>
              </p:ext>
            </p:extLst>
          </p:nvPr>
        </p:nvGraphicFramePr>
        <p:xfrm>
          <a:off x="299356" y="1772816"/>
          <a:ext cx="11772264" cy="38218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43069">
                  <a:extLst>
                    <a:ext uri="{9D8B030D-6E8A-4147-A177-3AD203B41FA5}">
                      <a16:colId xmlns:a16="http://schemas.microsoft.com/office/drawing/2014/main" val="3580576869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3916954212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3290431128"/>
                    </a:ext>
                  </a:extLst>
                </a:gridCol>
                <a:gridCol w="1081167">
                  <a:extLst>
                    <a:ext uri="{9D8B030D-6E8A-4147-A177-3AD203B41FA5}">
                      <a16:colId xmlns:a16="http://schemas.microsoft.com/office/drawing/2014/main" val="1365564048"/>
                    </a:ext>
                  </a:extLst>
                </a:gridCol>
                <a:gridCol w="1764196">
                  <a:extLst>
                    <a:ext uri="{9D8B030D-6E8A-4147-A177-3AD203B41FA5}">
                      <a16:colId xmlns:a16="http://schemas.microsoft.com/office/drawing/2014/main" val="2999893753"/>
                    </a:ext>
                  </a:extLst>
                </a:gridCol>
                <a:gridCol w="1728192">
                  <a:extLst>
                    <a:ext uri="{9D8B030D-6E8A-4147-A177-3AD203B41FA5}">
                      <a16:colId xmlns:a16="http://schemas.microsoft.com/office/drawing/2014/main" val="850002173"/>
                    </a:ext>
                  </a:extLst>
                </a:gridCol>
                <a:gridCol w="2843272">
                  <a:extLst>
                    <a:ext uri="{9D8B030D-6E8A-4147-A177-3AD203B41FA5}">
                      <a16:colId xmlns:a16="http://schemas.microsoft.com/office/drawing/2014/main" val="1607036251"/>
                    </a:ext>
                  </a:extLst>
                </a:gridCol>
              </a:tblGrid>
              <a:tr h="2830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Страна / регион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Документ / источник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Тип пути / участок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Скорость / диапазон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Нормируемый показатель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Нормативное значение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Краткий комментарий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extLst>
                  <a:ext uri="{0D108BD9-81ED-4DB2-BD59-A6C34878D82A}">
                    <a16:rowId xmlns:a16="http://schemas.microsoft.com/office/drawing/2014/main" val="1860353323"/>
                  </a:ext>
                </a:extLst>
              </a:tr>
              <a:tr h="9812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Германия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DB </a:t>
                      </a:r>
                      <a:r>
                        <a:rPr lang="en-US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Ril</a:t>
                      </a: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 836 (</a:t>
                      </a: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по</a:t>
                      </a: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 Fei </a:t>
                      </a:r>
                      <a:r>
                        <a:rPr lang="ru-RU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табл</a:t>
                      </a: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.3)(</a:t>
                      </a: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  <a:hlinkClick r:id="rId2" tooltip="Comparative Analysis of Design Parameters for High-Speed Railway Earthworks in Different Countries and a Unified Definition of Embankment Substructure"/>
                        </a:rPr>
                        <a:t>pdfs.semanticscholar.org</a:t>
                      </a: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)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Безбалластный</a:t>
                      </a: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 путь, нормальный участок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300 км/ч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Предельная постстроечная осадка (из условия Rверт ≥ 0.4·v²)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≈15 мм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Число 15 мм получается из критерия минимального радиуса вертикальной кривой для v=300 км/ч.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extLst>
                  <a:ext uri="{0D108BD9-81ED-4DB2-BD59-A6C34878D82A}">
                    <a16:rowId xmlns:a16="http://schemas.microsoft.com/office/drawing/2014/main" val="1895801788"/>
                  </a:ext>
                </a:extLst>
              </a:tr>
              <a:tr h="8415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Германия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DB </a:t>
                      </a:r>
                      <a:r>
                        <a:rPr lang="en-US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Ril</a:t>
                      </a: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 836 (Fei </a:t>
                      </a:r>
                      <a:r>
                        <a:rPr lang="ru-RU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табл</a:t>
                      </a: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.3)(</a:t>
                      </a: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  <a:hlinkClick r:id="rId2" tooltip="Comparative Analysis of Design Parameters for High-Speed Railway Earthworks in Different Countries and a Unified Definition of Embankment Substructure"/>
                        </a:rPr>
                        <a:t>pdfs.semanticscholar.org</a:t>
                      </a: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)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Любой тип пути, нормальные участки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—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Дифференциальная </a:t>
                      </a:r>
                      <a:r>
                        <a:rPr lang="ru-RU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постстроечная</a:t>
                      </a: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 осадка по длине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≤2 мм на 10 м (1:500)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Требование: путь не должен отклоняться более чем на 1/500 от опорной линии в пределах контрольной длины.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extLst>
                  <a:ext uri="{0D108BD9-81ED-4DB2-BD59-A6C34878D82A}">
                    <a16:rowId xmlns:a16="http://schemas.microsoft.com/office/drawing/2014/main" val="3228602161"/>
                  </a:ext>
                </a:extLst>
              </a:tr>
              <a:tr h="5623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Германия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DB Ril 836 (Fei </a:t>
                      </a: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табл</a:t>
                      </a:r>
                      <a:r>
                        <a:rPr lang="en-US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.3)(</a:t>
                      </a:r>
                      <a:r>
                        <a:rPr lang="en-US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  <a:hlinkClick r:id="rId2" tooltip="Comparative Analysis of Design Parameters for High-Speed Railway Earthworks in Different Countries and a Unified Definition of Embankment Substructure"/>
                        </a:rPr>
                        <a:t>pdfs.semanticscholar.org</a:t>
                      </a:r>
                      <a:r>
                        <a:rPr lang="en-US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)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Переход земляное полотно – искусственное сооружение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—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Дифференциальная осадка между задней гранью устоя и точкой на 30 м; уклон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≤20 мм на 30 м; уклон защитного слоя ≤1:1000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Жёсткий контроль «ступеньки» и плавности уклона в зоне перехода.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extLst>
                  <a:ext uri="{0D108BD9-81ED-4DB2-BD59-A6C34878D82A}">
                    <a16:rowId xmlns:a16="http://schemas.microsoft.com/office/drawing/2014/main" val="2787833157"/>
                  </a:ext>
                </a:extLst>
              </a:tr>
              <a:tr h="8415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Франция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Нац. нормы для HSR-земполотна (по Fei табл.3)(</a:t>
                      </a: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  <a:hlinkClick r:id="rId2" tooltip="Comparative Analysis of Design Parameters for High-Speed Railway Earthworks in Different Countries and a Unified Definition of Embankment Substructure"/>
                        </a:rPr>
                        <a:t>pdfs.semanticscholar.org</a:t>
                      </a: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)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Путь на балласте (TGV)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300–320 км/ч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Дифференциальная осадка вдоль пути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≤3 мм на 15 м (1:5000); ≤8 мм на 30 м (1:1000)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Дополнительно нормируется поперечная разность осадок между рельсами: ≤3 мм на 3 м.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6324" marR="6324" marT="6324" marB="6324" anchor="ctr"/>
                </a:tc>
                <a:extLst>
                  <a:ext uri="{0D108BD9-81ED-4DB2-BD59-A6C34878D82A}">
                    <a16:rowId xmlns:a16="http://schemas.microsoft.com/office/drawing/2014/main" val="3969406972"/>
                  </a:ext>
                </a:extLst>
              </a:tr>
            </a:tbl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3313DFB0-280F-D0AE-DBE8-9F612E139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217449"/>
            <a:ext cx="9810833" cy="1292662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СРАВНИТЕЛЬНАЯ ТАБЛИЦА ПО ДОПУСТИМЫМ НАКОПЛЕННЫМ ДЕФОРМАЦИЯМ ВИБРОПОЛЗУЧЕСТИ ЗЕМЛЯНОГО ПОЛОТНА ВСЖД (ЕВРОПА)</a:t>
            </a:r>
            <a:endParaRPr lang="ru-RU" sz="2800" dirty="0">
              <a:latin typeface="Consolas" panose="020B0609020204030204" pitchFamily="49" charset="0"/>
              <a:cs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8170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426CD1-1BF0-3412-400D-7AA89C2F78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Таблица 1">
            <a:extLst>
              <a:ext uri="{FF2B5EF4-FFF2-40B4-BE49-F238E27FC236}">
                <a16:creationId xmlns:a16="http://schemas.microsoft.com/office/drawing/2014/main" id="{EC2E3BCA-82E6-2ECE-04B8-73E0C18BDF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3865350"/>
              </p:ext>
            </p:extLst>
          </p:nvPr>
        </p:nvGraphicFramePr>
        <p:xfrm>
          <a:off x="216295" y="1979486"/>
          <a:ext cx="11791052" cy="28990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84436">
                  <a:extLst>
                    <a:ext uri="{9D8B030D-6E8A-4147-A177-3AD203B41FA5}">
                      <a16:colId xmlns:a16="http://schemas.microsoft.com/office/drawing/2014/main" val="117520657"/>
                    </a:ext>
                  </a:extLst>
                </a:gridCol>
                <a:gridCol w="1684436">
                  <a:extLst>
                    <a:ext uri="{9D8B030D-6E8A-4147-A177-3AD203B41FA5}">
                      <a16:colId xmlns:a16="http://schemas.microsoft.com/office/drawing/2014/main" val="3739205329"/>
                    </a:ext>
                  </a:extLst>
                </a:gridCol>
                <a:gridCol w="1684436">
                  <a:extLst>
                    <a:ext uri="{9D8B030D-6E8A-4147-A177-3AD203B41FA5}">
                      <a16:colId xmlns:a16="http://schemas.microsoft.com/office/drawing/2014/main" val="611814663"/>
                    </a:ext>
                  </a:extLst>
                </a:gridCol>
                <a:gridCol w="1684436">
                  <a:extLst>
                    <a:ext uri="{9D8B030D-6E8A-4147-A177-3AD203B41FA5}">
                      <a16:colId xmlns:a16="http://schemas.microsoft.com/office/drawing/2014/main" val="1470318452"/>
                    </a:ext>
                  </a:extLst>
                </a:gridCol>
                <a:gridCol w="1684436">
                  <a:extLst>
                    <a:ext uri="{9D8B030D-6E8A-4147-A177-3AD203B41FA5}">
                      <a16:colId xmlns:a16="http://schemas.microsoft.com/office/drawing/2014/main" val="3323836587"/>
                    </a:ext>
                  </a:extLst>
                </a:gridCol>
                <a:gridCol w="1684436">
                  <a:extLst>
                    <a:ext uri="{9D8B030D-6E8A-4147-A177-3AD203B41FA5}">
                      <a16:colId xmlns:a16="http://schemas.microsoft.com/office/drawing/2014/main" val="3160423431"/>
                    </a:ext>
                  </a:extLst>
                </a:gridCol>
                <a:gridCol w="1684436">
                  <a:extLst>
                    <a:ext uri="{9D8B030D-6E8A-4147-A177-3AD203B41FA5}">
                      <a16:colId xmlns:a16="http://schemas.microsoft.com/office/drawing/2014/main" val="251156894"/>
                    </a:ext>
                  </a:extLst>
                </a:gridCol>
              </a:tblGrid>
              <a:tr h="4173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Страна / регион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Документ / источник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Тип пути / участок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Скорость / диапазон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Нормируемый показатель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Нормативное значение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Краткий комментарий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extLst>
                  <a:ext uri="{0D108BD9-81ED-4DB2-BD59-A6C34878D82A}">
                    <a16:rowId xmlns:a16="http://schemas.microsoft.com/office/drawing/2014/main" val="2313327592"/>
                  </a:ext>
                </a:extLst>
              </a:tr>
              <a:tr h="144671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Япония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Стандарты</a:t>
                      </a: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 HSR / Shinkansen (Fei </a:t>
                      </a:r>
                      <a:r>
                        <a:rPr lang="ru-RU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табл</a:t>
                      </a: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.3)(</a:t>
                      </a: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  <a:hlinkClick r:id="rId2" tooltip="Comparative Analysis of Design Parameters for High-Speed Railway Earthworks in Different Countries and a Unified Definition of Embankment Substructure"/>
                        </a:rPr>
                        <a:t>pdfs.semanticscholar.org</a:t>
                      </a:r>
                      <a:r>
                        <a:rPr lang="en-US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)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HSR-линии, нормальные участки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240–320 км/ч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Дифференциальная </a:t>
                      </a:r>
                      <a:r>
                        <a:rPr lang="ru-RU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постстроечная</a:t>
                      </a: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 осадка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≤0.5–1.0 мм за 100 дней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Фактически это лимит на скорость развития неравномерной осадки; далее при необходимости проводят выправку пути.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extLst>
                  <a:ext uri="{0D108BD9-81ED-4DB2-BD59-A6C34878D82A}">
                    <a16:rowId xmlns:a16="http://schemas.microsoft.com/office/drawing/2014/main" val="1229281339"/>
                  </a:ext>
                </a:extLst>
              </a:tr>
              <a:tr h="10349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Япония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Те же стандарты (Fei табл.3)(</a:t>
                      </a: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  <a:hlinkClick r:id="rId2" tooltip="Comparative Analysis of Design Parameters for High-Speed Railway Earthworks in Different Countries and a Unified Definition of Embankment Substructure"/>
                        </a:rPr>
                        <a:t>pdfs.semanticscholar.org</a:t>
                      </a: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)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Основание с мерами усиления (</a:t>
                      </a:r>
                      <a:r>
                        <a:rPr lang="ru-RU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ground</a:t>
                      </a: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 </a:t>
                      </a:r>
                      <a:r>
                        <a:rPr lang="ru-RU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treatment</a:t>
                      </a: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)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—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Постстроечная</a:t>
                      </a: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 осадка при улучшенном основании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≤10 мм за 10 лет</a:t>
                      </a:r>
                      <a:endParaRPr lang="ru-RU" sz="1100" kern="10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u-RU" sz="1100" kern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Для участков с усилением грунта допускается всего 1 мм/год накопленной осадки.</a:t>
                      </a:r>
                      <a:endParaRPr lang="ru-RU" sz="1100" kern="100" dirty="0">
                        <a:effectLst/>
                        <a:latin typeface="Consolas" panose="020B0609020204030204" pitchFamily="49" charset="0"/>
                        <a:ea typeface="Calibri" panose="020F0502020204030204" pitchFamily="34" charset="0"/>
                        <a:cs typeface="Consolas" panose="020B0609020204030204" pitchFamily="49" charset="0"/>
                      </a:endParaRPr>
                    </a:p>
                  </a:txBody>
                  <a:tcPr marL="9324" marR="9324" marT="9324" marB="9324" anchor="ctr"/>
                </a:tc>
                <a:extLst>
                  <a:ext uri="{0D108BD9-81ED-4DB2-BD59-A6C34878D82A}">
                    <a16:rowId xmlns:a16="http://schemas.microsoft.com/office/drawing/2014/main" val="4146336705"/>
                  </a:ext>
                </a:extLst>
              </a:tr>
            </a:tbl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31EB9B3D-C044-A269-3694-C75D645B4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217449"/>
            <a:ext cx="9810833" cy="1292662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СРАВНИТЕЛЬНАЯ ТАБЛИЦА ПО ДОПУСТИМЫМ НАКОПЛЕННЫМ ДЕФОРМАЦИЯМ ВИБРОПОЛЗУЧЕСТИ ЗЕМЛЯНОГО ПОЛОТНА ВСЖД (ЯПОНИЯ)</a:t>
            </a:r>
            <a:endParaRPr lang="ru-RU" sz="2800" dirty="0">
              <a:latin typeface="Consolas" panose="020B0609020204030204" pitchFamily="49" charset="0"/>
              <a:cs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04123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BCEE68-DCC1-4AF1-60EE-75EDB27CC7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C8878DB5-3AEC-DBE5-F6B0-962ACFBD3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217449"/>
            <a:ext cx="11638008" cy="430887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НОРМАТИВНЫЕ ДОКУМЕНТЫ</a:t>
            </a:r>
            <a:endParaRPr lang="ru-RU" sz="2800" dirty="0">
              <a:latin typeface="Consolas" panose="020B0609020204030204" pitchFamily="49" charset="0"/>
              <a:cs typeface="Consolas" panose="020B0609020204030204" pitchFamily="49" charset="0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3CA250F-6F1B-A347-9410-5693E08F9F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0" r="21129" b="19260"/>
          <a:stretch/>
        </p:blipFill>
        <p:spPr>
          <a:xfrm>
            <a:off x="3791744" y="836712"/>
            <a:ext cx="4090597" cy="5413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8245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816650-7D8B-BC9F-8F9B-6FF88E7443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B83C6BF-81F0-2BFE-460D-BD6F20697D3C}"/>
              </a:ext>
            </a:extLst>
          </p:cNvPr>
          <p:cNvSpPr txBox="1"/>
          <p:nvPr/>
        </p:nvSpPr>
        <p:spPr>
          <a:xfrm>
            <a:off x="515380" y="1333330"/>
            <a:ext cx="6102926" cy="41913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ru-RU" sz="14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Базовый документ по осадкам для ВСМ (РЖД)</a:t>
            </a:r>
            <a:endParaRPr lang="ru-RU" sz="1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ru-RU" sz="14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«Методика расчета осадки земляного полотна железнодорожного пути»</a:t>
            </a:r>
            <a:br>
              <a:rPr lang="ru-RU" sz="14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4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утв. ОАО «РЖД» 18.02.2022 № 423/р. </a:t>
            </a:r>
            <a:endParaRPr lang="ru-RU" sz="1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ru-RU" sz="12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Это ключевой документ, где в табл. 4.1 даны допустимые расчётные осадки для разных категорий линий, в т.ч. для категории 1 – ВСМ.</a:t>
            </a:r>
            <a:endParaRPr lang="ru-RU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ru-RU" sz="12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Для ВСМ (категория 1) установлено:</a:t>
            </a:r>
            <a:endParaRPr lang="ru-RU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ru-RU" sz="12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Упругая осадка основной площадки:</a:t>
            </a:r>
            <a:endParaRPr lang="ru-RU" sz="12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ru-RU" sz="12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[</a:t>
            </a:r>
            <a:r>
              <a:rPr lang="ru-RU" sz="1200" kern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ru-RU" sz="12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ᵤ] = 1 мм </a:t>
            </a:r>
            <a:endParaRPr lang="ru-RU" sz="12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ru-RU" sz="12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Остаточные деформации основной площадки земляного полотна для ВСМ (примечание к табл. 4.1):</a:t>
            </a:r>
            <a:endParaRPr lang="ru-RU" sz="12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ru-RU" sz="1200" kern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Безбалластный</a:t>
            </a:r>
            <a:r>
              <a:rPr lang="ru-RU" sz="12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путь (плита):</a:t>
            </a:r>
            <a:endParaRPr lang="ru-RU" sz="12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15000"/>
              </a:lnSpc>
              <a:spcAft>
                <a:spcPts val="800"/>
              </a:spcAft>
              <a:buSzPts val="1000"/>
              <a:buFont typeface="Wingdings" pitchFamily="2" charset="2"/>
              <a:buChar char=""/>
              <a:tabLst>
                <a:tab pos="1371600" algn="l"/>
              </a:tabLst>
            </a:pPr>
            <a:r>
              <a:rPr lang="ru-RU" sz="1200" i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«максимальная накопленная остаточная деформация основной площадки земляного полотна … не должна превышать 15 мм за весь срок полезного использования и должна устраняться регулировкой скреплений»</a:t>
            </a:r>
            <a:endParaRPr lang="ru-RU" sz="12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8C4D9C-53AD-08F9-F1D0-F14D641B1062}"/>
              </a:ext>
            </a:extLst>
          </p:cNvPr>
          <p:cNvSpPr txBox="1"/>
          <p:nvPr/>
        </p:nvSpPr>
        <p:spPr>
          <a:xfrm>
            <a:off x="7068108" y="1333330"/>
            <a:ext cx="4086702" cy="18721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ru-RU" sz="14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СП 119.13330 «Железные дороги колеи 1520 мм» (обновлённый СНиП 32-01-95)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ru-RU" sz="1400" b="1" kern="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ru-RU" sz="1400" b="1" kern="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СП 446.1325800.2019 «Инженерно-геологические изыскания для строительства»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ru-RU" sz="1400" kern="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</a:t>
            </a:r>
            <a:r>
              <a:rPr lang="ru-RU" sz="14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.7.2.24.4</a:t>
            </a:r>
            <a:endParaRPr lang="ru-RU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E1E3775-022D-15DF-4A70-708168B83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217449"/>
            <a:ext cx="11638008" cy="430887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НОРМАТИВНЫЕ ДОКУМЕНТЫ</a:t>
            </a:r>
            <a:endParaRPr lang="ru-RU" sz="2800" dirty="0">
              <a:latin typeface="Consolas" panose="020B0609020204030204" pitchFamily="49" charset="0"/>
              <a:cs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73710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B32CC3-3566-A2E1-2E5D-FB3F647FBE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A2397F7C-97CA-9AAC-B280-92E9EDB25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217449"/>
            <a:ext cx="6696744" cy="861774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МИРОВАЯ ПРАКТИКА ПРИМЕНЕНИЯ МЕТОДОВ ИИ (КОРЕЯ)</a:t>
            </a:r>
            <a:endParaRPr lang="ru-RU" sz="2800" dirty="0">
              <a:latin typeface="Consolas" panose="020B0609020204030204" pitchFamily="49" charset="0"/>
              <a:cs typeface="Consolas" panose="020B0609020204030204" pitchFamily="49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BFACFF-72B7-C599-3B82-1496ACA49C87}"/>
              </a:ext>
            </a:extLst>
          </p:cNvPr>
          <p:cNvSpPr txBox="1"/>
          <p:nvPr/>
        </p:nvSpPr>
        <p:spPr>
          <a:xfrm>
            <a:off x="286851" y="1196752"/>
            <a:ext cx="6696744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b="1" dirty="0">
                <a:latin typeface="Consolas" panose="020B0609020204030204" pitchFamily="49" charset="0"/>
                <a:cs typeface="Consolas" panose="020B0609020204030204" pitchFamily="49" charset="0"/>
              </a:rPr>
              <a:t>Мониторинг деформации грунта высокоскоростных железных дорог с помощью интерферометрического синтетического апертурного радара (PS-</a:t>
            </a:r>
            <a:r>
              <a:rPr lang="ru-RU" b="1" dirty="0" err="1">
                <a:latin typeface="Consolas" panose="020B0609020204030204" pitchFamily="49" charset="0"/>
                <a:cs typeface="Consolas" panose="020B0609020204030204" pitchFamily="49" charset="0"/>
              </a:rPr>
              <a:t>InSAR</a:t>
            </a:r>
            <a:r>
              <a:rPr lang="ru-RU" b="1" dirty="0">
                <a:latin typeface="Consolas" panose="020B0609020204030204" pitchFamily="49" charset="0"/>
                <a:cs typeface="Consolas" panose="020B0609020204030204" pitchFamily="49" charset="0"/>
              </a:rPr>
              <a:t>)</a:t>
            </a:r>
          </a:p>
          <a:p>
            <a:endParaRPr lang="ru-RU" b="1" dirty="0">
              <a:latin typeface="Consolas" panose="020B0609020204030204" pitchFamily="49" charset="0"/>
              <a:cs typeface="Consolas" panose="020B0609020204030204" pitchFamily="49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Авторы: 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Seung-Jun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 Lee, Hong-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Sik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Yun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, 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Tae-Yun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Kim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 (Южная Корея, 2025)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Проблема: Проседание грунта под ЖД 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Honam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 (Корея) угрожает безопасности поездов; традиционные методы дорогие и медленные.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Метод: PS-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InSAR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 — спутниковые радары измеряют изменения грунта в мм; 29 снимков (2016–2019); проверка с GPS и 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leveling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 (точность &gt;93%).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Результаты: Оседание до -12 мм/год; сезонные пики от дождей; 16% трассы в риске.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Вывод: Дешёвый, точный мониторинг для профилактики; перспективы — интеграция с геоданными.</a:t>
            </a: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4F3CE692-22C9-9541-21C9-3C28DFFC80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2845" y="3861048"/>
            <a:ext cx="3524836" cy="2586484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FDA10D56-BB83-C598-7510-7C1ACDB04D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8128" y="191909"/>
            <a:ext cx="3622981" cy="3933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6216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222648-A04E-3B0A-99B2-57AB01AC46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8A00A6F-9F52-B32A-AA00-5C654C3A9781}"/>
              </a:ext>
            </a:extLst>
          </p:cNvPr>
          <p:cNvSpPr txBox="1"/>
          <p:nvPr/>
        </p:nvSpPr>
        <p:spPr>
          <a:xfrm>
            <a:off x="479376" y="1028343"/>
            <a:ext cx="6102926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rt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altLang="ru-RU" b="1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Прогнозирование подъёма подложки вдоль высокоскоростной железной дороги с использованием методов машинного обучения в Сычуани, Китай</a:t>
            </a:r>
            <a:endParaRPr lang="ru-RU" altLang="ru-RU" b="1" dirty="0">
              <a:latin typeface="Consolas" panose="020B0609020204030204" pitchFamily="49" charset="0"/>
              <a:cs typeface="Consolas" panose="020B0609020204030204" pitchFamily="49" charset="0"/>
            </a:endParaRPr>
          </a:p>
          <a:p>
            <a:endParaRPr lang="ru-RU" dirty="0">
              <a:latin typeface="Consolas" panose="020B0609020204030204" pitchFamily="49" charset="0"/>
              <a:cs typeface="Consolas" panose="020B0609020204030204" pitchFamily="49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Авторы и год: 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Yan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H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. 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et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al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., 2024 (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Frontiers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in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 Earth Science)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Проблема: Подъём подложки (20-60 мм) на ЖД Чэнду-Чунцин из-за красных пород — риск для поездов 350 км/ч.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Механизм: Набухание и ползучесть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Факторы (6 ключевых): Высота/ширина экскавации, угол слоёв, чередование пород, реология/набухание.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Методы ML: ANN, RF (лучший), SVM. Данные: 200 участков (70% 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train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, 30% 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test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Результаты: RF — топ точность; главный фактор — высота экскавации.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02478969-2CDA-7536-2C32-A785148BD3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2918"/>
          <a:stretch>
            <a:fillRect/>
          </a:stretch>
        </p:blipFill>
        <p:spPr>
          <a:xfrm>
            <a:off x="6780076" y="1015203"/>
            <a:ext cx="5145570" cy="362118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1C14A85-5445-876F-3EEB-35FA213FC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2" y="217449"/>
            <a:ext cx="7902622" cy="430887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МИРОВАЯ ПРАКТИКА ПРИМЕНЕНИЯ МЕТОДОВ ИИ</a:t>
            </a:r>
            <a:endParaRPr lang="ru-RU" sz="2800" dirty="0">
              <a:latin typeface="Consolas" panose="020B0609020204030204" pitchFamily="49" charset="0"/>
              <a:cs typeface="Consolas" panose="020B0609020204030204" pitchFamily="49" charset="0"/>
            </a:endParaRP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FB3F5215-8918-EE16-C1C1-76D1945B53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0440" y="4636383"/>
            <a:ext cx="5037558" cy="1869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7271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7FC10B-E5DF-9F27-01D2-B5F8600CD8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63C7C64-D1D7-FBCA-21F3-74EED0542C69}"/>
              </a:ext>
            </a:extLst>
          </p:cNvPr>
          <p:cNvSpPr txBox="1"/>
          <p:nvPr/>
        </p:nvSpPr>
        <p:spPr>
          <a:xfrm>
            <a:off x="385686" y="1448780"/>
            <a:ext cx="1165097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b="1" dirty="0" err="1">
                <a:latin typeface="Consolas" panose="020B0609020204030204" pitchFamily="49" charset="0"/>
                <a:cs typeface="Consolas" panose="020B0609020204030204" pitchFamily="49" charset="0"/>
              </a:rPr>
              <a:t>Transformer</a:t>
            </a:r>
            <a:r>
              <a:rPr lang="ru-RU" b="1" dirty="0">
                <a:latin typeface="Consolas" panose="020B0609020204030204" pitchFamily="49" charset="0"/>
                <a:cs typeface="Consolas" panose="020B0609020204030204" pitchFamily="49" charset="0"/>
              </a:rPr>
              <a:t> для предупреждения просадки ВСЖД</a:t>
            </a:r>
          </a:p>
          <a:p>
            <a:endParaRPr lang="ru-RU" dirty="0">
              <a:latin typeface="Consolas" panose="020B0609020204030204" pitchFamily="49" charset="0"/>
              <a:cs typeface="Consolas" panose="020B0609020204030204" pitchFamily="49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Проблема: Просадка грунта под ВСЖД.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Решение: 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Transformer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Как работает: Датчики → Извлечение фич → Захват зависимостей → Предсказание уровня риска.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7E0AC1F1-C25E-CE37-658A-B63A63206E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7588" y="2996952"/>
            <a:ext cx="6688043" cy="3218777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30BE7936-5AB5-FA9C-0E35-D12F92576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217449"/>
            <a:ext cx="6696744" cy="861774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МИРОВАЯ ПРАКТИКА ПРИМЕНЕНИЯ МЕТОДОВ ИИ (КИТАЙ)</a:t>
            </a:r>
            <a:endParaRPr lang="ru-RU" sz="2800" dirty="0">
              <a:latin typeface="Consolas" panose="020B0609020204030204" pitchFamily="49" charset="0"/>
              <a:cs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2806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BC3648-0DB0-D13D-9314-61130B2A1D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5F3DDA3-CE5D-C404-21F0-3DF2E74E3779}"/>
              </a:ext>
            </a:extLst>
          </p:cNvPr>
          <p:cNvSpPr txBox="1"/>
          <p:nvPr/>
        </p:nvSpPr>
        <p:spPr>
          <a:xfrm>
            <a:off x="551384" y="751344"/>
            <a:ext cx="6102926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b="1" dirty="0">
                <a:latin typeface="Consolas" panose="020B0609020204030204" pitchFamily="49" charset="0"/>
                <a:cs typeface="Consolas" panose="020B0609020204030204" pitchFamily="49" charset="0"/>
              </a:rPr>
              <a:t>Многофакторный метод предсказания осадки основания ВСЖД на основе ИИ</a:t>
            </a:r>
          </a:p>
          <a:p>
            <a:endParaRPr lang="ru-RU" dirty="0">
              <a:latin typeface="Consolas" panose="020B0609020204030204" pitchFamily="49" charset="0"/>
              <a:cs typeface="Consolas" panose="020B0609020204030204" pitchFamily="49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Проблема: Осадка основания под высокоскоростными ЖД — риск для безопасности поездов (норма: &lt;15 мм).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Старые методы: Гипербола, экспонента — учитывают только время, игнорируют погоду, влажность, нагрузку.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Новинка: Модель LSTM (</a:t>
            </a:r>
            <a:r>
              <a:rPr lang="en-US" dirty="0">
                <a:latin typeface="Consolas" panose="020B0609020204030204" pitchFamily="49" charset="0"/>
                <a:cs typeface="Consolas" panose="020B0609020204030204" pitchFamily="49" charset="0"/>
              </a:rPr>
              <a:t>LONG SHOT TERM MEMORY) 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Многофакторная: Температура, влажность почвы + осадка. ИИ с "памятью" и фокусом на ключевых факторах.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Результаты: Точность выше на 3-8% против других моделей. Лучше для долгосрочных прогнозов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Авторы: 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Fei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Gao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et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ru-RU" dirty="0" err="1">
                <a:latin typeface="Consolas" panose="020B0609020204030204" pitchFamily="49" charset="0"/>
                <a:cs typeface="Consolas" panose="020B0609020204030204" pitchFamily="49" charset="0"/>
              </a:rPr>
              <a:t>al</a:t>
            </a:r>
            <a:r>
              <a:rPr lang="ru-RU" dirty="0">
                <a:latin typeface="Consolas" panose="020B0609020204030204" pitchFamily="49" charset="0"/>
                <a:cs typeface="Consolas" panose="020B0609020204030204" pitchFamily="49" charset="0"/>
              </a:rPr>
              <a:t>., 2025. DOI: 10.10</a:t>
            </a: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6BBC168-E962-2B6C-C3EC-66EB553E2F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4310" y="3925093"/>
            <a:ext cx="5391991" cy="2541786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EA12836E-D2D5-34D1-9E11-6B4C2BD969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8088" y="1009312"/>
            <a:ext cx="5239115" cy="2779728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5E9413A-E463-B1AE-EE1B-9430A6B84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2" y="217449"/>
            <a:ext cx="9090754" cy="861774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МИРОВАЯ ПРАКТИКА ПРИМЕНЕНИЯ МЕТОДОВ ИИ (КИТАЙ)</a:t>
            </a:r>
            <a:endParaRPr lang="ru-RU" sz="2800" dirty="0">
              <a:latin typeface="Consolas" panose="020B0609020204030204" pitchFamily="49" charset="0"/>
              <a:cs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666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EFACB8-0613-ABA8-F27C-E0E513CA78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FFBE8044-86F3-4A3C-B138-69EC3F068C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504" y="793154"/>
            <a:ext cx="4589378" cy="5516166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B70D07F-9A39-1B30-B4F7-E7430FF0F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2" y="217449"/>
            <a:ext cx="7830613" cy="430887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МИРОВАЯ ПРАКТИКА ПРИМЕНЕНИЯ МЕТОДОВ ИИ</a:t>
            </a:r>
            <a:endParaRPr lang="ru-RU" sz="2800" dirty="0">
              <a:latin typeface="Consolas" panose="020B0609020204030204" pitchFamily="49" charset="0"/>
              <a:cs typeface="Consolas" panose="020B0609020204030204" pitchFamily="49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5CC6625-56B7-B192-0D5A-1BF3D91258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791185"/>
            <a:ext cx="5447113" cy="3275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8534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9C437E-C553-7B6C-802B-AFBB77D153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10DA15C-CE74-3140-B4BA-B54431DCF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217449"/>
            <a:ext cx="5418345" cy="430887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ПРИМЕНЕНИЕ </a:t>
            </a:r>
            <a:r>
              <a:rPr lang="en-US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TCN </a:t>
            </a:r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ДЛЯ ПРОГНОЗА МДГТ</a:t>
            </a:r>
            <a:endParaRPr lang="ru-RU" sz="2800" dirty="0">
              <a:latin typeface="Consolas" panose="020B0609020204030204" pitchFamily="49" charset="0"/>
              <a:cs typeface="Consolas" panose="020B0609020204030204" pitchFamily="49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A9C0121-DB68-A4D7-5CFD-81694B0E5C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5295" y="953629"/>
            <a:ext cx="4654324" cy="2471391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004C9887-CC68-1120-FB18-054D3A2F0B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0076" y="3717032"/>
            <a:ext cx="5061156" cy="2687415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9F7E2593-BE98-8100-267C-8BF1339CAE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921" y="1593528"/>
            <a:ext cx="6507155" cy="3455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6261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DE2D9A-25D4-1779-FB0E-CB75B136E8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21C5E3C4-2108-8E34-0720-29CD1EF369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9476" y="980728"/>
            <a:ext cx="9682869" cy="514149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56CE2B26-3E04-E3EF-155B-EB2C15B0C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217449"/>
            <a:ext cx="8298665" cy="430887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МАТРИЦА ПРИЗНАКОВ ИССЛЕДУЕМЫХ ГРУНТОВ</a:t>
            </a:r>
            <a:endParaRPr lang="ru-RU" sz="2800" dirty="0">
              <a:latin typeface="Consolas" panose="020B0609020204030204" pitchFamily="49" charset="0"/>
              <a:cs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70308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4E9AF4-3403-CB4C-819D-02C879F635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42E13863-8D75-BE8C-0127-864383704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217449"/>
            <a:ext cx="5418345" cy="430887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ПРИМЕНЕНИЕ </a:t>
            </a:r>
            <a:r>
              <a:rPr lang="en-US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TCN </a:t>
            </a:r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ДЛЯ ПРОГНОЗА МДГТ</a:t>
            </a:r>
            <a:endParaRPr lang="ru-RU" sz="2800" dirty="0">
              <a:latin typeface="Consolas" panose="020B0609020204030204" pitchFamily="49" charset="0"/>
              <a:cs typeface="Consolas" panose="020B0609020204030204" pitchFamily="49" charset="0"/>
            </a:endParaRPr>
          </a:p>
        </p:txBody>
      </p:sp>
      <p:pic>
        <p:nvPicPr>
          <p:cNvPr id="5" name="Рисунок 4" descr="Изображение выглядит как текст, диаграмма, План, снимок экрана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F7191340-DB80-E880-7733-A5BE8D1605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0176" y="1160748"/>
            <a:ext cx="4307792" cy="484797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5B2DC98-8D12-715A-56F3-22A9F1ED9988}"/>
              </a:ext>
            </a:extLst>
          </p:cNvPr>
          <p:cNvSpPr txBox="1"/>
          <p:nvPr/>
        </p:nvSpPr>
        <p:spPr>
          <a:xfrm>
            <a:off x="8796300" y="6143833"/>
            <a:ext cx="2961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/>
              <a:t>Схема нейронной сети</a:t>
            </a:r>
          </a:p>
        </p:txBody>
      </p:sp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05E13D01-A086-F648-58AF-4D8B801460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388" y="1700808"/>
            <a:ext cx="7340693" cy="3196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620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FAC5B5-C884-1E7F-A4F1-C79ED42AEA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ECDA882-1FD4-F3F8-E0B5-6F194BB76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2" y="217449"/>
            <a:ext cx="7614589" cy="430887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ПРОГНОЗИРОВАНИЕ ДЕФОРМАЦИИ МЕТОДОМ </a:t>
            </a:r>
            <a:r>
              <a:rPr lang="en-US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TCN</a:t>
            </a:r>
            <a:endParaRPr lang="ru-RU" sz="2800" dirty="0">
              <a:latin typeface="Consolas" panose="020B0609020204030204" pitchFamily="49" charset="0"/>
              <a:cs typeface="Consolas" panose="020B0609020204030204" pitchFamily="49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9F0922E4-898F-4498-C30F-D34127FB96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1484" y="648336"/>
            <a:ext cx="5524282" cy="562267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96C2B4F9-0D6F-40A1-F2E1-AC901E1490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6120" y="1088740"/>
            <a:ext cx="4947371" cy="262699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EA68011-11BB-8A70-3F52-BB480F86A49C}"/>
                  </a:ext>
                </a:extLst>
              </p:cNvPr>
              <p:cNvSpPr txBox="1"/>
              <p:nvPr/>
            </p:nvSpPr>
            <p:spPr>
              <a:xfrm>
                <a:off x="7286280" y="3968364"/>
                <a:ext cx="4500500" cy="37555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ru-RU" b="1" dirty="0">
                    <a:latin typeface="Consolas" panose="020B0609020204030204" pitchFamily="49" charset="0"/>
                    <a:cs typeface="Consolas" panose="020B0609020204030204" pitchFamily="49" charset="0"/>
                  </a:rPr>
                  <a:t>Коэффициент детерминации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b="1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b="1" i="1" dirty="0" smtClean="0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p>
                        <m:r>
                          <a:rPr lang="en-US" b="1" i="1" dirty="0" smtClean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  <m:r>
                      <a:rPr lang="en-US" b="1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b="1" i="1" dirty="0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b="1" i="1" dirty="0" smtClean="0">
                        <a:latin typeface="Cambria Math" panose="02040503050406030204" pitchFamily="18" charset="0"/>
                      </a:rPr>
                      <m:t>𝟗𝟑</m:t>
                    </m:r>
                  </m:oMath>
                </a14:m>
                <a:endParaRPr lang="ru-RU" dirty="0">
                  <a:latin typeface="Consolas" panose="020B0609020204030204" pitchFamily="49" charset="0"/>
                  <a:cs typeface="Consolas" panose="020B0609020204030204" pitchFamily="49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EA68011-11BB-8A70-3F52-BB480F86A49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86280" y="3968364"/>
                <a:ext cx="4500500" cy="375552"/>
              </a:xfrm>
              <a:prstGeom prst="rect">
                <a:avLst/>
              </a:prstGeom>
              <a:blipFill>
                <a:blip r:embed="rId4"/>
                <a:stretch>
                  <a:fillRect l="-1083" t="-6452" b="-25806"/>
                </a:stretch>
              </a:blipFill>
            </p:spPr>
            <p:txBody>
              <a:bodyPr/>
              <a:lstStyle/>
              <a:p>
                <a:r>
                  <a:rPr lang="ru-RU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9E15031A-3A4C-1E97-96EB-BF42BE73A6D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72"/>
          <a:stretch>
            <a:fillRect/>
          </a:stretch>
        </p:blipFill>
        <p:spPr>
          <a:xfrm>
            <a:off x="8850654" y="4715395"/>
            <a:ext cx="2931770" cy="1733029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C20DA759-F9A1-9104-580D-CD6970066DF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638"/>
          <a:stretch>
            <a:fillRect/>
          </a:stretch>
        </p:blipFill>
        <p:spPr>
          <a:xfrm>
            <a:off x="8227888" y="4401108"/>
            <a:ext cx="197131" cy="1951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1978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EB7808-F4D3-E7D4-0311-187995E641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5A3C326-C6E5-8D35-73EE-00AFEAE0E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2" y="217449"/>
            <a:ext cx="8478686" cy="861774"/>
          </a:xfrm>
        </p:spPr>
        <p:txBody>
          <a:bodyPr/>
          <a:lstStyle/>
          <a:p>
            <a:r>
              <a:rPr lang="ru-RU" sz="2800" b="1" dirty="0">
                <a:latin typeface="Consolas" panose="020B0609020204030204" pitchFamily="49" charset="0"/>
                <a:cs typeface="Consolas" panose="020B0609020204030204" pitchFamily="49" charset="0"/>
              </a:rPr>
              <a:t>ТРИ ОСНОВНЫХ МЕТОДА ГЛУБИННОГО ЗАКРЕПЛЕНИЯ</a:t>
            </a:r>
          </a:p>
        </p:txBody>
      </p:sp>
      <p:graphicFrame>
        <p:nvGraphicFramePr>
          <p:cNvPr id="3" name="Таблица 2">
            <a:extLst>
              <a:ext uri="{FF2B5EF4-FFF2-40B4-BE49-F238E27FC236}">
                <a16:creationId xmlns:a16="http://schemas.microsoft.com/office/drawing/2014/main" id="{1DB35D41-96C5-CB50-5C10-DF00395BC2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3035658"/>
              </p:ext>
            </p:extLst>
          </p:nvPr>
        </p:nvGraphicFramePr>
        <p:xfrm>
          <a:off x="267654" y="1556792"/>
          <a:ext cx="7344816" cy="4351337"/>
        </p:xfrm>
        <a:graphic>
          <a:graphicData uri="http://schemas.openxmlformats.org/drawingml/2006/table">
            <a:tbl>
              <a:tblPr/>
              <a:tblGrid>
                <a:gridCol w="1951358">
                  <a:extLst>
                    <a:ext uri="{9D8B030D-6E8A-4147-A177-3AD203B41FA5}">
                      <a16:colId xmlns:a16="http://schemas.microsoft.com/office/drawing/2014/main" val="3793978470"/>
                    </a:ext>
                  </a:extLst>
                </a:gridCol>
                <a:gridCol w="1246410">
                  <a:extLst>
                    <a:ext uri="{9D8B030D-6E8A-4147-A177-3AD203B41FA5}">
                      <a16:colId xmlns:a16="http://schemas.microsoft.com/office/drawing/2014/main" val="3359608849"/>
                    </a:ext>
                  </a:extLst>
                </a:gridCol>
                <a:gridCol w="2034858">
                  <a:extLst>
                    <a:ext uri="{9D8B030D-6E8A-4147-A177-3AD203B41FA5}">
                      <a16:colId xmlns:a16="http://schemas.microsoft.com/office/drawing/2014/main" val="3989348386"/>
                    </a:ext>
                  </a:extLst>
                </a:gridCol>
                <a:gridCol w="2112190">
                  <a:extLst>
                    <a:ext uri="{9D8B030D-6E8A-4147-A177-3AD203B41FA5}">
                      <a16:colId xmlns:a16="http://schemas.microsoft.com/office/drawing/2014/main" val="3014955738"/>
                    </a:ext>
                  </a:extLst>
                </a:gridCol>
              </a:tblGrid>
              <a:tr h="576683">
                <a:tc>
                  <a:txBody>
                    <a:bodyPr/>
                    <a:lstStyle/>
                    <a:p>
                      <a:pPr algn="l" fontAlgn="t" latinLnBrk="0"/>
                      <a:r>
                        <a:rPr lang="ru-RU" sz="1500" b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Способ</a:t>
                      </a:r>
                    </a:p>
                  </a:txBody>
                  <a:tcPr marL="52426" marR="52426" marT="52426" marB="52426"/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ru-RU" sz="1500" b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Глубина</a:t>
                      </a:r>
                    </a:p>
                  </a:txBody>
                  <a:tcPr marL="52426" marR="52426" marT="52426" marB="52426"/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ru-RU" sz="1500" b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Преимущества</a:t>
                      </a:r>
                    </a:p>
                  </a:txBody>
                  <a:tcPr marL="52426" marR="52426" marT="52426" marB="52426"/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ru-RU" sz="1500" b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Недостатки</a:t>
                      </a:r>
                    </a:p>
                  </a:txBody>
                  <a:tcPr marL="52426" marR="52426" marT="52426" marB="52426"/>
                </a:tc>
                <a:extLst>
                  <a:ext uri="{0D108BD9-81ED-4DB2-BD59-A6C34878D82A}">
                    <a16:rowId xmlns:a16="http://schemas.microsoft.com/office/drawing/2014/main" val="2910047769"/>
                  </a:ext>
                </a:extLst>
              </a:tr>
              <a:tr h="1494134">
                <a:tc>
                  <a:txBody>
                    <a:bodyPr/>
                    <a:lstStyle/>
                    <a:p>
                      <a:pPr fontAlgn="base" latinLnBrk="0"/>
                      <a:r>
                        <a:rPr lang="ru-RU" sz="1500" b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Закрепление столбами</a:t>
                      </a:r>
                      <a:endParaRPr lang="ru-RU" sz="1500" dirty="0">
                        <a:effectLst/>
                        <a:latin typeface="Consolas" panose="020B0609020204030204" pitchFamily="49" charset="0"/>
                        <a:cs typeface="Consolas" panose="020B0609020204030204" pitchFamily="49" charset="0"/>
                      </a:endParaRPr>
                    </a:p>
                  </a:txBody>
                  <a:tcPr marL="52426" marR="52426" marT="39319" marB="39319" anchor="ctr"/>
                </a:tc>
                <a:tc>
                  <a:txBody>
                    <a:bodyPr/>
                    <a:lstStyle/>
                    <a:p>
                      <a:pPr fontAlgn="base" latinLnBrk="0"/>
                      <a:r>
                        <a:rPr lang="ru-RU" sz="150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до 25-30м</a:t>
                      </a:r>
                    </a:p>
                  </a:txBody>
                  <a:tcPr marL="52426" marR="52426" marT="39319" marB="39319" anchor="ctr"/>
                </a:tc>
                <a:tc>
                  <a:txBody>
                    <a:bodyPr/>
                    <a:lstStyle/>
                    <a:p>
                      <a:pPr fontAlgn="base" latinLnBrk="0"/>
                      <a:r>
                        <a:rPr lang="ru-RU" sz="150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Большая глубина</a:t>
                      </a:r>
                    </a:p>
                  </a:txBody>
                  <a:tcPr marL="52426" marR="52426" marT="39319" marB="39319" anchor="ctr"/>
                </a:tc>
                <a:tc>
                  <a:txBody>
                    <a:bodyPr/>
                    <a:lstStyle/>
                    <a:p>
                      <a:pPr fontAlgn="base" latinLnBrk="0"/>
                      <a:r>
                        <a:rPr lang="ru-RU" sz="150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Сложность создания массива, нет герметичности</a:t>
                      </a:r>
                    </a:p>
                  </a:txBody>
                  <a:tcPr marL="52426" marR="52426" marT="39319" marB="39319" anchor="ctr"/>
                </a:tc>
                <a:extLst>
                  <a:ext uri="{0D108BD9-81ED-4DB2-BD59-A6C34878D82A}">
                    <a16:rowId xmlns:a16="http://schemas.microsoft.com/office/drawing/2014/main" val="1668038337"/>
                  </a:ext>
                </a:extLst>
              </a:tr>
              <a:tr h="1258218">
                <a:tc>
                  <a:txBody>
                    <a:bodyPr/>
                    <a:lstStyle/>
                    <a:p>
                      <a:pPr fontAlgn="base" latinLnBrk="0"/>
                      <a:r>
                        <a:rPr lang="ru-RU" sz="1500" b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Закрепление массивом</a:t>
                      </a:r>
                      <a:endParaRPr lang="ru-RU" sz="1500" dirty="0">
                        <a:effectLst/>
                        <a:latin typeface="Consolas" panose="020B0609020204030204" pitchFamily="49" charset="0"/>
                        <a:cs typeface="Consolas" panose="020B0609020204030204" pitchFamily="49" charset="0"/>
                      </a:endParaRPr>
                    </a:p>
                  </a:txBody>
                  <a:tcPr marL="52426" marR="52426" marT="39319" marB="39319" anchor="ctr"/>
                </a:tc>
                <a:tc>
                  <a:txBody>
                    <a:bodyPr/>
                    <a:lstStyle/>
                    <a:p>
                      <a:pPr fontAlgn="base" latinLnBrk="0"/>
                      <a:r>
                        <a:rPr lang="ru-RU" sz="150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5-6м</a:t>
                      </a:r>
                    </a:p>
                  </a:txBody>
                  <a:tcPr marL="52426" marR="52426" marT="39319" marB="39319" anchor="ctr"/>
                </a:tc>
                <a:tc>
                  <a:txBody>
                    <a:bodyPr/>
                    <a:lstStyle/>
                    <a:p>
                      <a:pPr fontAlgn="base" latinLnBrk="0"/>
                      <a:r>
                        <a:rPr lang="ru-RU" sz="150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Формирует прочное основание без </a:t>
                      </a:r>
                      <a:r>
                        <a:rPr lang="ru-RU" sz="1500" dirty="0" err="1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допзатрат</a:t>
                      </a:r>
                      <a:endParaRPr lang="ru-RU" sz="1500" dirty="0">
                        <a:effectLst/>
                        <a:latin typeface="Consolas" panose="020B0609020204030204" pitchFamily="49" charset="0"/>
                        <a:cs typeface="Consolas" panose="020B0609020204030204" pitchFamily="49" charset="0"/>
                      </a:endParaRPr>
                    </a:p>
                  </a:txBody>
                  <a:tcPr marL="52426" marR="52426" marT="39319" marB="39319" anchor="ctr"/>
                </a:tc>
                <a:tc>
                  <a:txBody>
                    <a:bodyPr/>
                    <a:lstStyle/>
                    <a:p>
                      <a:pPr fontAlgn="base" latinLnBrk="0"/>
                      <a:r>
                        <a:rPr lang="ru-RU" sz="150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Малая глубина</a:t>
                      </a:r>
                    </a:p>
                  </a:txBody>
                  <a:tcPr marL="52426" marR="52426" marT="39319" marB="39319" anchor="ctr"/>
                </a:tc>
                <a:extLst>
                  <a:ext uri="{0D108BD9-81ED-4DB2-BD59-A6C34878D82A}">
                    <a16:rowId xmlns:a16="http://schemas.microsoft.com/office/drawing/2014/main" val="663749821"/>
                  </a:ext>
                </a:extLst>
              </a:tr>
              <a:tr h="1022302">
                <a:tc>
                  <a:txBody>
                    <a:bodyPr/>
                    <a:lstStyle/>
                    <a:p>
                      <a:pPr fontAlgn="base" latinLnBrk="0"/>
                      <a:r>
                        <a:rPr lang="ru-RU" sz="1500" b="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Комбинированный</a:t>
                      </a:r>
                      <a:endParaRPr lang="ru-RU" sz="1500" dirty="0">
                        <a:effectLst/>
                        <a:latin typeface="Consolas" panose="020B0609020204030204" pitchFamily="49" charset="0"/>
                        <a:cs typeface="Consolas" panose="020B0609020204030204" pitchFamily="49" charset="0"/>
                      </a:endParaRPr>
                    </a:p>
                  </a:txBody>
                  <a:tcPr marL="52426" marR="52426" marT="39319" marB="39319" anchor="ctr"/>
                </a:tc>
                <a:tc>
                  <a:txBody>
                    <a:bodyPr/>
                    <a:lstStyle/>
                    <a:p>
                      <a:pPr fontAlgn="base" latinLnBrk="0"/>
                      <a:r>
                        <a:rPr lang="ru-RU" sz="150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15-25м</a:t>
                      </a:r>
                    </a:p>
                  </a:txBody>
                  <a:tcPr marL="52426" marR="52426" marT="39319" marB="39319" anchor="ctr"/>
                </a:tc>
                <a:tc>
                  <a:txBody>
                    <a:bodyPr/>
                    <a:lstStyle/>
                    <a:p>
                      <a:pPr fontAlgn="base" latinLnBrk="0"/>
                      <a:r>
                        <a:rPr lang="ru-RU" sz="150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Универсальность, герметичная стена</a:t>
                      </a:r>
                    </a:p>
                  </a:txBody>
                  <a:tcPr marL="52426" marR="52426" marT="39319" marB="39319" anchor="ctr"/>
                </a:tc>
                <a:tc>
                  <a:txBody>
                    <a:bodyPr/>
                    <a:lstStyle/>
                    <a:p>
                      <a:pPr fontAlgn="base" latinLnBrk="0"/>
                      <a:r>
                        <a:rPr lang="ru-RU" sz="1500" dirty="0">
                          <a:effectLst/>
                          <a:latin typeface="Consolas" panose="020B0609020204030204" pitchFamily="49" charset="0"/>
                          <a:cs typeface="Consolas" panose="020B0609020204030204" pitchFamily="49" charset="0"/>
                        </a:rPr>
                        <a:t>-</a:t>
                      </a:r>
                    </a:p>
                  </a:txBody>
                  <a:tcPr marL="52426" marR="52426" marT="39319" marB="39319" anchor="ctr"/>
                </a:tc>
                <a:extLst>
                  <a:ext uri="{0D108BD9-81ED-4DB2-BD59-A6C34878D82A}">
                    <a16:rowId xmlns:a16="http://schemas.microsoft.com/office/drawing/2014/main" val="152645442"/>
                  </a:ext>
                </a:extLst>
              </a:tr>
            </a:tbl>
          </a:graphicData>
        </a:graphic>
      </p:graphicFrame>
      <p:pic>
        <p:nvPicPr>
          <p:cNvPr id="5" name="Picture 2">
            <a:extLst>
              <a:ext uri="{FF2B5EF4-FFF2-40B4-BE49-F238E27FC236}">
                <a16:creationId xmlns:a16="http://schemas.microsoft.com/office/drawing/2014/main" id="{8830C8A0-C828-B283-C6B8-21FE938F2B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896200" y="1195484"/>
            <a:ext cx="4063380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8B773DF7-3099-8698-283C-96FA6C9C524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9589" y="4005064"/>
            <a:ext cx="2323392" cy="2323392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32295123-3A90-03FA-4654-1476B4070C8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0386" y="4005064"/>
            <a:ext cx="1693210" cy="2257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8151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61F5ED-A822-D588-4EB9-74951E0E7A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E00F2B58-921C-4EE8-2A50-3E2C5E5D43DB}"/>
              </a:ext>
            </a:extLst>
          </p:cNvPr>
          <p:cNvSpPr/>
          <p:nvPr/>
        </p:nvSpPr>
        <p:spPr>
          <a:xfrm>
            <a:off x="327237" y="1977894"/>
            <a:ext cx="664320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>
                <a:latin typeface="fkGroteskNeue"/>
              </a:rPr>
              <a:t>Принцип работы: цепной режущий элемент с навеской на копровую установку</a:t>
            </a:r>
          </a:p>
          <a:p>
            <a:r>
              <a:rPr lang="ru-RU" dirty="0">
                <a:latin typeface="fkGroteskNeue"/>
              </a:rPr>
              <a:t>Возможности: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ru-RU" dirty="0">
                <a:latin typeface="fkGroteskNeue"/>
              </a:rPr>
              <a:t>Отдельно стоящие колонны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ru-RU" dirty="0">
                <a:latin typeface="fkGroteskNeue"/>
              </a:rPr>
              <a:t>Закрепление массивов на длину 15-25м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ru-RU" dirty="0">
                <a:latin typeface="fkGroteskNeue"/>
              </a:rPr>
              <a:t>Создание герметичных стен (однорядных и многорядных)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ru-RU" dirty="0">
                <a:latin typeface="fkGroteskNeue"/>
              </a:rPr>
              <a:t>Обеспечение водонепроницаемости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ru-RU" dirty="0">
              <a:latin typeface="fkGroteskNeue"/>
            </a:endParaRPr>
          </a:p>
          <a:p>
            <a:r>
              <a:rPr lang="ru-RU" dirty="0">
                <a:latin typeface="fkGroteskNeue"/>
              </a:rPr>
              <a:t>Главное преимущество: превосходящая производительность по сравнению с другими технологиями</a:t>
            </a:r>
            <a:endParaRPr lang="ru-RU" b="0" i="0" dirty="0">
              <a:effectLst/>
              <a:latin typeface="fkGroteskNeue"/>
            </a:endParaRP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707AAD-869E-E2DE-C657-2128EAA81C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0004" y="1438597"/>
            <a:ext cx="2653870" cy="3980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>
            <a:extLst>
              <a:ext uri="{FF2B5EF4-FFF2-40B4-BE49-F238E27FC236}">
                <a16:creationId xmlns:a16="http://schemas.microsoft.com/office/drawing/2014/main" id="{A59E16CE-19A8-029B-DF77-43D2FDD828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9734" y="3457948"/>
            <a:ext cx="1961455" cy="1961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Преимущества технологии &quot;Зуб дракона&quot;">
            <a:extLst>
              <a:ext uri="{FF2B5EF4-FFF2-40B4-BE49-F238E27FC236}">
                <a16:creationId xmlns:a16="http://schemas.microsoft.com/office/drawing/2014/main" id="{18ACBD8C-61D0-C94B-1D7E-8BA408C0E3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9734" y="1447600"/>
            <a:ext cx="1961455" cy="1961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FFF2217A-9BBE-4C36-D62F-321864970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1" y="217449"/>
            <a:ext cx="9584273" cy="861774"/>
          </a:xfrm>
        </p:spPr>
        <p:txBody>
          <a:bodyPr/>
          <a:lstStyle/>
          <a:p>
            <a:r>
              <a:rPr lang="ru-RU" sz="2800" b="1" dirty="0"/>
              <a:t>ИННОВАЦИОННОЕ РЕШЕНИЕ - ЦЕПНОЙ РЕЖУЩИЙ ЭЛЕМЕНТ</a:t>
            </a:r>
          </a:p>
        </p:txBody>
      </p:sp>
    </p:spTree>
    <p:extLst>
      <p:ext uri="{BB962C8B-B14F-4D97-AF65-F5344CB8AC3E}">
        <p14:creationId xmlns:p14="http://schemas.microsoft.com/office/powerpoint/2010/main" val="16895583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90236B-20DE-DDFA-A06E-0B4A14408D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BD4BE388-C53E-48DA-DA24-3358475463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1056102"/>
            <a:ext cx="7772400" cy="4745796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9E5641AD-C324-6D09-65F2-4E74C3D2A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1" y="217449"/>
            <a:ext cx="9584273" cy="430887"/>
          </a:xfrm>
        </p:spPr>
        <p:txBody>
          <a:bodyPr/>
          <a:lstStyle/>
          <a:p>
            <a:r>
              <a:rPr lang="ru-RU" sz="2800" b="1" dirty="0"/>
              <a:t>ИННОВАЦИОННОЕ РЕШЕНИЕ – ЗУБ ДРАКОНА</a:t>
            </a:r>
          </a:p>
        </p:txBody>
      </p:sp>
    </p:spTree>
    <p:extLst>
      <p:ext uri="{BB962C8B-B14F-4D97-AF65-F5344CB8AC3E}">
        <p14:creationId xmlns:p14="http://schemas.microsoft.com/office/powerpoint/2010/main" val="28050032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341CFD-B0A9-7DEF-28B8-EC1D4AA204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Заголовок 1">
            <a:extLst>
              <a:ext uri="{FF2B5EF4-FFF2-40B4-BE49-F238E27FC236}">
                <a16:creationId xmlns:a16="http://schemas.microsoft.com/office/drawing/2014/main" id="{FFBA0C76-03F7-E87B-747C-CB62D8839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332656"/>
            <a:ext cx="10477053" cy="369332"/>
          </a:xfrm>
        </p:spPr>
        <p:txBody>
          <a:bodyPr/>
          <a:lstStyle/>
          <a:p>
            <a:r>
              <a:rPr lang="ru-RU" b="1" dirty="0"/>
              <a:t>ИННОВАЦИОННОЕ РЕШЕНИЕ - ЦЕПНОЙ РЕЖУЩИЙ ЭЛЕМЕНТ</a:t>
            </a:r>
          </a:p>
        </p:txBody>
      </p:sp>
      <p:pic>
        <p:nvPicPr>
          <p:cNvPr id="2" name="Зуб дракона cut">
            <a:hlinkClick r:id="" action="ppaction://media"/>
            <a:extLst>
              <a:ext uri="{FF2B5EF4-FFF2-40B4-BE49-F238E27FC236}">
                <a16:creationId xmlns:a16="http://schemas.microsoft.com/office/drawing/2014/main" id="{24FB1B0B-582D-50CF-89C1-F689349B4C8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75" y="3175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493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2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Объект 6">
            <a:extLst>
              <a:ext uri="{FF2B5EF4-FFF2-40B4-BE49-F238E27FC236}">
                <a16:creationId xmlns:a16="http://schemas.microsoft.com/office/drawing/2014/main" id="{DDEB36E6-408E-40C8-8D68-F274E3621F5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82450" y="1059107"/>
            <a:ext cx="7423224" cy="3869191"/>
          </a:xfrm>
        </p:spPr>
        <p:txBody>
          <a:bodyPr>
            <a:noAutofit/>
          </a:bodyPr>
          <a:lstStyle/>
          <a:p>
            <a:pPr marL="45720" indent="0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800" dirty="0">
                <a:latin typeface="Consolas" panose="020B0609020204030204" pitchFamily="49" charset="0"/>
              </a:rPr>
              <a:t>Грунтовая лаборатория «МОСТДОРГЕОТРЕСТ» предлагает услуги по определению физико-механических свойств грунтов, анализу химического состава грунтов и грунтовых вод, определению их свойств в целях классификации по стандартам ГОСТ и ASTM, обеспечения входными параметрами программных комплексов численного моделирования грунтовых оснований.</a:t>
            </a:r>
          </a:p>
          <a:p>
            <a:pPr marL="45720" indent="0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800" dirty="0">
                <a:latin typeface="Consolas" panose="020B0609020204030204" pitchFamily="49" charset="0"/>
              </a:rPr>
              <a:t>Лаборатория оснащена высокоточным аналитическим оборудованием отечественного и зарубежного производства, в том числе атомно-эмиссионными спектро-матрами, системами капиллярного электрофореза, установками трехосного сжатия,  вибростабиломет-рами, резонансными колонками и др.</a:t>
            </a: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CB22DAB1-8166-4F10-9355-2FC33D1915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741" y="1059109"/>
            <a:ext cx="1462896" cy="1992497"/>
          </a:xfrm>
          <a:prstGeom prst="rect">
            <a:avLst/>
          </a:prstGeom>
        </p:spPr>
      </p:pic>
      <p:pic>
        <p:nvPicPr>
          <p:cNvPr id="12" name="Рисунок 9">
            <a:extLst>
              <a:ext uri="{FF2B5EF4-FFF2-40B4-BE49-F238E27FC236}">
                <a16:creationId xmlns:a16="http://schemas.microsoft.com/office/drawing/2014/main" id="{9520B8D7-5AB1-4A4C-97F0-7896B55B2A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383" y="3098800"/>
            <a:ext cx="4206356" cy="2052228"/>
          </a:xfrm>
          <a:prstGeom prst="rect">
            <a:avLst/>
          </a:prstGeom>
        </p:spPr>
      </p:pic>
      <p:pic>
        <p:nvPicPr>
          <p:cNvPr id="13" name="Рисунок 11">
            <a:extLst>
              <a:ext uri="{FF2B5EF4-FFF2-40B4-BE49-F238E27FC236}">
                <a16:creationId xmlns:a16="http://schemas.microsoft.com/office/drawing/2014/main" id="{2A82BE9B-521A-4933-A2B9-E99949DF75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6618" y="1059108"/>
            <a:ext cx="2665790" cy="1992497"/>
          </a:xfrm>
          <a:prstGeom prst="rect">
            <a:avLst/>
          </a:prstGeom>
        </p:spPr>
      </p:pic>
      <p:sp>
        <p:nvSpPr>
          <p:cNvPr id="14" name="Rectangle 8">
            <a:extLst>
              <a:ext uri="{FF2B5EF4-FFF2-40B4-BE49-F238E27FC236}">
                <a16:creationId xmlns:a16="http://schemas.microsoft.com/office/drawing/2014/main" id="{3F67E61D-7109-475F-A360-C689A30676EF}"/>
              </a:ext>
            </a:extLst>
          </p:cNvPr>
          <p:cNvSpPr/>
          <p:nvPr/>
        </p:nvSpPr>
        <p:spPr>
          <a:xfrm>
            <a:off x="147383" y="5198222"/>
            <a:ext cx="589528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rgbClr val="038207"/>
                </a:solidFill>
                <a:latin typeface="Consolas" panose="020B0609020204030204" pitchFamily="49" charset="0"/>
              </a:rPr>
              <a:t>mdgt.ru</a:t>
            </a:r>
            <a:br>
              <a:rPr lang="ru-RU" sz="2800" dirty="0">
                <a:latin typeface="Consolas" panose="020B0609020204030204" pitchFamily="49" charset="0"/>
              </a:rPr>
            </a:br>
            <a:r>
              <a:rPr lang="ru-RU" sz="2800" dirty="0">
                <a:latin typeface="Consolas" panose="020B0609020204030204" pitchFamily="49" charset="0"/>
              </a:rPr>
              <a:t>+7 (495) 656-69-10</a:t>
            </a:r>
            <a:endParaRPr lang="en-US" sz="2800" dirty="0">
              <a:latin typeface="Consolas" panose="020B0609020204030204" pitchFamily="49" charset="0"/>
            </a:endParaRPr>
          </a:p>
        </p:txBody>
      </p:sp>
      <p:sp>
        <p:nvSpPr>
          <p:cNvPr id="15" name="Заголовок 1">
            <a:extLst>
              <a:ext uri="{FF2B5EF4-FFF2-40B4-BE49-F238E27FC236}">
                <a16:creationId xmlns:a16="http://schemas.microsoft.com/office/drawing/2014/main" id="{5E463DCA-D025-443E-96DC-80FA5BDA58F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9741" y="224644"/>
            <a:ext cx="10040715" cy="638922"/>
          </a:xfrm>
        </p:spPr>
        <p:txBody>
          <a:bodyPr>
            <a:noAutofit/>
          </a:bodyPr>
          <a:lstStyle/>
          <a:p>
            <a:r>
              <a:rPr lang="ru-RU" sz="2400" dirty="0">
                <a:latin typeface="Consolas" panose="020B0609020204030204" pitchFamily="49" charset="0"/>
              </a:rPr>
              <a:t>АО МОСТДОРГЕОТРЕСТ грунтовая лаборатория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3338682-449B-317D-1D53-B1314CC826D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314299" y="4653136"/>
            <a:ext cx="1691375" cy="1733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397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Тема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Тема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Тема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4881</TotalTime>
  <Words>1617</Words>
  <Application>Microsoft Office PowerPoint</Application>
  <PresentationFormat>Широкоэкранный</PresentationFormat>
  <Paragraphs>220</Paragraphs>
  <Slides>26</Slides>
  <Notes>2</Notes>
  <HiddenSlides>0</HiddenSlides>
  <MMClips>1</MMClips>
  <ScaleCrop>false</ScaleCrop>
  <HeadingPairs>
    <vt:vector size="6" baseType="variant">
      <vt:variant>
        <vt:lpstr>Использованные шрифты</vt:lpstr>
      </vt:variant>
      <vt:variant>
        <vt:i4>12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26</vt:i4>
      </vt:variant>
    </vt:vector>
  </HeadingPairs>
  <TitlesOfParts>
    <vt:vector size="39" baseType="lpstr">
      <vt:lpstr>Arial</vt:lpstr>
      <vt:lpstr>Calibri</vt:lpstr>
      <vt:lpstr>Calibri Light</vt:lpstr>
      <vt:lpstr>Cambria Math</vt:lpstr>
      <vt:lpstr>Consolas</vt:lpstr>
      <vt:lpstr>Courier New</vt:lpstr>
      <vt:lpstr>fkGroteskNeue</vt:lpstr>
      <vt:lpstr>Stolzl Medium</vt:lpstr>
      <vt:lpstr>Symbol</vt:lpstr>
      <vt:lpstr>Times New Roman</vt:lpstr>
      <vt:lpstr>Wingdings</vt:lpstr>
      <vt:lpstr>Wingdings 3</vt:lpstr>
      <vt:lpstr>Office Theme</vt:lpstr>
      <vt:lpstr>Презентация PowerPoint</vt:lpstr>
      <vt:lpstr>Презентация PowerPoint</vt:lpstr>
      <vt:lpstr>ОБОРУДОВАНИЕ</vt:lpstr>
      <vt:lpstr>ВИБРОПОЛЗУЧЕСТЬ ДИСПЕРСНОГО ГРУНТА</vt:lpstr>
      <vt:lpstr>ВИБРОПОЛЗУЧЕСТЬ ДИСПЕРСНОГО ГРУНТА</vt:lpstr>
      <vt:lpstr>ВИБРОПОЛЗУЧЕСТЬ ДИСПЕРСНОГО ГРУНТА</vt:lpstr>
      <vt:lpstr>СРАВНИТЕЛЬНАЯ ТАБЛИЦА ПО ДОПУСТИМЫМ НАКОПЛЕННЫМ ДЕФОРМАЦИЯМ ВИБРОПОЛЗУЧЕСТИ ЗЕМЛЯНОГО ПОЛОТНА ВСЖД (РОССИЯ)</vt:lpstr>
      <vt:lpstr>СРАВНИТЕЛЬНАЯ ТАБЛИЦА ПО ДОПУСТИМЫМ НАКОПЛЕННЫМ ДЕФОРМАЦИЯМ ВИБРОПОЛЗУЧЕСТИ ЗЕМЛЯНОГО ПОЛОТНА ВСЖД (КИТАЙ)</vt:lpstr>
      <vt:lpstr>СРАВНИТЕЛЬНАЯ ТАБЛИЦА ПО ДОПУСТИМЫМ НАКОПЛЕННЫМ ДЕФОРМАЦИЯМ ВИБРОПОЛЗУЧЕСТИ ЗЕМЛЯНОГО ПОЛОТНА ВСЖД (ЕВРОПА)</vt:lpstr>
      <vt:lpstr>СРАВНИТЕЛЬНАЯ ТАБЛИЦА ПО ДОПУСТИМЫМ НАКОПЛЕННЫМ ДЕФОРМАЦИЯМ ВИБРОПОЛЗУЧЕСТИ ЗЕМЛЯНОГО ПОЛОТНА ВСЖД (ЯПОНИЯ)</vt:lpstr>
      <vt:lpstr>НОРМАТИВНЫЕ ДОКУМЕНТЫ</vt:lpstr>
      <vt:lpstr>НОРМАТИВНЫЕ ДОКУМЕНТЫ</vt:lpstr>
      <vt:lpstr>МИРОВАЯ ПРАКТИКА ПРИМЕНЕНИЯ МЕТОДОВ ИИ (КОРЕЯ)</vt:lpstr>
      <vt:lpstr>МИРОВАЯ ПРАКТИКА ПРИМЕНЕНИЯ МЕТОДОВ ИИ</vt:lpstr>
      <vt:lpstr>МИРОВАЯ ПРАКТИКА ПРИМЕНЕНИЯ МЕТОДОВ ИИ (КИТАЙ)</vt:lpstr>
      <vt:lpstr>МИРОВАЯ ПРАКТИКА ПРИМЕНЕНИЯ МЕТОДОВ ИИ (КИТАЙ)</vt:lpstr>
      <vt:lpstr>МИРОВАЯ ПРАКТИКА ПРИМЕНЕНИЯ МЕТОДОВ ИИ</vt:lpstr>
      <vt:lpstr>ПРИМЕНЕНИЕ TCN ДЛЯ ПРОГНОЗА МДГТ</vt:lpstr>
      <vt:lpstr>МАТРИЦА ПРИЗНАКОВ ИССЛЕДУЕМЫХ ГРУНТОВ</vt:lpstr>
      <vt:lpstr>ПРИМЕНЕНИЕ TCN ДЛЯ ПРОГНОЗА МДГТ</vt:lpstr>
      <vt:lpstr>ПРОГНОЗИРОВАНИЕ ДЕФОРМАЦИИ МЕТОДОМ TCN</vt:lpstr>
      <vt:lpstr>ТРИ ОСНОВНЫХ МЕТОДА ГЛУБИННОГО ЗАКРЕПЛЕНИЯ</vt:lpstr>
      <vt:lpstr>ИННОВАЦИОННОЕ РЕШЕНИЕ - ЦЕПНОЙ РЕЖУЩИЙ ЭЛЕМЕНТ</vt:lpstr>
      <vt:lpstr>ИННОВАЦИОННОЕ РЕШЕНИЕ – ЗУБ ДРАКОНА</vt:lpstr>
      <vt:lpstr>ИННОВАЦИОННОЕ РЕШЕНИЕ - ЦЕПНОЙ РЕЖУЩИЙ ЭЛЕМЕНТ</vt:lpstr>
      <vt:lpstr>АО МОСТДОРГЕОТРЕСТ грунтовая лаборатория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Данил Бартенев</dc:creator>
  <cp:lastModifiedBy>OZMIDOV</cp:lastModifiedBy>
  <cp:revision>281</cp:revision>
  <cp:lastPrinted>2025-11-17T13:20:20Z</cp:lastPrinted>
  <dcterms:created xsi:type="dcterms:W3CDTF">2021-12-21T06:59:02Z</dcterms:created>
  <dcterms:modified xsi:type="dcterms:W3CDTF">2025-11-18T06:34:45Z</dcterms:modified>
</cp:coreProperties>
</file>