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89" r:id="rId3"/>
    <p:sldId id="290" r:id="rId4"/>
    <p:sldId id="294" r:id="rId5"/>
    <p:sldId id="301" r:id="rId6"/>
    <p:sldId id="293" r:id="rId7"/>
    <p:sldId id="302" r:id="rId8"/>
    <p:sldId id="257" r:id="rId9"/>
    <p:sldId id="285" r:id="rId10"/>
    <p:sldId id="296" r:id="rId11"/>
    <p:sldId id="295" r:id="rId12"/>
    <p:sldId id="276" r:id="rId13"/>
    <p:sldId id="281" r:id="rId14"/>
    <p:sldId id="297" r:id="rId15"/>
    <p:sldId id="277" r:id="rId16"/>
    <p:sldId id="303" r:id="rId17"/>
    <p:sldId id="286" r:id="rId18"/>
    <p:sldId id="298" r:id="rId19"/>
    <p:sldId id="300" r:id="rId20"/>
    <p:sldId id="299" r:id="rId21"/>
    <p:sldId id="280" r:id="rId22"/>
    <p:sldId id="304" r:id="rId23"/>
    <p:sldId id="292" r:id="rId24"/>
    <p:sldId id="291" r:id="rId25"/>
    <p:sldId id="27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FE1535-784C-460A-9E80-24652150C185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762C9-BE5B-48CD-8B74-C469B797E9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896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932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476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1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28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30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55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528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3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806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585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45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72848-AE3A-4A28-BA0E-079BB18ECC6B}" type="datetimeFigureOut">
              <a:rPr lang="ru-RU" smtClean="0"/>
              <a:t>03.06.2025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B4253-61FA-4213-ADB3-0E2445467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19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MirnyyAY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87A30-8A9B-4A17-9674-558BE9161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288" y="2499360"/>
            <a:ext cx="11492826" cy="2302811"/>
          </a:xfrm>
        </p:spPr>
        <p:txBody>
          <a:bodyPr anchor="ctr">
            <a:noAutofit/>
          </a:bodyPr>
          <a:lstStyle/>
          <a:p>
            <a:r>
              <a:rPr lang="ru-RU" sz="4800" dirty="0"/>
              <a:t>Лабораторные исследования в геотехнике:</a:t>
            </a:r>
            <a:br>
              <a:rPr lang="ru-RU" sz="4800" dirty="0"/>
            </a:br>
            <a:r>
              <a:rPr lang="ru-RU" sz="4800" dirty="0"/>
              <a:t>«точность» и «качество»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406A7F-811B-485E-9976-2A3A846AF6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863" y="101207"/>
            <a:ext cx="1773624" cy="175682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1D7D5A-6996-48DE-AA4C-66B8ECB2DF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61D3D2-8B26-43F5-AE0A-E64A671FFF3F}"/>
              </a:ext>
            </a:extLst>
          </p:cNvPr>
          <p:cNvSpPr txBox="1"/>
          <p:nvPr/>
        </p:nvSpPr>
        <p:spPr>
          <a:xfrm>
            <a:off x="2256986" y="5085659"/>
            <a:ext cx="98377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3B3721"/>
                </a:solidFill>
                <a:latin typeface="+mj-lt"/>
              </a:rPr>
              <a:t>МИРНЫЙ</a:t>
            </a:r>
            <a:r>
              <a:rPr lang="ru-RU" sz="2000" dirty="0">
                <a:solidFill>
                  <a:srgbClr val="3B3721"/>
                </a:solidFill>
                <a:latin typeface="+mj-lt"/>
              </a:rPr>
              <a:t> </a:t>
            </a:r>
            <a:r>
              <a:rPr lang="ru-RU" sz="2000" b="1" dirty="0">
                <a:solidFill>
                  <a:srgbClr val="3B3721"/>
                </a:solidFill>
                <a:latin typeface="+mj-lt"/>
              </a:rPr>
              <a:t>Анатолий Юрьевич</a:t>
            </a:r>
          </a:p>
          <a:p>
            <a:pPr algn="r"/>
            <a:r>
              <a:rPr lang="ru-RU" sz="2000" dirty="0">
                <a:solidFill>
                  <a:srgbClr val="3B3721"/>
                </a:solidFill>
                <a:latin typeface="+mj-lt"/>
              </a:rPr>
              <a:t>доцент</a:t>
            </a:r>
            <a:r>
              <a:rPr lang="en-US" sz="2000" dirty="0">
                <a:solidFill>
                  <a:srgbClr val="3B3721"/>
                </a:solidFill>
                <a:latin typeface="+mj-lt"/>
              </a:rPr>
              <a:t> </a:t>
            </a:r>
            <a:r>
              <a:rPr lang="ru-RU" sz="2000" dirty="0">
                <a:solidFill>
                  <a:srgbClr val="3B3721"/>
                </a:solidFill>
                <a:latin typeface="+mj-lt"/>
              </a:rPr>
              <a:t>МГУ им. М.В. Ломоносова</a:t>
            </a:r>
          </a:p>
          <a:p>
            <a:pPr algn="r"/>
            <a:r>
              <a:rPr lang="ru-RU" sz="2000" dirty="0">
                <a:solidFill>
                  <a:srgbClr val="3B3721"/>
                </a:solidFill>
                <a:latin typeface="+mj-lt"/>
              </a:rPr>
              <a:t>генеральный директор </a:t>
            </a:r>
          </a:p>
          <a:p>
            <a:pPr algn="r"/>
            <a:r>
              <a:rPr lang="ru-RU" sz="2000" dirty="0">
                <a:solidFill>
                  <a:srgbClr val="3B3721"/>
                </a:solidFill>
                <a:latin typeface="+mj-lt"/>
              </a:rPr>
              <a:t>ООО «Независимая геотехника»</a:t>
            </a:r>
          </a:p>
          <a:p>
            <a:pPr algn="r"/>
            <a:r>
              <a:rPr lang="ru-RU" sz="2000" dirty="0">
                <a:solidFill>
                  <a:srgbClr val="3B3721"/>
                </a:solidFill>
                <a:latin typeface="+mj-lt"/>
              </a:rPr>
              <a:t>кандидат технических наук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C42497-B847-4506-B5A3-19E976BBD1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174" y="0"/>
            <a:ext cx="6331652" cy="185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6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28D125-C1DD-4570-8109-9BA4AFEFC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963" y="1878372"/>
            <a:ext cx="3858038" cy="257202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58A42E-A428-44F1-AD03-B5D3BF22D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950" y="4214950"/>
            <a:ext cx="2643049" cy="264304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деформации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5" y="2031591"/>
            <a:ext cx="10134288" cy="21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/>
              <a:t>ГОСТ 30416-2020</a:t>
            </a:r>
          </a:p>
          <a:p>
            <a:pPr marL="0" indent="0" algn="just">
              <a:buNone/>
            </a:pPr>
            <a:r>
              <a:rPr lang="ru-RU" sz="2400" b="1" dirty="0"/>
              <a:t>4.8 </a:t>
            </a:r>
            <a:r>
              <a:rPr lang="ru-RU" sz="2400" dirty="0"/>
              <a:t>Погрешность измерений при испытаниях не должна превышать:</a:t>
            </a:r>
          </a:p>
          <a:p>
            <a:pPr marL="0" indent="0" algn="just">
              <a:buNone/>
            </a:pPr>
            <a:r>
              <a:rPr lang="ru-RU" sz="2400" dirty="0"/>
              <a:t>0,1 мм — геометрических размеров образца и режущего кольца;</a:t>
            </a:r>
          </a:p>
          <a:p>
            <a:pPr marL="0" indent="0" algn="just">
              <a:buNone/>
            </a:pPr>
            <a:r>
              <a:rPr lang="ru-RU" sz="2400" dirty="0"/>
              <a:t>0,01 мм — деформаций образца;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b="1" dirty="0"/>
              <a:t>4.9 </a:t>
            </a:r>
            <a:r>
              <a:rPr lang="ru-RU" sz="2400" dirty="0"/>
              <a:t>При обработке результатов испытаний:</a:t>
            </a:r>
          </a:p>
          <a:p>
            <a:pPr marL="0" indent="0" algn="just">
              <a:buNone/>
            </a:pPr>
            <a:r>
              <a:rPr lang="ru-RU" sz="2400" dirty="0"/>
              <a:t>абсолютная вертикальная деформация образца — 0.01 мм;</a:t>
            </a:r>
          </a:p>
          <a:p>
            <a:pPr marL="0" indent="0" algn="just">
              <a:buNone/>
            </a:pPr>
            <a:r>
              <a:rPr lang="ru-RU" sz="2400" dirty="0"/>
              <a:t>относительная вертикальная деформация образца — 0,001 ед.;</a:t>
            </a:r>
          </a:p>
          <a:p>
            <a:pPr marL="0" indent="0" algn="just">
              <a:buNone/>
            </a:pPr>
            <a:r>
              <a:rPr lang="ru-RU" sz="2400" dirty="0"/>
              <a:t>относительная объемная деформация образца — 0,001 ед.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2151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деформации</a:t>
            </a: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A5455C2E-4EF1-46D2-B6ED-9F0E7CC07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765344"/>
              </p:ext>
            </p:extLst>
          </p:nvPr>
        </p:nvGraphicFramePr>
        <p:xfrm>
          <a:off x="394375" y="2029098"/>
          <a:ext cx="11248982" cy="424107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408299">
                  <a:extLst>
                    <a:ext uri="{9D8B030D-6E8A-4147-A177-3AD203B41FA5}">
                      <a16:colId xmlns:a16="http://schemas.microsoft.com/office/drawing/2014/main" val="3797119436"/>
                    </a:ext>
                  </a:extLst>
                </a:gridCol>
                <a:gridCol w="1088572">
                  <a:extLst>
                    <a:ext uri="{9D8B030D-6E8A-4147-A177-3AD203B41FA5}">
                      <a16:colId xmlns:a16="http://schemas.microsoft.com/office/drawing/2014/main" val="3498365484"/>
                    </a:ext>
                  </a:extLst>
                </a:gridCol>
                <a:gridCol w="1123405">
                  <a:extLst>
                    <a:ext uri="{9D8B030D-6E8A-4147-A177-3AD203B41FA5}">
                      <a16:colId xmlns:a16="http://schemas.microsoft.com/office/drawing/2014/main" val="2074957247"/>
                    </a:ext>
                  </a:extLst>
                </a:gridCol>
                <a:gridCol w="1532709">
                  <a:extLst>
                    <a:ext uri="{9D8B030D-6E8A-4147-A177-3AD203B41FA5}">
                      <a16:colId xmlns:a16="http://schemas.microsoft.com/office/drawing/2014/main" val="757312495"/>
                    </a:ext>
                  </a:extLst>
                </a:gridCol>
                <a:gridCol w="1750423">
                  <a:extLst>
                    <a:ext uri="{9D8B030D-6E8A-4147-A177-3AD203B41FA5}">
                      <a16:colId xmlns:a16="http://schemas.microsoft.com/office/drawing/2014/main" val="1188502317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val="2300604699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4168478573"/>
                    </a:ext>
                  </a:extLst>
                </a:gridCol>
                <a:gridCol w="1741711">
                  <a:extLst>
                    <a:ext uri="{9D8B030D-6E8A-4147-A177-3AD203B41FA5}">
                      <a16:colId xmlns:a16="http://schemas.microsoft.com/office/drawing/2014/main" val="3389655575"/>
                    </a:ext>
                  </a:extLst>
                </a:gridCol>
              </a:tblGrid>
              <a:tr h="165677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Метод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Образец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Высота, 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Ошибка определения исходной высоты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Ошибка расчета относительной деформации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Объем, мм</a:t>
                      </a:r>
                      <a:r>
                        <a:rPr lang="ru-RU" baseline="30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Ошибка определения объема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Ошибка расчета относительной деформации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7121469"/>
                  </a:ext>
                </a:extLst>
              </a:tr>
              <a:tr h="516859"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Трехосное сжатие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38х76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±0,13%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±0,00013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86193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±0,65%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1498148"/>
                  </a:ext>
                </a:extLst>
              </a:tr>
              <a:tr h="516859">
                <a:tc vMerge="1">
                  <a:txBody>
                    <a:bodyPr/>
                    <a:lstStyle/>
                    <a:p>
                      <a:r>
                        <a:rPr lang="ru-RU" dirty="0"/>
                        <a:t>50х100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50х100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±0,1%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±0,0001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196350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±0,5%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4975912"/>
                  </a:ext>
                </a:extLst>
              </a:tr>
              <a:tr h="516859">
                <a:tc rowSpan="2"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Компрессия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20х71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±0,5%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±0,0005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80079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±0,78%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3227038"/>
                  </a:ext>
                </a:extLst>
              </a:tr>
              <a:tr h="51685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25х87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±0,4%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±0,0004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148617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</a:rPr>
                        <a:t>±0,63%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769788"/>
                  </a:ext>
                </a:extLst>
              </a:tr>
              <a:tr h="516859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ГОСТ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±0,1 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0,001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0,001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66586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273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деформации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5" y="2031591"/>
            <a:ext cx="11248985" cy="7377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/>
              <a:t>Песчаный грунт</a:t>
            </a:r>
            <a:r>
              <a:rPr lang="en-US" sz="2400" dirty="0"/>
              <a:t>, </a:t>
            </a:r>
            <a:r>
              <a:rPr lang="el-GR" sz="2400" dirty="0">
                <a:cs typeface="Times New Roman" panose="02020603050405020304" pitchFamily="18" charset="0"/>
              </a:rPr>
              <a:t>σ</a:t>
            </a:r>
            <a:r>
              <a:rPr lang="ru-RU" sz="2400" baseline="-25000" dirty="0">
                <a:cs typeface="Times New Roman" panose="02020603050405020304" pitchFamily="18" charset="0"/>
              </a:rPr>
              <a:t>3</a:t>
            </a:r>
            <a:r>
              <a:rPr lang="ru-RU" sz="2400" dirty="0">
                <a:cs typeface="Times New Roman" panose="02020603050405020304" pitchFamily="18" charset="0"/>
              </a:rPr>
              <a:t> = 100 кПа</a:t>
            </a:r>
            <a:r>
              <a:rPr lang="en-US" sz="2400" dirty="0"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cs typeface="Times New Roman" panose="02020603050405020304" pitchFamily="18" charset="0"/>
              </a:rPr>
              <a:t>E</a:t>
            </a:r>
            <a:r>
              <a:rPr lang="en-US" sz="2400" i="1" baseline="-25000" dirty="0">
                <a:cs typeface="Times New Roman" panose="02020603050405020304" pitchFamily="18" charset="0"/>
              </a:rPr>
              <a:t>ur</a:t>
            </a:r>
            <a:r>
              <a:rPr lang="en-US" sz="2400" dirty="0">
                <a:cs typeface="Times New Roman" panose="02020603050405020304" pitchFamily="18" charset="0"/>
              </a:rPr>
              <a:t> = 90 </a:t>
            </a:r>
            <a:r>
              <a:rPr lang="ru-RU" sz="2400" dirty="0">
                <a:cs typeface="Times New Roman" panose="02020603050405020304" pitchFamily="18" charset="0"/>
              </a:rPr>
              <a:t>МПа</a:t>
            </a:r>
            <a:r>
              <a:rPr lang="en-US" sz="2400" dirty="0">
                <a:cs typeface="Times New Roman" panose="02020603050405020304" pitchFamily="18" charset="0"/>
              </a:rPr>
              <a:t>, </a:t>
            </a:r>
            <a:r>
              <a:rPr lang="el-GR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ν</a:t>
            </a:r>
            <a:r>
              <a:rPr lang="en-US" sz="2400" i="1" baseline="-250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ur</a:t>
            </a:r>
            <a:r>
              <a:rPr lang="en-US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 = </a:t>
            </a:r>
            <a:r>
              <a:rPr lang="ru-RU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buNone/>
            </a:pPr>
            <a:endParaRPr lang="ru-RU" sz="2400" dirty="0"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05646085-1900-4657-B2D3-365B8456DA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965967"/>
              </p:ext>
            </p:extLst>
          </p:nvPr>
        </p:nvGraphicFramePr>
        <p:xfrm>
          <a:off x="394375" y="3226375"/>
          <a:ext cx="7675820" cy="2277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4" imgW="4622760" imgH="1371600" progId="Equation.DSMT4">
                  <p:embed/>
                </p:oleObj>
              </mc:Choice>
              <mc:Fallback>
                <p:oleObj name="Equation" r:id="rId4" imgW="4622760" imgH="1371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4375" y="3226375"/>
                        <a:ext cx="7675820" cy="2277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E7DAA16B-B4F2-4E21-A3CD-94C98F862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061936"/>
              </p:ext>
            </p:extLst>
          </p:nvPr>
        </p:nvGraphicFramePr>
        <p:xfrm>
          <a:off x="8204855" y="2229393"/>
          <a:ext cx="3592770" cy="33615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96385">
                  <a:extLst>
                    <a:ext uri="{9D8B030D-6E8A-4147-A177-3AD203B41FA5}">
                      <a16:colId xmlns:a16="http://schemas.microsoft.com/office/drawing/2014/main" val="1741066230"/>
                    </a:ext>
                  </a:extLst>
                </a:gridCol>
                <a:gridCol w="1796385">
                  <a:extLst>
                    <a:ext uri="{9D8B030D-6E8A-4147-A177-3AD203B41FA5}">
                      <a16:colId xmlns:a16="http://schemas.microsoft.com/office/drawing/2014/main" val="2714180545"/>
                    </a:ext>
                  </a:extLst>
                </a:gridCol>
              </a:tblGrid>
              <a:tr h="112050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38</a:t>
                      </a:r>
                      <a:r>
                        <a:rPr lang="ru-RU" sz="2400" dirty="0"/>
                        <a:t>х76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50х100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9773378"/>
                  </a:ext>
                </a:extLst>
              </a:tr>
              <a:tr h="112050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0,2128 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0,28 мм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9916443"/>
                  </a:ext>
                </a:extLst>
              </a:tr>
              <a:tr h="1120503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0,145 см</a:t>
                      </a:r>
                      <a:r>
                        <a:rPr lang="en-US" sz="2400" b="1" baseline="3000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2400" b="1" baseline="30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0,329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см</a:t>
                      </a:r>
                      <a:r>
                        <a:rPr lang="ru-RU" sz="2400" b="1" baseline="300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021796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8CBE94-73B3-401F-8770-6D2DB9E712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541" y="5307197"/>
            <a:ext cx="344506" cy="4815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6498E6-A5C1-48CC-B8C2-7E304DF033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541" y="5788704"/>
            <a:ext cx="344506" cy="4815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59DBB5-1C40-48BC-8C47-736C80CD52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502" y="6270211"/>
            <a:ext cx="344506" cy="48150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8AC8920-A261-4AD8-AD76-112733918A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518" y="5307196"/>
            <a:ext cx="344506" cy="48150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D7BF81B-9003-4BCE-935D-BE776D3BC1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690" y="5322116"/>
            <a:ext cx="344506" cy="48150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A2D042E-128B-4FE4-95B1-10262B8C52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406" y="5322115"/>
            <a:ext cx="344506" cy="48150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6E4F322-14C5-48AC-81BC-8D50F9D537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727" y="5788703"/>
            <a:ext cx="344506" cy="48150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0E93927-C73B-40AB-880B-F252FEDEB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443" y="5788703"/>
            <a:ext cx="344506" cy="48150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B90A1B8-E1A5-48F8-9F34-ABF2BB72F2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727" y="6270210"/>
            <a:ext cx="344506" cy="48150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DD38F72-7A84-47DE-A44D-3A0E5A1D73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443" y="6270210"/>
            <a:ext cx="344506" cy="48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деформации</a:t>
            </a:r>
          </a:p>
        </p:txBody>
      </p:sp>
      <p:pic>
        <p:nvPicPr>
          <p:cNvPr id="8" name="Рисунок 7" descr="Безымянный.png">
            <a:extLst>
              <a:ext uri="{FF2B5EF4-FFF2-40B4-BE49-F238E27FC236}">
                <a16:creationId xmlns:a16="http://schemas.microsoft.com/office/drawing/2014/main" id="{E3A5E662-8E66-49C7-9A01-E7B8722E9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298" y="2208724"/>
            <a:ext cx="10057202" cy="31644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772FF9-A55E-4F68-B77E-797E0A0460C5}"/>
              </a:ext>
            </a:extLst>
          </p:cNvPr>
          <p:cNvSpPr txBox="1"/>
          <p:nvPr/>
        </p:nvSpPr>
        <p:spPr>
          <a:xfrm>
            <a:off x="1599906" y="5579697"/>
            <a:ext cx="2430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измеряемая аналоговая величина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4BD3F-D776-4427-B737-31EB6AAD31F8}"/>
              </a:ext>
            </a:extLst>
          </p:cNvPr>
          <p:cNvSpPr txBox="1"/>
          <p:nvPr/>
        </p:nvSpPr>
        <p:spPr>
          <a:xfrm>
            <a:off x="4880525" y="5567651"/>
            <a:ext cx="2430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грубая дискретизация сигнала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0BE8BF-2C05-40BF-9EA7-8C4541E70E68}"/>
              </a:ext>
            </a:extLst>
          </p:cNvPr>
          <p:cNvSpPr txBox="1"/>
          <p:nvPr/>
        </p:nvSpPr>
        <p:spPr>
          <a:xfrm>
            <a:off x="8305084" y="5579697"/>
            <a:ext cx="2430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точная дискретизация сигнала</a:t>
            </a:r>
          </a:p>
        </p:txBody>
      </p:sp>
    </p:spTree>
    <p:extLst>
      <p:ext uri="{BB962C8B-B14F-4D97-AF65-F5344CB8AC3E}">
        <p14:creationId xmlns:p14="http://schemas.microsoft.com/office/powerpoint/2010/main" val="1729414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усилия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5" y="2031591"/>
            <a:ext cx="11083522" cy="21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/>
              <a:t>ГОСТ 30416-2020</a:t>
            </a:r>
          </a:p>
          <a:p>
            <a:pPr marL="0" indent="0" algn="just">
              <a:buNone/>
            </a:pPr>
            <a:r>
              <a:rPr lang="ru-RU" sz="2400" b="1" dirty="0"/>
              <a:t>4.8 </a:t>
            </a:r>
            <a:r>
              <a:rPr lang="ru-RU" sz="2400" dirty="0"/>
              <a:t>Погрешность измерений при испытаниях не должна превышать:</a:t>
            </a:r>
          </a:p>
          <a:p>
            <a:pPr marL="0" indent="0" algn="just">
              <a:buNone/>
            </a:pPr>
            <a:r>
              <a:rPr lang="ru-RU" sz="2400" b="1" dirty="0"/>
              <a:t>5 % — значения нагрузки, давления</a:t>
            </a:r>
            <a:endParaRPr lang="ru-RU" sz="2400" dirty="0"/>
          </a:p>
        </p:txBody>
      </p:sp>
      <p:pic>
        <p:nvPicPr>
          <p:cNvPr id="6" name="Рисунок 5" descr="Диапазон величин материалов.bmp">
            <a:extLst>
              <a:ext uri="{FF2B5EF4-FFF2-40B4-BE49-F238E27FC236}">
                <a16:creationId xmlns:a16="http://schemas.microsoft.com/office/drawing/2014/main" id="{A8CCDFDF-A95A-4A3E-8A6A-3EF817ACC2E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53737" y="3625436"/>
            <a:ext cx="9562005" cy="310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9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усилия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4" y="2031591"/>
            <a:ext cx="7495591" cy="21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/>
              <a:t>Тензодатчик </a:t>
            </a:r>
            <a:r>
              <a:rPr lang="en-US" sz="2400" b="1" dirty="0" err="1"/>
              <a:t>Zemic</a:t>
            </a:r>
            <a:r>
              <a:rPr lang="en-US" sz="2400" b="1" dirty="0"/>
              <a:t> H3F </a:t>
            </a:r>
          </a:p>
          <a:p>
            <a:pPr marL="0" indent="0" algn="just">
              <a:buNone/>
            </a:pPr>
            <a:r>
              <a:rPr lang="ru-RU" sz="2400" dirty="0"/>
              <a:t>Общая ошибка 		</a:t>
            </a:r>
            <a:r>
              <a:rPr lang="en-US" sz="2400" dirty="0"/>
              <a:t>- </a:t>
            </a:r>
            <a:r>
              <a:rPr lang="ru-RU" sz="2400" dirty="0"/>
              <a:t>	</a:t>
            </a:r>
            <a:r>
              <a:rPr lang="en-US" sz="2400" dirty="0"/>
              <a:t>0</a:t>
            </a:r>
            <a:r>
              <a:rPr lang="ru-RU" sz="2400" dirty="0"/>
              <a:t>,</a:t>
            </a:r>
            <a:r>
              <a:rPr lang="en-US" sz="2400" dirty="0"/>
              <a:t>02% </a:t>
            </a:r>
            <a:r>
              <a:rPr lang="ru-RU" sz="2400" dirty="0"/>
              <a:t>от предела</a:t>
            </a:r>
          </a:p>
          <a:p>
            <a:pPr marL="0" indent="0" algn="just">
              <a:buNone/>
            </a:pPr>
            <a:r>
              <a:rPr lang="ru-RU" sz="2400" dirty="0" err="1"/>
              <a:t>Температ</a:t>
            </a:r>
            <a:r>
              <a:rPr lang="ru-RU" sz="2400" dirty="0"/>
              <a:t>. отклонение нуля 	-	0,017%/10°С 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dirty="0"/>
              <a:t>Для 1 тонны (стандартная рама на 10 кН) ошибка задания нагрузки составляет:</a:t>
            </a:r>
          </a:p>
          <a:p>
            <a:pPr algn="just">
              <a:buFontTx/>
              <a:buChar char="-"/>
            </a:pPr>
            <a:r>
              <a:rPr lang="ru-RU" sz="2400" dirty="0"/>
              <a:t>200 граммов</a:t>
            </a:r>
          </a:p>
          <a:p>
            <a:pPr algn="just">
              <a:buFontTx/>
              <a:buChar char="-"/>
            </a:pPr>
            <a:r>
              <a:rPr lang="ru-RU" sz="2400" dirty="0"/>
              <a:t>2 Н</a:t>
            </a:r>
          </a:p>
          <a:p>
            <a:pPr algn="just">
              <a:buFontTx/>
              <a:buChar char="-"/>
            </a:pPr>
            <a:r>
              <a:rPr lang="ru-RU" sz="2400" dirty="0"/>
              <a:t>1,8 кПа (для образца </a:t>
            </a:r>
            <a:r>
              <a:rPr lang="en-US" sz="2400" dirty="0"/>
              <a:t>d38)</a:t>
            </a:r>
          </a:p>
          <a:p>
            <a:pPr algn="just">
              <a:buFontTx/>
              <a:buChar char="-"/>
            </a:pPr>
            <a:r>
              <a:rPr lang="en-US" sz="2400" dirty="0"/>
              <a:t>1 </a:t>
            </a:r>
            <a:r>
              <a:rPr lang="ru-RU" sz="2400" dirty="0"/>
              <a:t>кПа (для образца </a:t>
            </a:r>
            <a:r>
              <a:rPr lang="en-US" sz="2400" dirty="0"/>
              <a:t>d50)</a:t>
            </a:r>
          </a:p>
          <a:p>
            <a:pPr algn="just">
              <a:buFontTx/>
              <a:buChar char="-"/>
            </a:pPr>
            <a:endParaRPr lang="ru-RU" sz="2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612C49-C071-4368-B14A-2ECF5E29E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536" y="2167668"/>
            <a:ext cx="3368873" cy="3368873"/>
          </a:xfrm>
          <a:prstGeom prst="rect">
            <a:avLst/>
          </a:prstGeom>
        </p:spPr>
      </p:pic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61301C2D-3F0C-49CD-B8CC-8E24ED8071D1}"/>
              </a:ext>
            </a:extLst>
          </p:cNvPr>
          <p:cNvSpPr/>
          <p:nvPr/>
        </p:nvSpPr>
        <p:spPr>
          <a:xfrm>
            <a:off x="4798423" y="5178957"/>
            <a:ext cx="653143" cy="96795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2FDAAE-65A8-49A4-8DAD-21CF254C2602}"/>
              </a:ext>
            </a:extLst>
          </p:cNvPr>
          <p:cNvSpPr txBox="1"/>
          <p:nvPr/>
        </p:nvSpPr>
        <p:spPr>
          <a:xfrm>
            <a:off x="5608319" y="4824549"/>
            <a:ext cx="36401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Задать усилие 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&lt;</a:t>
            </a:r>
            <a:r>
              <a:rPr lang="ru-RU" sz="2000" dirty="0">
                <a:solidFill>
                  <a:srgbClr val="FF0000"/>
                </a:solidFill>
              </a:rPr>
              <a:t>20 кПа для </a:t>
            </a:r>
            <a:r>
              <a:rPr lang="en-US" sz="2000" dirty="0">
                <a:solidFill>
                  <a:srgbClr val="FF0000"/>
                </a:solidFill>
              </a:rPr>
              <a:t>d50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&lt;</a:t>
            </a:r>
            <a:r>
              <a:rPr lang="ru-RU" sz="2000" dirty="0">
                <a:solidFill>
                  <a:srgbClr val="FF0000"/>
                </a:solidFill>
              </a:rPr>
              <a:t>36 кПа для </a:t>
            </a:r>
            <a:r>
              <a:rPr lang="en-US" sz="2000" dirty="0">
                <a:solidFill>
                  <a:srgbClr val="FF0000"/>
                </a:solidFill>
              </a:rPr>
              <a:t>d38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ru-RU" sz="2000" dirty="0">
                <a:solidFill>
                  <a:srgbClr val="FF0000"/>
                </a:solidFill>
              </a:rPr>
              <a:t>и уложиться в требования ГОСТ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</a:rPr>
              <a:t>невозможно с применением «стандартных» датчиков!</a:t>
            </a:r>
          </a:p>
        </p:txBody>
      </p:sp>
    </p:spTree>
    <p:extLst>
      <p:ext uri="{BB962C8B-B14F-4D97-AF65-F5344CB8AC3E}">
        <p14:creationId xmlns:p14="http://schemas.microsoft.com/office/powerpoint/2010/main" val="3031035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нижняя планка точности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5" y="2031591"/>
            <a:ext cx="11083522" cy="21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/>
              <a:t>ГОСТ 30416-2020</a:t>
            </a:r>
          </a:p>
          <a:p>
            <a:pPr marL="0" indent="0" algn="just">
              <a:buNone/>
            </a:pPr>
            <a:endParaRPr lang="ru-RU" sz="2400" b="1" dirty="0"/>
          </a:p>
          <a:p>
            <a:pPr marL="0" indent="0" algn="just">
              <a:buNone/>
            </a:pPr>
            <a:r>
              <a:rPr lang="ru-RU" sz="2400" b="1" dirty="0"/>
              <a:t>4.8 </a:t>
            </a:r>
            <a:r>
              <a:rPr lang="ru-RU" sz="2400" dirty="0"/>
              <a:t>Погрешность измерений при испытаниях не должна превышать:</a:t>
            </a:r>
          </a:p>
          <a:p>
            <a:pPr marL="0" indent="0" algn="just">
              <a:buNone/>
            </a:pPr>
            <a:r>
              <a:rPr lang="ru-RU" sz="2400" dirty="0"/>
              <a:t>0,1 </a:t>
            </a:r>
            <a:r>
              <a:rPr lang="ru-RU" sz="2400" dirty="0">
                <a:cs typeface="Times New Roman" panose="02020603050405020304" pitchFamily="18" charset="0"/>
              </a:rPr>
              <a:t>°</a:t>
            </a:r>
            <a:r>
              <a:rPr lang="ru-RU" sz="2400" dirty="0"/>
              <a:t>С — температуры воздуха в помещении с отрицательной температурой;</a:t>
            </a:r>
          </a:p>
          <a:p>
            <a:pPr marL="0" indent="0" algn="just">
              <a:buNone/>
            </a:pPr>
            <a:r>
              <a:rPr lang="ru-RU" sz="2400" dirty="0"/>
              <a:t>0,5 </a:t>
            </a:r>
            <a:r>
              <a:rPr lang="ru-RU" sz="2400" dirty="0">
                <a:cs typeface="Times New Roman" panose="02020603050405020304" pitchFamily="18" charset="0"/>
              </a:rPr>
              <a:t>° </a:t>
            </a:r>
            <a:r>
              <a:rPr lang="ru-RU" sz="2400" dirty="0"/>
              <a:t>С — температуры воздуха в помещении с положительной температурой.</a:t>
            </a:r>
          </a:p>
        </p:txBody>
      </p:sp>
    </p:spTree>
    <p:extLst>
      <p:ext uri="{BB962C8B-B14F-4D97-AF65-F5344CB8AC3E}">
        <p14:creationId xmlns:p14="http://schemas.microsoft.com/office/powerpoint/2010/main" val="1844596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5" y="2031591"/>
            <a:ext cx="4499842" cy="21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/>
              <a:t>ГОСТ 30416-2020</a:t>
            </a:r>
          </a:p>
          <a:p>
            <a:pPr marL="0" indent="0" algn="just">
              <a:buNone/>
            </a:pPr>
            <a:r>
              <a:rPr lang="ru-RU" sz="2400" b="1" dirty="0"/>
              <a:t>6.2</a:t>
            </a:r>
            <a:r>
              <a:rPr lang="ru-RU" sz="2400" dirty="0"/>
              <a:t> Механизмы для нагружения образца грунта (рычажные, гидравлические, пневматические, электромеханические и др.) должны обеспечивать:</a:t>
            </a:r>
          </a:p>
          <a:p>
            <a:pPr marL="0" indent="0" algn="just">
              <a:buNone/>
            </a:pPr>
            <a:r>
              <a:rPr lang="ru-RU" sz="2400" dirty="0"/>
              <a:t>- центрированную (соосную) передачу нормальной нагрузки на образец грунта </a:t>
            </a:r>
            <a:r>
              <a:rPr lang="ru-RU" sz="2400" b="1" dirty="0"/>
              <a:t>и ее вертикальность</a:t>
            </a:r>
            <a:r>
              <a:rPr lang="ru-RU" sz="2400" dirty="0"/>
              <a:t>;</a:t>
            </a:r>
          </a:p>
          <a:p>
            <a:pPr marL="0" indent="0" algn="just">
              <a:buNone/>
            </a:pP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5995C1-CE7C-4D85-B7D1-D4FD94467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400" y="2299641"/>
            <a:ext cx="6893649" cy="3673909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5DC42AE-0E66-41F4-8F2E-2BB7FDCD8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жесткость нагрузочного устройства</a:t>
            </a:r>
          </a:p>
        </p:txBody>
      </p:sp>
    </p:spTree>
    <p:extLst>
      <p:ext uri="{BB962C8B-B14F-4D97-AF65-F5344CB8AC3E}">
        <p14:creationId xmlns:p14="http://schemas.microsoft.com/office/powerpoint/2010/main" val="3220664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5DC42AE-0E66-41F4-8F2E-2BB7FDCD8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жесткость нагрузочного устройства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54060A-7DA7-4CEA-9939-EDFD37E0A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33" y="2017171"/>
            <a:ext cx="7527770" cy="452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96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5" y="2031591"/>
            <a:ext cx="10682928" cy="21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/>
              <a:t>ГОСТ 30416-2020</a:t>
            </a:r>
          </a:p>
          <a:p>
            <a:pPr marL="0" indent="0" algn="just">
              <a:buNone/>
            </a:pPr>
            <a:r>
              <a:rPr lang="ru-RU" sz="2400" b="1" dirty="0"/>
              <a:t>6.2</a:t>
            </a:r>
            <a:r>
              <a:rPr lang="ru-RU" sz="2400" dirty="0"/>
              <a:t> Механизмы для нагружения образца грунта (</a:t>
            </a:r>
            <a:r>
              <a:rPr lang="ru-RU" sz="2400" dirty="0">
                <a:solidFill>
                  <a:srgbClr val="FF0000"/>
                </a:solidFill>
              </a:rPr>
              <a:t>рычажные</a:t>
            </a:r>
            <a:r>
              <a:rPr lang="ru-RU" sz="2400" dirty="0"/>
              <a:t>, гидравлические, </a:t>
            </a:r>
            <a:r>
              <a:rPr lang="ru-RU" sz="2400" dirty="0">
                <a:solidFill>
                  <a:srgbClr val="FF0000"/>
                </a:solidFill>
              </a:rPr>
              <a:t>пневматические</a:t>
            </a:r>
            <a:r>
              <a:rPr lang="ru-RU" sz="2400" dirty="0"/>
              <a:t>, электромеханические и др.) должны обеспечивать: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dirty="0"/>
              <a:t>- возможность нагружения образца грунта ступенями либо непрерывно </a:t>
            </a:r>
            <a:r>
              <a:rPr lang="ru-RU" sz="2400" dirty="0">
                <a:solidFill>
                  <a:srgbClr val="FF0000"/>
                </a:solidFill>
              </a:rPr>
              <a:t>при заданной постоянной скорости</a:t>
            </a:r>
            <a:r>
              <a:rPr lang="ru-RU" sz="2400" dirty="0"/>
              <a:t> деформирования образца или возможность </a:t>
            </a:r>
            <a:r>
              <a:rPr lang="ru-RU" sz="2400" b="1" dirty="0"/>
              <a:t>единовременной (</a:t>
            </a:r>
            <a:r>
              <a:rPr lang="ru-RU" sz="2400" b="1" u="sng" dirty="0"/>
              <a:t>в течение не более 0,5 с</a:t>
            </a:r>
            <a:r>
              <a:rPr lang="ru-RU" sz="2400" b="1" dirty="0"/>
              <a:t>)</a:t>
            </a:r>
            <a:r>
              <a:rPr lang="ru-RU" sz="2400" dirty="0"/>
              <a:t> передачи полной начальной нагрузки на образец для испытаний в режиме релаксации напряжений;</a:t>
            </a:r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D689C6D-533A-425C-88A0-6D76B9525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создание нагрузки</a:t>
            </a:r>
          </a:p>
        </p:txBody>
      </p:sp>
    </p:spTree>
    <p:extLst>
      <p:ext uri="{BB962C8B-B14F-4D97-AF65-F5344CB8AC3E}">
        <p14:creationId xmlns:p14="http://schemas.microsoft.com/office/powerpoint/2010/main" val="3830352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1">
            <a:extLst>
              <a:ext uri="{FF2B5EF4-FFF2-40B4-BE49-F238E27FC236}">
                <a16:creationId xmlns:a16="http://schemas.microsoft.com/office/drawing/2014/main" id="{528B8DE6-2C32-44F1-B71E-AF7BC1BD1122}"/>
              </a:ext>
            </a:extLst>
          </p:cNvPr>
          <p:cNvSpPr txBox="1">
            <a:spLocks/>
          </p:cNvSpPr>
          <p:nvPr/>
        </p:nvSpPr>
        <p:spPr>
          <a:xfrm>
            <a:off x="209729" y="2035148"/>
            <a:ext cx="7428684" cy="29295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588" algn="just">
              <a:buFont typeface="Arial" panose="020B0604020202020204" pitchFamily="34" charset="0"/>
              <a:buNone/>
            </a:pPr>
            <a:r>
              <a:rPr lang="ru-RU" sz="2400" dirty="0"/>
              <a:t>Пропорционально-интегрально-дифференцирующий регулятор (ПИД) регулятор — устройство в управляющем контуре с обратной связью. </a:t>
            </a:r>
          </a:p>
          <a:p>
            <a:pPr marL="182563" indent="-1588" algn="just">
              <a:buFont typeface="Arial" panose="020B0604020202020204" pitchFamily="34" charset="0"/>
              <a:buNone/>
            </a:pPr>
            <a:r>
              <a:rPr lang="ru-RU" sz="2400" dirty="0"/>
              <a:t>Используется в системах автоматического управления для формирования управляющего сигнала с целью получения необходимых точности и качества переходного процесса. </a:t>
            </a:r>
          </a:p>
          <a:p>
            <a:pPr marL="46037" indent="0" algn="just">
              <a:buFont typeface="Arial" panose="020B0604020202020204" pitchFamily="34" charset="0"/>
              <a:buNone/>
            </a:pPr>
            <a:endParaRPr lang="ru-RU"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468A50-B436-4AF8-9B05-AD5D51A6A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147" y="1979442"/>
            <a:ext cx="3581213" cy="2797821"/>
          </a:xfrm>
          <a:prstGeom prst="rect">
            <a:avLst/>
          </a:prstGeom>
        </p:spPr>
      </p:pic>
      <p:sp>
        <p:nvSpPr>
          <p:cNvPr id="9" name="Объект 1">
            <a:extLst>
              <a:ext uri="{FF2B5EF4-FFF2-40B4-BE49-F238E27FC236}">
                <a16:creationId xmlns:a16="http://schemas.microsoft.com/office/drawing/2014/main" id="{C5E0A43D-84B3-4B6E-95DA-7062E34057E5}"/>
              </a:ext>
            </a:extLst>
          </p:cNvPr>
          <p:cNvSpPr txBox="1">
            <a:spLocks/>
          </p:cNvSpPr>
          <p:nvPr/>
        </p:nvSpPr>
        <p:spPr>
          <a:xfrm>
            <a:off x="209729" y="5050386"/>
            <a:ext cx="11557541" cy="1643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588" algn="just">
              <a:buFont typeface="Arial" panose="020B0604020202020204" pitchFamily="34" charset="0"/>
              <a:buNone/>
            </a:pPr>
            <a:r>
              <a:rPr lang="ru-RU" sz="2400" dirty="0"/>
              <a:t>ПИД-регулятор формирует управляющий сигнал, являющийся суммой трёх слагаемых, первое из которых пропорционально </a:t>
            </a:r>
            <a:r>
              <a:rPr lang="ru-RU" sz="2400" b="1" dirty="0"/>
              <a:t>разности</a:t>
            </a:r>
            <a:r>
              <a:rPr lang="ru-RU" sz="2400" dirty="0"/>
              <a:t> входного сигнала и сигнала обратной связи (сигнал рассогласования), второе — </a:t>
            </a:r>
            <a:r>
              <a:rPr lang="ru-RU" sz="2400" b="1" dirty="0"/>
              <a:t>интегралу</a:t>
            </a:r>
            <a:r>
              <a:rPr lang="ru-RU" sz="2400" dirty="0"/>
              <a:t> сигнала рассогласования, третье — </a:t>
            </a:r>
            <a:r>
              <a:rPr lang="ru-RU" sz="2400" b="1" dirty="0"/>
              <a:t>производной</a:t>
            </a:r>
            <a:r>
              <a:rPr lang="ru-RU" sz="2400" dirty="0"/>
              <a:t> сигнала рассогласования.</a:t>
            </a:r>
          </a:p>
          <a:p>
            <a:pPr marL="46037" indent="0" algn="just">
              <a:buFont typeface="Arial" panose="020B0604020202020204" pitchFamily="34" charset="0"/>
              <a:buNone/>
            </a:pPr>
            <a:endParaRPr lang="ru-RU" sz="2000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1DFC94D-2C1B-426C-9494-758BDEA18B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создание нагрузки</a:t>
            </a:r>
          </a:p>
        </p:txBody>
      </p:sp>
    </p:spTree>
    <p:extLst>
      <p:ext uri="{BB962C8B-B14F-4D97-AF65-F5344CB8AC3E}">
        <p14:creationId xmlns:p14="http://schemas.microsoft.com/office/powerpoint/2010/main" val="1864265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D demo">
            <a:hlinkClick r:id="" action="ppaction://media"/>
            <a:extLst>
              <a:ext uri="{FF2B5EF4-FFF2-40B4-BE49-F238E27FC236}">
                <a16:creationId xmlns:a16="http://schemas.microsoft.com/office/drawing/2014/main" id="{BBAD69D3-C1F6-4014-815C-2DA2590581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10299" y="1988483"/>
            <a:ext cx="7771401" cy="4371413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304EA5E-22D3-4B3F-841F-29743AD57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создание нагрузки</a:t>
            </a:r>
          </a:p>
        </p:txBody>
      </p:sp>
    </p:spTree>
    <p:extLst>
      <p:ext uri="{BB962C8B-B14F-4D97-AF65-F5344CB8AC3E}">
        <p14:creationId xmlns:p14="http://schemas.microsoft.com/office/powerpoint/2010/main" val="407521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9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304EA5E-22D3-4B3F-841F-29743AD57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создание нагрузки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A4D779-88FA-488E-B555-D2C0A3D29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419" y="1878372"/>
            <a:ext cx="6771161" cy="4705957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7394079-6AB7-4B36-B9C0-7E808B97B816}"/>
              </a:ext>
            </a:extLst>
          </p:cNvPr>
          <p:cNvCxnSpPr/>
          <p:nvPr/>
        </p:nvCxnSpPr>
        <p:spPr>
          <a:xfrm>
            <a:off x="3770811" y="2447109"/>
            <a:ext cx="0" cy="39014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9FB85A3-3124-4926-944A-268875C8C573}"/>
              </a:ext>
            </a:extLst>
          </p:cNvPr>
          <p:cNvSpPr txBox="1"/>
          <p:nvPr/>
        </p:nvSpPr>
        <p:spPr>
          <a:xfrm>
            <a:off x="3137262" y="6348549"/>
            <a:ext cx="1267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0,5с ???</a:t>
            </a:r>
          </a:p>
        </p:txBody>
      </p:sp>
    </p:spTree>
    <p:extLst>
      <p:ext uri="{BB962C8B-B14F-4D97-AF65-F5344CB8AC3E}">
        <p14:creationId xmlns:p14="http://schemas.microsoft.com/office/powerpoint/2010/main" val="250352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Удержание нагрузки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D49E28-3FE2-44A4-915C-18A0924B5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683" y="2096086"/>
            <a:ext cx="7352367" cy="405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61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Удержание нагрузки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0E620E-4C79-4D1B-B239-9C2A6DD60DD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70" y="1944648"/>
            <a:ext cx="8474860" cy="450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40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5" y="2031591"/>
            <a:ext cx="11083522" cy="21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/>
              <a:t>ГОСТ 30416-2020</a:t>
            </a:r>
          </a:p>
          <a:p>
            <a:pPr marL="0" indent="0" algn="just">
              <a:buNone/>
            </a:pPr>
            <a:endParaRPr lang="ru-RU" sz="2400" b="1" dirty="0"/>
          </a:p>
          <a:p>
            <a:pPr marL="0" indent="0" algn="just">
              <a:buNone/>
            </a:pPr>
            <a:r>
              <a:rPr lang="ru-RU" sz="2400" b="1" dirty="0"/>
              <a:t>6.4</a:t>
            </a:r>
            <a:r>
              <a:rPr lang="ru-RU" sz="2400" dirty="0"/>
              <a:t> Приборы для испытания грунтов необходимо </a:t>
            </a:r>
            <a:r>
              <a:rPr lang="ru-RU" sz="2400" b="1" dirty="0"/>
              <a:t>тарировать</a:t>
            </a:r>
            <a:r>
              <a:rPr lang="ru-RU" sz="2400" dirty="0"/>
              <a:t> не реже одного раза в год для учета их собственных деформаций при определении деформаций образца грунта.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b="1" dirty="0"/>
              <a:t>6.5</a:t>
            </a:r>
            <a:r>
              <a:rPr lang="ru-RU" sz="2400" dirty="0"/>
              <a:t> Измерительные приборы должны периодически подвергаться метрологическим </a:t>
            </a:r>
            <a:r>
              <a:rPr lang="ru-RU" sz="2400" b="1" dirty="0"/>
              <a:t>поверкам </a:t>
            </a:r>
            <a:r>
              <a:rPr lang="ru-RU" sz="2400" dirty="0"/>
              <a:t>и иметь ведомость поправок в пределах рабочего диапазона каждого прибора.</a:t>
            </a:r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320D2B5-CA2E-4B78-8C38-0260E18A0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метрологические требования</a:t>
            </a:r>
          </a:p>
        </p:txBody>
      </p:sp>
    </p:spTree>
    <p:extLst>
      <p:ext uri="{BB962C8B-B14F-4D97-AF65-F5344CB8AC3E}">
        <p14:creationId xmlns:p14="http://schemas.microsoft.com/office/powerpoint/2010/main" val="3656156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4" y="2031591"/>
            <a:ext cx="11701831" cy="21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/>
              <a:t>ФЕДЕРАЛЬНЫЙ ЗАКОН «Об обеспечении единства измерений» от 26.06.2008 </a:t>
            </a:r>
            <a:r>
              <a:rPr lang="en-US" sz="2400" b="1" dirty="0"/>
              <a:t>N 102-</a:t>
            </a:r>
            <a:r>
              <a:rPr lang="ru-RU" sz="2400" b="1" dirty="0"/>
              <a:t>ФЗ</a:t>
            </a:r>
          </a:p>
          <a:p>
            <a:pPr marL="0" indent="0" algn="just">
              <a:buNone/>
            </a:pPr>
            <a:r>
              <a:rPr lang="ru-RU" sz="2400" b="1" dirty="0"/>
              <a:t>Статья 2</a:t>
            </a:r>
          </a:p>
          <a:p>
            <a:pPr marL="0" indent="0" algn="just">
              <a:buNone/>
            </a:pPr>
            <a:r>
              <a:rPr lang="ru-RU" sz="2400" dirty="0"/>
              <a:t>10) калибровка средств измерений - совокупность операций, выполняемых в целях определения действительных значений метрологических характеристик средств измерений</a:t>
            </a:r>
          </a:p>
          <a:p>
            <a:pPr marL="0" indent="0" algn="just">
              <a:buNone/>
            </a:pPr>
            <a:r>
              <a:rPr lang="ru-RU" sz="2400" dirty="0"/>
              <a:t>17) поверка средств измерений - совокупность операций, выполняемых в целях подтверждения соответствия средств измерений метрологическим требованиям;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FF0000"/>
                </a:solidFill>
              </a:rPr>
              <a:t>Тарировка </a:t>
            </a:r>
            <a:r>
              <a:rPr lang="ru-RU" sz="2400" dirty="0">
                <a:solidFill>
                  <a:srgbClr val="FF0000"/>
                </a:solidFill>
              </a:rPr>
              <a:t>– это компенсация большей части систематической погрешности всей измерительной системы от входа измеряемой физической величины до выхода измеренного значения этой величины.</a:t>
            </a:r>
          </a:p>
          <a:p>
            <a:pPr marL="0" indent="0" algn="just">
              <a:buNone/>
            </a:pPr>
            <a:r>
              <a:rPr lang="ru-RU" sz="2400" b="1" dirty="0">
                <a:solidFill>
                  <a:srgbClr val="FF0000"/>
                </a:solidFill>
              </a:rPr>
              <a:t>Градуировка (иногда «тарирование») - </a:t>
            </a:r>
            <a:r>
              <a:rPr lang="ru-RU" sz="2400" dirty="0">
                <a:solidFill>
                  <a:srgbClr val="FF0000"/>
                </a:solidFill>
              </a:rPr>
              <a:t>метрологическая операция, при помощи которой средство измерений снабжают шкалой или </a:t>
            </a:r>
            <a:r>
              <a:rPr lang="ru-RU" sz="2400" dirty="0" err="1">
                <a:solidFill>
                  <a:srgbClr val="FF0000"/>
                </a:solidFill>
              </a:rPr>
              <a:t>градуировочной</a:t>
            </a:r>
            <a:r>
              <a:rPr lang="ru-RU" sz="2400" dirty="0">
                <a:solidFill>
                  <a:srgbClr val="FF0000"/>
                </a:solidFill>
              </a:rPr>
              <a:t> таблицей.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320D2B5-CA2E-4B78-8C38-0260E18A0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метрологические требования</a:t>
            </a:r>
          </a:p>
        </p:txBody>
      </p:sp>
    </p:spTree>
    <p:extLst>
      <p:ext uri="{BB962C8B-B14F-4D97-AF65-F5344CB8AC3E}">
        <p14:creationId xmlns:p14="http://schemas.microsoft.com/office/powerpoint/2010/main" val="68745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4" y="1783547"/>
            <a:ext cx="11701831" cy="2353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400" b="1" dirty="0"/>
              <a:t>Rostest.ru</a:t>
            </a:r>
          </a:p>
          <a:p>
            <a:pPr marL="0" indent="0" algn="just">
              <a:buNone/>
            </a:pPr>
            <a:r>
              <a:rPr lang="ru-RU" sz="2400" b="1" dirty="0"/>
              <a:t>Поверка</a:t>
            </a:r>
            <a:r>
              <a:rPr lang="ru-RU" sz="2400" dirty="0"/>
              <a:t> – обязательная метрологическая процедура для всех СИ, </a:t>
            </a:r>
            <a:r>
              <a:rPr lang="ru-RU" sz="2400" u="sng" dirty="0"/>
              <a:t>использующихся в сфере госрегулирования ОЕИ</a:t>
            </a:r>
            <a:r>
              <a:rPr lang="ru-RU" sz="2400" dirty="0"/>
              <a:t>. СИ, не предназначенные для применения в сфере государственного регулирования обеспечения единства измерений, могут </a:t>
            </a:r>
            <a:r>
              <a:rPr lang="ru-RU" sz="2400" u="sng" dirty="0"/>
              <a:t>в добровольном порядке подвергаться калибровке</a:t>
            </a:r>
            <a:r>
              <a:rPr lang="ru-RU" sz="2400" dirty="0"/>
              <a:t>.</a:t>
            </a:r>
            <a:endParaRPr lang="en-US" sz="2400" dirty="0"/>
          </a:p>
          <a:p>
            <a:pPr marL="0" indent="0" algn="just">
              <a:buNone/>
            </a:pPr>
            <a:r>
              <a:rPr lang="ru-RU" sz="2400" dirty="0"/>
              <a:t>Калибровка не заменяет и не отменяет поверку СИ, а является отдельной процедурой, выполняемой в целях определения действительных значений метрологических характеристик. Таким образом, она позволяет определить реальные показатели метрологических параметров СИ в данный момент времени.</a:t>
            </a:r>
          </a:p>
          <a:p>
            <a:pPr marL="0" indent="0" algn="just">
              <a:buNone/>
            </a:pPr>
            <a:r>
              <a:rPr lang="ru-RU" sz="2400" dirty="0"/>
              <a:t>Поверка же выполняется с целью подтверждения соответствия СИ установленным метрологическим требованиям. При поверке определяются значения погрешности (неопределенности), которые сравниваются с допускаемыми, нормированными в описании типа конкретного СИ.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320D2B5-CA2E-4B78-8C38-0260E18A0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ГОСТ 30416-2020:</a:t>
            </a:r>
            <a:br>
              <a:rPr lang="ru-RU" sz="3600" dirty="0"/>
            </a:br>
            <a:r>
              <a:rPr lang="ru-RU" sz="3600" dirty="0"/>
              <a:t> метрологические требования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531553-63CD-4842-8A93-B4C2DF747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746" y="3579223"/>
            <a:ext cx="5614880" cy="290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9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Объект 1">
            <a:extLst>
              <a:ext uri="{FF2B5EF4-FFF2-40B4-BE49-F238E27FC236}">
                <a16:creationId xmlns:a16="http://schemas.microsoft.com/office/drawing/2014/main" id="{64393210-C731-4AFA-B528-242E6DFD310A}"/>
              </a:ext>
            </a:extLst>
          </p:cNvPr>
          <p:cNvSpPr txBox="1">
            <a:spLocks/>
          </p:cNvSpPr>
          <p:nvPr/>
        </p:nvSpPr>
        <p:spPr>
          <a:xfrm>
            <a:off x="394374" y="2031591"/>
            <a:ext cx="11701831" cy="210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/>
              <a:t>ФЕДЕРАЛЬНЫЙ ЗАКОН «Об обеспечении единства измерений» от 26.06.2008 </a:t>
            </a:r>
            <a:r>
              <a:rPr lang="en-US" sz="2400" b="1" dirty="0"/>
              <a:t>N 102-</a:t>
            </a:r>
            <a:r>
              <a:rPr lang="ru-RU" sz="2400" b="1" dirty="0"/>
              <a:t>ФЗ</a:t>
            </a:r>
          </a:p>
          <a:p>
            <a:pPr marL="0" indent="0" algn="just">
              <a:buNone/>
            </a:pPr>
            <a:r>
              <a:rPr lang="ru-RU" sz="2400" b="1" dirty="0"/>
              <a:t>Статья 2</a:t>
            </a:r>
          </a:p>
          <a:p>
            <a:pPr marL="0" indent="0" algn="just">
              <a:buNone/>
            </a:pPr>
            <a:endParaRPr lang="ru-RU" sz="2400" dirty="0"/>
          </a:p>
          <a:p>
            <a:pPr marL="457200" indent="-457200" algn="just">
              <a:buAutoNum type="arabicParenR"/>
            </a:pPr>
            <a:r>
              <a:rPr lang="ru-RU" sz="2400" b="1" dirty="0"/>
              <a:t>аттестация</a:t>
            </a:r>
            <a:r>
              <a:rPr lang="ru-RU" sz="2400" dirty="0"/>
              <a:t> методик (методов) измерений - исследование и подтверждение соответствия методик (методов) измерений установленным метрологическим требованиям к измерениям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dirty="0"/>
              <a:t>Аттестация испытательного оборудования направлена </a:t>
            </a:r>
            <a:r>
              <a:rPr lang="ru-RU" sz="2400" u="sng" dirty="0"/>
              <a:t>на проверку и подтверждение его соответствия установленным требованиям и стандартам</a:t>
            </a:r>
            <a:r>
              <a:rPr lang="ru-RU" sz="2400" dirty="0"/>
              <a:t>. 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24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320D2B5-CA2E-4B78-8C38-0260E18A0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Требования ГОСТ 30416-2020?</a:t>
            </a:r>
            <a:r>
              <a:rPr lang="ru-RU" sz="3600" dirty="0"/>
              <a:t>:</a:t>
            </a:r>
            <a:br>
              <a:rPr lang="ru-RU" sz="3600" dirty="0"/>
            </a:br>
            <a:r>
              <a:rPr lang="ru-RU" sz="3600" dirty="0"/>
              <a:t> аттестация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3127578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B0554C-F3AB-4666-A22C-651297757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46" y="1878371"/>
            <a:ext cx="4030323" cy="2684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в НТД не обеспечивают необходимый уровень испытаний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71F6EF-7B2F-4403-89A2-EBF0C5166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645" y="1878372"/>
            <a:ext cx="4155980" cy="2772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C8C1C1-F5B1-47C6-9E1A-166013E8F2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273" y="3922446"/>
            <a:ext cx="4923188" cy="2791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9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Требования в НТД не обеспечивают необходимый уровень испытаний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5B3E616-5F06-47CC-9EE0-34495C589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2076994"/>
            <a:ext cx="5852160" cy="3291840"/>
          </a:xfrm>
          <a:prstGeom prst="rect">
            <a:avLst/>
          </a:prstGeom>
        </p:spPr>
      </p:pic>
      <p:sp>
        <p:nvSpPr>
          <p:cNvPr id="10" name="Объект 12">
            <a:extLst>
              <a:ext uri="{FF2B5EF4-FFF2-40B4-BE49-F238E27FC236}">
                <a16:creationId xmlns:a16="http://schemas.microsoft.com/office/drawing/2014/main" id="{756ED408-513C-4D0E-B745-04A65838F743}"/>
              </a:ext>
            </a:extLst>
          </p:cNvPr>
          <p:cNvSpPr txBox="1">
            <a:spLocks/>
          </p:cNvSpPr>
          <p:nvPr/>
        </p:nvSpPr>
        <p:spPr>
          <a:xfrm>
            <a:off x="1010194" y="5711029"/>
            <a:ext cx="4319452" cy="982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Это – автомобиль</a:t>
            </a:r>
          </a:p>
          <a:p>
            <a:pPr marL="0" indent="0" algn="ctr">
              <a:buNone/>
            </a:pP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282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л.с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., 230 км/ч, 0-100 – 8с)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F56263-1D94-4EFA-9B49-3EEAB382A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365" y="2076992"/>
            <a:ext cx="4938995" cy="3291840"/>
          </a:xfrm>
          <a:prstGeom prst="rect">
            <a:avLst/>
          </a:prstGeom>
        </p:spPr>
      </p:pic>
      <p:sp>
        <p:nvSpPr>
          <p:cNvPr id="13" name="Объект 12">
            <a:extLst>
              <a:ext uri="{FF2B5EF4-FFF2-40B4-BE49-F238E27FC236}">
                <a16:creationId xmlns:a16="http://schemas.microsoft.com/office/drawing/2014/main" id="{8CC431D0-2D8F-47F3-9237-625A165D966D}"/>
              </a:ext>
            </a:extLst>
          </p:cNvPr>
          <p:cNvSpPr txBox="1">
            <a:spLocks/>
          </p:cNvSpPr>
          <p:nvPr/>
        </p:nvSpPr>
        <p:spPr>
          <a:xfrm>
            <a:off x="7123613" y="5711029"/>
            <a:ext cx="4319452" cy="103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Это – «тоже» автомобиль</a:t>
            </a:r>
          </a:p>
          <a:p>
            <a:pPr marL="0" indent="0" algn="ctr">
              <a:buNone/>
            </a:pP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(26 </a:t>
            </a:r>
            <a:r>
              <a:rPr lang="ru-R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л.с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., 100 км/ч, 0-100 - ?)</a:t>
            </a:r>
          </a:p>
        </p:txBody>
      </p:sp>
    </p:spTree>
    <p:extLst>
      <p:ext uri="{BB962C8B-B14F-4D97-AF65-F5344CB8AC3E}">
        <p14:creationId xmlns:p14="http://schemas.microsoft.com/office/powerpoint/2010/main" val="227040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Заключение</a:t>
            </a:r>
          </a:p>
        </p:txBody>
      </p:sp>
      <p:sp>
        <p:nvSpPr>
          <p:cNvPr id="16" name="Объект 12">
            <a:extLst>
              <a:ext uri="{FF2B5EF4-FFF2-40B4-BE49-F238E27FC236}">
                <a16:creationId xmlns:a16="http://schemas.microsoft.com/office/drawing/2014/main" id="{C08EB92D-FEA3-42DE-8DF2-6AB07AB6F9D3}"/>
              </a:ext>
            </a:extLst>
          </p:cNvPr>
          <p:cNvSpPr txBox="1">
            <a:spLocks/>
          </p:cNvSpPr>
          <p:nvPr/>
        </p:nvSpPr>
        <p:spPr>
          <a:xfrm>
            <a:off x="380532" y="2116186"/>
            <a:ext cx="11430935" cy="4041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Arial" panose="020B0604020202020204" pitchFamily="34" charset="0"/>
              <a:buAutoNum type="arabicPeriod"/>
            </a:pP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При выборе оборудования для лаборатории следует учитывать, что «удовлетворение требований ГОСТ» позволяет </a:t>
            </a:r>
            <a:r>
              <a:rPr lang="ru-RU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по нижней границе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пройти аккредитацию, но не гарантирует успешного определения всех требуемых параметров.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9FA119-60A9-4511-B55E-B841263C4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473" y="3563146"/>
            <a:ext cx="8079053" cy="323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25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303FDCC-4982-40C9-9544-43FCF066A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dirty="0"/>
              <a:t>Заключение</a:t>
            </a:r>
          </a:p>
        </p:txBody>
      </p:sp>
      <p:sp>
        <p:nvSpPr>
          <p:cNvPr id="16" name="Объект 12">
            <a:extLst>
              <a:ext uri="{FF2B5EF4-FFF2-40B4-BE49-F238E27FC236}">
                <a16:creationId xmlns:a16="http://schemas.microsoft.com/office/drawing/2014/main" id="{C08EB92D-FEA3-42DE-8DF2-6AB07AB6F9D3}"/>
              </a:ext>
            </a:extLst>
          </p:cNvPr>
          <p:cNvSpPr txBox="1">
            <a:spLocks/>
          </p:cNvSpPr>
          <p:nvPr/>
        </p:nvSpPr>
        <p:spPr>
          <a:xfrm>
            <a:off x="380533" y="2116186"/>
            <a:ext cx="5837388" cy="4041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2. При выборе исполнителя работ по определению расчетных параметров следует учитывать,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какое оборудование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и в каком количестве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имеется в распоряжении лаборатории (для прохождения аккредитации </a:t>
            </a:r>
            <a:r>
              <a:rPr lang="ru-RU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достаточно одного прибора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на каждый метод).</a:t>
            </a:r>
          </a:p>
          <a:p>
            <a:pPr marL="0" indent="0" algn="just">
              <a:buNone/>
            </a:pP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Даже Ною потребовалось хотя бы </a:t>
            </a:r>
            <a:b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400" i="1" dirty="0">
                <a:latin typeface="Calibri" panose="020F0502020204030204" pitchFamily="34" charset="0"/>
                <a:cs typeface="Calibri" panose="020F0502020204030204" pitchFamily="34" charset="0"/>
              </a:rPr>
              <a:t>каждой твари по паре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»…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3B56A6-75DD-423D-BD7C-442136B10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623" y="2220689"/>
            <a:ext cx="5144737" cy="404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51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97904D-EE45-4A4F-9B8A-E1A874ECC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131"/>
            <a:ext cx="12192000" cy="68911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19320A-2E0B-401A-AD14-CF2F254F5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5" y="413245"/>
            <a:ext cx="2421006" cy="1161296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84C1A6BC-2382-4609-AEB8-4157A950D0B3}"/>
              </a:ext>
            </a:extLst>
          </p:cNvPr>
          <p:cNvCxnSpPr/>
          <p:nvPr/>
        </p:nvCxnSpPr>
        <p:spPr>
          <a:xfrm flipH="1">
            <a:off x="394375" y="1679043"/>
            <a:ext cx="11248985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4F414EB-EED5-483C-AF14-FE805D5A9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799" y="246477"/>
            <a:ext cx="8604069" cy="1233238"/>
          </a:xfrm>
        </p:spPr>
        <p:txBody>
          <a:bodyPr anchor="ctr">
            <a:noAutofit/>
          </a:bodyPr>
          <a:lstStyle/>
          <a:p>
            <a:r>
              <a:rPr lang="ru-RU" sz="3600" b="1" dirty="0"/>
              <a:t>Лабораторные исследования в геотехнике</a:t>
            </a:r>
            <a:endParaRPr lang="ru-RU" sz="3600" i="1" dirty="0"/>
          </a:p>
        </p:txBody>
      </p:sp>
      <p:sp>
        <p:nvSpPr>
          <p:cNvPr id="9" name="Объект 12">
            <a:extLst>
              <a:ext uri="{FF2B5EF4-FFF2-40B4-BE49-F238E27FC236}">
                <a16:creationId xmlns:a16="http://schemas.microsoft.com/office/drawing/2014/main" id="{CB805484-DE6C-47CC-A354-D14DCAD87E78}"/>
              </a:ext>
            </a:extLst>
          </p:cNvPr>
          <p:cNvSpPr txBox="1">
            <a:spLocks/>
          </p:cNvSpPr>
          <p:nvPr/>
        </p:nvSpPr>
        <p:spPr>
          <a:xfrm>
            <a:off x="353631" y="1815785"/>
            <a:ext cx="8436738" cy="322643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5000"/>
              </a:lnSpc>
              <a:spcAft>
                <a:spcPts val="450"/>
              </a:spcAft>
            </a:pPr>
            <a:r>
              <a:rPr lang="ru-RU" sz="2800" dirty="0">
                <a:ea typeface="Calibri" panose="020F0502020204030204" pitchFamily="34" charset="0"/>
                <a:cs typeface="Calibri Light" panose="020F0302020204030204" pitchFamily="34" charset="0"/>
              </a:rPr>
              <a:t>С удовольствием отвечу на Ваши вопросы!</a:t>
            </a:r>
          </a:p>
          <a:p>
            <a:pPr algn="l">
              <a:lnSpc>
                <a:spcPct val="115000"/>
              </a:lnSpc>
              <a:spcAft>
                <a:spcPts val="450"/>
              </a:spcAft>
            </a:pPr>
            <a:r>
              <a:rPr lang="en-US" sz="2800" dirty="0">
                <a:ea typeface="Calibri" panose="020F0502020204030204" pitchFamily="34" charset="0"/>
                <a:cs typeface="Calibri Light" panose="020F0302020204030204" pitchFamily="34" charset="0"/>
                <a:hlinkClick r:id="rId4"/>
              </a:rPr>
              <a:t>MirnyyAY@mail.ru</a:t>
            </a:r>
            <a:endParaRPr lang="en-US" sz="2800" dirty="0"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450"/>
              </a:spcAft>
            </a:pPr>
            <a:endParaRPr lang="ru-RU" sz="2100" dirty="0"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409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848</TotalTime>
  <Words>1106</Words>
  <Application>Microsoft Office PowerPoint</Application>
  <PresentationFormat>Широкоэкранный</PresentationFormat>
  <Paragraphs>155</Paragraphs>
  <Slides>25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Equation</vt:lpstr>
      <vt:lpstr>Лабораторные исследования в геотехнике: «точность» и «качество»</vt:lpstr>
      <vt:lpstr>Требования ГОСТ 30416-2020:  деформации</vt:lpstr>
      <vt:lpstr>Требования ГОСТ 30416-2020:  деформации</vt:lpstr>
      <vt:lpstr>Требования ГОСТ 30416-2020:  деформации</vt:lpstr>
      <vt:lpstr>Требования ГОСТ 30416-2020:  деформации</vt:lpstr>
      <vt:lpstr>Требования ГОСТ 30416-2020:  усилия</vt:lpstr>
      <vt:lpstr>Требования ГОСТ 30416-2020:  усилия</vt:lpstr>
      <vt:lpstr>Требования ГОСТ 30416-2020:  нижняя планка точности</vt:lpstr>
      <vt:lpstr>Требования ГОСТ 30416-2020:  жесткость нагрузочного устройства</vt:lpstr>
      <vt:lpstr>Требования ГОСТ 30416-2020:  жесткость нагрузочного устройства</vt:lpstr>
      <vt:lpstr>Требования ГОСТ 30416-2020:  создание нагрузки</vt:lpstr>
      <vt:lpstr>Требования ГОСТ 30416-2020:  создание нагрузки</vt:lpstr>
      <vt:lpstr>Требования ГОСТ 30416-2020:  создание нагрузки</vt:lpstr>
      <vt:lpstr>Требования ГОСТ 30416-2020:  создание нагрузки</vt:lpstr>
      <vt:lpstr>Удержание нагрузки</vt:lpstr>
      <vt:lpstr>Удержание нагрузки</vt:lpstr>
      <vt:lpstr>Требования ГОСТ 30416-2020:  метрологические требования</vt:lpstr>
      <vt:lpstr>Требования ГОСТ 30416-2020:  метрологические требования</vt:lpstr>
      <vt:lpstr>Требования ГОСТ 30416-2020:  метрологические требования</vt:lpstr>
      <vt:lpstr>Требования ГОСТ 30416-2020?:  аттестация оборудования</vt:lpstr>
      <vt:lpstr>Требования в НТД не обеспечивают необходимый уровень испытаний</vt:lpstr>
      <vt:lpstr>Требования в НТД не обеспечивают необходимый уровень испытаний</vt:lpstr>
      <vt:lpstr>Заключение</vt:lpstr>
      <vt:lpstr>Заключение</vt:lpstr>
      <vt:lpstr>Лабораторные исследования в геотехнике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Исторические курьезы, заблуждения и мифы в геотехнике</dc:title>
  <dc:creator>Анатолий Мирный</dc:creator>
  <cp:lastModifiedBy>MUSICIAN</cp:lastModifiedBy>
  <cp:revision>60</cp:revision>
  <dcterms:created xsi:type="dcterms:W3CDTF">2023-04-17T11:07:39Z</dcterms:created>
  <dcterms:modified xsi:type="dcterms:W3CDTF">2025-06-03T05:26:26Z</dcterms:modified>
</cp:coreProperties>
</file>