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9" r:id="rId1"/>
  </p:sldMasterIdLst>
  <p:notesMasterIdLst>
    <p:notesMasterId r:id="rId21"/>
  </p:notesMasterIdLst>
  <p:sldIdLst>
    <p:sldId id="328" r:id="rId2"/>
    <p:sldId id="407" r:id="rId3"/>
    <p:sldId id="426" r:id="rId4"/>
    <p:sldId id="406" r:id="rId5"/>
    <p:sldId id="410" r:id="rId6"/>
    <p:sldId id="405" r:id="rId7"/>
    <p:sldId id="423" r:id="rId8"/>
    <p:sldId id="428" r:id="rId9"/>
    <p:sldId id="429" r:id="rId10"/>
    <p:sldId id="432" r:id="rId11"/>
    <p:sldId id="422" r:id="rId12"/>
    <p:sldId id="427" r:id="rId13"/>
    <p:sldId id="424" r:id="rId14"/>
    <p:sldId id="425" r:id="rId15"/>
    <p:sldId id="431" r:id="rId16"/>
    <p:sldId id="430" r:id="rId17"/>
    <p:sldId id="433" r:id="rId18"/>
    <p:sldId id="404" r:id="rId19"/>
    <p:sldId id="419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14F"/>
    <a:srgbClr val="F56822"/>
    <a:srgbClr val="3D6273"/>
    <a:srgbClr val="961417"/>
    <a:srgbClr val="E41C24"/>
    <a:srgbClr val="009343"/>
    <a:srgbClr val="304D5A"/>
    <a:srgbClr val="D5711A"/>
    <a:srgbClr val="FF9900"/>
    <a:srgbClr val="466F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9" autoAdjust="0"/>
    <p:restoredTop sz="96261" autoAdjust="0"/>
  </p:normalViewPr>
  <p:slideViewPr>
    <p:cSldViewPr snapToGrid="0">
      <p:cViewPr varScale="1">
        <p:scale>
          <a:sx n="80" d="100"/>
          <a:sy n="80" d="100"/>
        </p:scale>
        <p:origin x="67" y="48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1T07:56:15.59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28 24575,'173'-15'0,"-123"9"0,-40 4 0,0 0 0,0 1 0,0 0 0,1 0 0,-1 1 0,0 1 0,0-1 0,0 2 0,1-1 0,-1 2 0,-1-1 0,13 5 0,-4 1 0,1-2 0,0 0 0,0-1 0,1-1 0,-1-1 0,1-1 0,-1 0 0,35-3 0,36 4 0,-52 1 0,122 5 0,-90-10 0,84 2 0,-146 1 0,0 0 0,0 0 0,0 1 0,0-1 0,-1 2 0,1-1 0,-1 1 0,10 7 0,-10-6 0,0-1 0,0 0 0,1 0 0,-1-1 0,1 0 0,-1 0 0,1-1 0,14 3 0,31 0 0,65 4 0,-38-11 0,105 4 0,-174 0 0,-1 1 0,1 0 0,0 0 0,-1 1 0,0 1 0,0 0 0,17 11 0,-15-9 0,-1-1 0,1 0 0,0 0 0,25 7 0,36-1 0,0-4 0,147-2 0,-188-6 0,-18 1 0,-1 0 0,0 1 0,25 8 0,-24-7 0,-1 1 0,0-2 0,1 0 0,13 0 0,-3 0 0,0 1 0,-1 1 0,1 1 0,-1 1 0,42 17 0,-31-11 0,54 12 0,16-11 0,0-3 0,135-6 0,-189-4 0,98 14 0,0-2 0,-17-3 0,-103-6 0,290 12 0,-299-14 0,1 1 0,0 1 0,37 11 0,-38-9 0,0 0 0,0-2 0,1 0 0,24 1 0,55-6 0,162 3 0,-206 4 0,83 4 0,-60-10 0,0 4 0,94 16 0,-134-14 0,1-2 0,45-2 0,-41-2 0,63 8 0,40 8 0,125-3 0,-171-6 0,116-7 0,-75-1 0,-60 0 0,88 4 0,-128 1 0,117 7 0,-120-11 0,9 0 0,0 2 0,63 10 0,-68-6 0,0-2 0,83-5 0,-34-1 0,18 1 0,114 4 0,-184 2 0,118 5 0,691-9 0,-692-13 0,1567 13 0,-1570 13 0,18-3 0,-143-8 0,326 2 0,-187-6 0,126 10 0,-228-5 0,440 0 0,-270-4 0,-228 1 0,0 0 0,1 0 0,-1-1 0,0 0 0,0 0 0,0-1 0,0 0 0,0 0 0,0-1 0,0 1 0,0-1 0,-1-1 0,0 1 0,0-1 0,10-8 0,-12 9 0,-1 1 0,0 0 0,1 0 0,-1 1 0,1-1 0,0 1 0,0 0 0,-1 0 0,1 0 0,0 0 0,0 0 0,0 1 0,4 0 0,62 2 0,-35 0 0,386-1 0,-397-3 0,0-1 0,-1-1 0,1-2 0,24-7 0,16-4 0,-22 9 0,0 1 0,1 3 0,60 1 0,78-10 0,2 0 0,-145 13 0,25 1 0,109-12 0,-119 6 0,1 2 0,68 5 0,-20 1 0,1165-3-1365,-1255 0-5461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1T07:56:34.64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15916 1 24575,'-716'0'0,"694"1"0,0 2 0,-27 6 0,37-7 0,-27 9 0,31-8 0,-1 0 0,1-1 0,-1 0 0,0 0 0,-15 0 0,-202 10 0,152-4 0,30-2 0,-118 7 0,19 1 0,30-4 0,-118 6 0,105-3 0,9-4 0,95-6 0,-1-1 0,14-2 0,-1 1 0,1 1 0,0-1 0,0 2 0,-16 5 0,-3 5 0,-39 26 0,44-25 0,-1 0 0,-38 15 0,24-16 0,-63 11 0,63-16 0,-92 12 0,44-9 0,39 0 0,35-7 0,0-1 0,0-1 0,-1 0 0,-19 0 0,-83 6 0,84-4 0,-197 7 0,177-6 0,1 3 0,-97 26 0,98-20 0,-70 8 0,14-2 0,-124 13 0,164-20 0,50-9 0,0-1 0,0 0 0,-19 1 0,9-2 0,0 1 0,-48 12 0,43-8 0,-44 6 0,-210-1 0,-1403-12 0,1679-1 0,0 0 0,1 0 0,-1-1 0,1 0 0,0-1 0,-1 1 0,1-1 0,0-1 0,-7-4 0,-2-1 0,1-2 0,-24-19 0,31 23 0,-1 1 0,0 0 0,0 0 0,0 1 0,-1 0 0,1 1 0,-1 0 0,0 1 0,0-1 0,-16-1 0,-8 0 0,-66 0 0,15 1 0,35-2 0,-48-1 0,-1583 7 0,1432 14 0,241-13 0,1 0 0,-1 1 0,0 0 0,1 0 0,-1 1 0,1 0 0,0 0 0,0 1 0,-11 7 0,-26 11 0,43-21 0,-14 6 0,-1-1 0,0 0 0,-1-2 0,1 1 0,-1-2 0,0 0 0,-29 1 0,-175 3 0,121-2 0,-48-6 0,-25 2 0,106 5 0,-58 2 0,-311 3 0,66-7 0,196-6 0,-540 2 0,691 1 0,0 2 0,0 0 0,-24 8 0,-20 3 0,-16-6 0,1-4 0,-84-6 0,36 0 0,-42 0 0,-182 4 0,264 11 0,66-8 0,0-2 0,-39 2 0,-189 8 0,10 0 0,-1109-13 0,1194 14 0,118-13 0,1 1 0,-66 13 0,30-5 0,0-3 0,-108-3 0,169-4 0,-136 12-1365,134-11-5461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0ADF2-BCB7-4A4E-9E1E-B82667FB1D44}" type="datetimeFigureOut">
              <a:rPr lang="ru-RU" smtClean="0"/>
              <a:t>18.11.2025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C68EA3-065F-47AE-9268-A6846ADD32D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8701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CB124-3DD3-44C9-9971-C85B3B5A91A1}" type="datetimeFigureOut">
              <a:rPr lang="ru-RU" smtClean="0"/>
              <a:t>18.11.2025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52EB-808B-424D-AC7C-5BDFE96CF91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7883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CB124-3DD3-44C9-9971-C85B3B5A91A1}" type="datetimeFigureOut">
              <a:rPr lang="ru-RU" smtClean="0"/>
              <a:t>18.11.2025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52EB-808B-424D-AC7C-5BDFE96CF91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327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CB124-3DD3-44C9-9971-C85B3B5A91A1}" type="datetimeFigureOut">
              <a:rPr lang="ru-RU" smtClean="0"/>
              <a:t>18.11.2025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52EB-808B-424D-AC7C-5BDFE96CF91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4333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CB124-3DD3-44C9-9971-C85B3B5A91A1}" type="datetimeFigureOut">
              <a:rPr lang="ru-RU" smtClean="0"/>
              <a:t>18.11.2025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52EB-808B-424D-AC7C-5BDFE96CF91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190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CB124-3DD3-44C9-9971-C85B3B5A91A1}" type="datetimeFigureOut">
              <a:rPr lang="ru-RU" smtClean="0"/>
              <a:t>18.11.2025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52EB-808B-424D-AC7C-5BDFE96CF91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528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CB124-3DD3-44C9-9971-C85B3B5A91A1}" type="datetimeFigureOut">
              <a:rPr lang="ru-RU" smtClean="0"/>
              <a:t>18.11.2025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52EB-808B-424D-AC7C-5BDFE96CF91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7073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CB124-3DD3-44C9-9971-C85B3B5A91A1}" type="datetimeFigureOut">
              <a:rPr lang="ru-RU" smtClean="0"/>
              <a:t>18.11.2025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52EB-808B-424D-AC7C-5BDFE96CF91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0844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CB124-3DD3-44C9-9971-C85B3B5A91A1}" type="datetimeFigureOut">
              <a:rPr lang="ru-RU" smtClean="0"/>
              <a:t>18.11.2025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52EB-808B-424D-AC7C-5BDFE96CF91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2291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52EB-808B-424D-AC7C-5BDFE96CF913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CB124-3DD3-44C9-9971-C85B3B5A91A1}" type="datetimeFigureOut">
              <a:rPr lang="ru-RU" smtClean="0"/>
              <a:t>18.11.2025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5863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CB124-3DD3-44C9-9971-C85B3B5A91A1}" type="datetimeFigureOut">
              <a:rPr lang="ru-RU" smtClean="0"/>
              <a:t>18.11.2025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52EB-808B-424D-AC7C-5BDFE96CF91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2887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CB124-3DD3-44C9-9971-C85B3B5A91A1}" type="datetimeFigureOut">
              <a:rPr lang="ru-RU" smtClean="0"/>
              <a:t>18.11.2025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52EB-808B-424D-AC7C-5BDFE96CF913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13766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CB124-3DD3-44C9-9971-C85B3B5A91A1}" type="datetimeFigureOut">
              <a:rPr lang="ru-RU" smtClean="0"/>
              <a:t>18.11.2025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52EB-808B-424D-AC7C-5BDFE96CF91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44741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CB124-3DD3-44C9-9971-C85B3B5A91A1}" type="datetimeFigureOut">
              <a:rPr lang="ru-RU" smtClean="0"/>
              <a:t>18.11.2025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52EB-808B-424D-AC7C-5BDFE96CF913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913025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CB124-3DD3-44C9-9971-C85B3B5A91A1}" type="datetimeFigureOut">
              <a:rPr lang="ru-RU" smtClean="0"/>
              <a:t>18.11.2025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52EB-808B-424D-AC7C-5BDFE96CF91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69210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CB124-3DD3-44C9-9971-C85B3B5A91A1}" type="datetimeFigureOut">
              <a:rPr lang="ru-RU" smtClean="0"/>
              <a:t>18.11.2025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52EB-808B-424D-AC7C-5BDFE96CF91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31566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CB124-3DD3-44C9-9971-C85B3B5A91A1}" type="datetimeFigureOut">
              <a:rPr lang="ru-RU" smtClean="0"/>
              <a:t>18.11.2025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252EB-808B-424D-AC7C-5BDFE96CF91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83286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ункт соде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с одним вырезанным скругленным углом 20"/>
          <p:cNvSpPr/>
          <p:nvPr userDrawn="1"/>
        </p:nvSpPr>
        <p:spPr>
          <a:xfrm rot="16200000">
            <a:off x="11424592" y="0"/>
            <a:ext cx="767408" cy="767408"/>
          </a:xfrm>
          <a:prstGeom prst="snipRoundRect">
            <a:avLst>
              <a:gd name="adj1" fmla="val 36526"/>
              <a:gd name="adj2" fmla="val 0"/>
            </a:avLst>
          </a:prstGeom>
          <a:solidFill>
            <a:srgbClr val="2034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ru-RU" dirty="0"/>
          </a:p>
        </p:txBody>
      </p:sp>
      <p:pic>
        <p:nvPicPr>
          <p:cNvPr id="14" name="Picture 2" descr="G:\MIDAS\gts-nx_ico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04612" y="152636"/>
            <a:ext cx="458179" cy="432000"/>
          </a:xfrm>
          <a:prstGeom prst="rect">
            <a:avLst/>
          </a:prstGeom>
          <a:noFill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6818DA-B9A8-438C-A0EF-A935B16AA3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368300"/>
            <a:ext cx="11449051" cy="369332"/>
          </a:xfrm>
        </p:spPr>
        <p:txBody>
          <a:bodyPr lIns="0" tIns="0" rIns="0" bIns="0" anchor="t" anchorCtr="0">
            <a:spAutoFit/>
          </a:bodyPr>
          <a:lstStyle>
            <a:lvl1pPr marL="0" algn="l" defTabSz="914400" rtl="0" eaLnBrk="1" latinLnBrk="0" hangingPunct="1">
              <a:lnSpc>
                <a:spcPct val="100000"/>
              </a:lnSpc>
              <a:defRPr kumimoji="0" lang="ru-RU" sz="2400" kern="0" spc="0" baseline="0" dirty="0">
                <a:ln w="0"/>
                <a:solidFill>
                  <a:schemeClr val="accent1">
                    <a:lumMod val="50000"/>
                  </a:schemeClr>
                </a:solidFill>
                <a:latin typeface="Stolzl Medium" pitchFamily="2" charset="-52"/>
                <a:ea typeface="HGPGothicE" panose="020B0400000000000000" pitchFamily="34" charset="-128"/>
                <a:cs typeface="Kartika" panose="020B0502040204020203" pitchFamily="18" charset="0"/>
              </a:defRPr>
            </a:lvl1pPr>
          </a:lstStyle>
          <a:p>
            <a:r>
              <a:rPr lang="ru-RU" dirty="0"/>
              <a:t>Пункт содержания</a:t>
            </a: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1523492" y="6499212"/>
            <a:ext cx="9325036" cy="0"/>
          </a:xfrm>
          <a:prstGeom prst="line">
            <a:avLst/>
          </a:prstGeom>
          <a:ln>
            <a:solidFill>
              <a:srgbClr val="2034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Users\qnizza\Desktop\logo-color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92544" y="6366393"/>
            <a:ext cx="900000" cy="265638"/>
          </a:xfrm>
          <a:prstGeom prst="rect">
            <a:avLst/>
          </a:prstGeom>
          <a:noFill/>
        </p:spPr>
      </p:pic>
      <p:cxnSp>
        <p:nvCxnSpPr>
          <p:cNvPr id="18" name="Прямая соединительная линия 17"/>
          <p:cNvCxnSpPr/>
          <p:nvPr userDrawn="1"/>
        </p:nvCxnSpPr>
        <p:spPr>
          <a:xfrm>
            <a:off x="12000656" y="6499212"/>
            <a:ext cx="180000" cy="0"/>
          </a:xfrm>
          <a:prstGeom prst="line">
            <a:avLst/>
          </a:prstGeom>
          <a:ln>
            <a:solidFill>
              <a:srgbClr val="2034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91344" y="6345324"/>
            <a:ext cx="1476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20345D"/>
                </a:solidFill>
                <a:latin typeface="Stolzl Medium" pitchFamily="2" charset="-52"/>
              </a:rPr>
              <a:t>MIDASoft.ru</a:t>
            </a:r>
            <a:endParaRPr lang="ru-RU" sz="1400" dirty="0">
              <a:solidFill>
                <a:srgbClr val="20345D"/>
              </a:solidFill>
              <a:latin typeface="Stolzl Medium" pitchFamily="2" charset="-52"/>
            </a:endParaRPr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0" y="6499212"/>
            <a:ext cx="180000" cy="0"/>
          </a:xfrm>
          <a:prstGeom prst="line">
            <a:avLst/>
          </a:prstGeom>
          <a:ln>
            <a:solidFill>
              <a:srgbClr val="2034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2752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BCB124-3DD3-44C9-9971-C85B3B5A91A1}" type="datetimeFigureOut">
              <a:rPr lang="ru-RU" smtClean="0"/>
              <a:t>18.11.2025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B0252EB-808B-424D-AC7C-5BDFE96CF91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0866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.JPG"/><Relationship Id="rId7" Type="http://schemas.openxmlformats.org/officeDocument/2006/relationships/customXml" Target="../ink/ink2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customXml" Target="../ink/ink1.xml"/><Relationship Id="rId4" Type="http://schemas.openxmlformats.org/officeDocument/2006/relationships/image" Target="../media/image6.JPG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5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F09B0AE-0590-6CEE-9B34-60C8B2575474}"/>
              </a:ext>
            </a:extLst>
          </p:cNvPr>
          <p:cNvSpPr txBox="1">
            <a:spLocks/>
          </p:cNvSpPr>
          <p:nvPr/>
        </p:nvSpPr>
        <p:spPr>
          <a:xfrm>
            <a:off x="687898" y="5743852"/>
            <a:ext cx="11325634" cy="1042842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ru-RU" sz="1600" b="1" dirty="0">
                <a:solidFill>
                  <a:srgbClr val="3D6273"/>
                </a:solidFill>
                <a:latin typeface="Geometria"/>
                <a:cs typeface="Times New Roman" panose="02020603050405020304" pitchFamily="18" charset="0"/>
              </a:rPr>
              <a:t>Бершов А.В</a:t>
            </a:r>
            <a:r>
              <a:rPr lang="ru-RU" sz="1600" dirty="0">
                <a:solidFill>
                  <a:srgbClr val="3D6273"/>
                </a:solidFill>
                <a:latin typeface="Geometria"/>
                <a:cs typeface="Times New Roman" panose="02020603050405020304" pitchFamily="18" charset="0"/>
              </a:rPr>
              <a:t>., </a:t>
            </a:r>
          </a:p>
          <a:p>
            <a:pPr algn="r"/>
            <a:r>
              <a:rPr lang="ru-RU" sz="1600" dirty="0">
                <a:solidFill>
                  <a:srgbClr val="3D6273"/>
                </a:solidFill>
                <a:latin typeface="Geometria"/>
                <a:cs typeface="Times New Roman" panose="02020603050405020304" pitchFamily="18" charset="0"/>
              </a:rPr>
              <a:t>ассистент кафедры инженерной и экологической геологии Геологического факультета МГУ имени М.В. Ломоносова</a:t>
            </a:r>
          </a:p>
          <a:p>
            <a:pPr algn="r"/>
            <a:r>
              <a:rPr lang="ru-RU" sz="1600" dirty="0">
                <a:solidFill>
                  <a:srgbClr val="3D6273"/>
                </a:solidFill>
                <a:latin typeface="Geometria"/>
                <a:cs typeface="Times New Roman" panose="02020603050405020304" pitchFamily="18" charset="0"/>
              </a:rPr>
              <a:t>Генеральный директор ГК «</a:t>
            </a:r>
            <a:r>
              <a:rPr lang="ru-RU" sz="1600" dirty="0" err="1">
                <a:solidFill>
                  <a:srgbClr val="3D6273"/>
                </a:solidFill>
                <a:latin typeface="Geometria"/>
                <a:cs typeface="Times New Roman" panose="02020603050405020304" pitchFamily="18" charset="0"/>
              </a:rPr>
              <a:t>ПетроМоделинг</a:t>
            </a:r>
            <a:r>
              <a:rPr lang="ru-RU" sz="1600" dirty="0">
                <a:solidFill>
                  <a:srgbClr val="3D6273"/>
                </a:solidFill>
                <a:latin typeface="Geometria"/>
                <a:cs typeface="Times New Roman" panose="02020603050405020304" pitchFamily="18" charset="0"/>
              </a:rPr>
              <a:t>»</a:t>
            </a:r>
          </a:p>
          <a:p>
            <a:pPr algn="r"/>
            <a:r>
              <a:rPr lang="ru-RU" sz="1600" dirty="0">
                <a:solidFill>
                  <a:srgbClr val="3D6273"/>
                </a:solidFill>
                <a:latin typeface="Geometria"/>
                <a:cs typeface="Times New Roman" panose="02020603050405020304" pitchFamily="18" charset="0"/>
              </a:rPr>
              <a:t>+79030040259, </a:t>
            </a:r>
            <a:r>
              <a:rPr lang="en-US" sz="1600" dirty="0">
                <a:solidFill>
                  <a:srgbClr val="3D6273"/>
                </a:solidFill>
                <a:latin typeface="Geometria"/>
                <a:cs typeface="Times New Roman" panose="02020603050405020304" pitchFamily="18" charset="0"/>
              </a:rPr>
              <a:t>alexey.bershov@petromodeling.com</a:t>
            </a:r>
            <a:endParaRPr lang="ru-RU" sz="1600" dirty="0">
              <a:solidFill>
                <a:srgbClr val="3D6273"/>
              </a:solidFill>
              <a:latin typeface="Geometria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450693-E052-4715-A479-7F4EB089168A}"/>
              </a:ext>
            </a:extLst>
          </p:cNvPr>
          <p:cNvSpPr txBox="1"/>
          <p:nvPr/>
        </p:nvSpPr>
        <p:spPr>
          <a:xfrm>
            <a:off x="266493" y="1806842"/>
            <a:ext cx="11325633" cy="149627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>
              <a:spcBef>
                <a:spcPct val="0"/>
              </a:spcBef>
              <a:buNone/>
              <a:defRPr sz="2800" b="1" i="0" u="none" strike="noStrike" baseline="0">
                <a:latin typeface="TimesNewRomanPSMT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0" i="1" dirty="0">
                <a:solidFill>
                  <a:srgbClr val="4D4D59"/>
                </a:solidFill>
                <a:effectLst/>
                <a:latin typeface="Open Sans" panose="020B0606030504020204" pitchFamily="34" charset="0"/>
              </a:rPr>
              <a:t>Примеры построения 3д моделей инженерно-геологических массивов с использованием новой классификации</a:t>
            </a:r>
            <a:endParaRPr lang="ru-RU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54F475-139C-9353-31DB-3C736964F40F}"/>
              </a:ext>
            </a:extLst>
          </p:cNvPr>
          <p:cNvSpPr txBox="1"/>
          <p:nvPr/>
        </p:nvSpPr>
        <p:spPr>
          <a:xfrm>
            <a:off x="279533" y="139630"/>
            <a:ext cx="7721365" cy="149627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>
              <a:spcBef>
                <a:spcPct val="0"/>
              </a:spcBef>
              <a:buNone/>
              <a:defRPr sz="2800" b="1" i="0" u="none" strike="noStrike" baseline="0">
                <a:latin typeface="TimesNewRomanPSMT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ru-RU" sz="1800" b="0" dirty="0"/>
              <a:t>«Автоматизация и цифровизация инженерно-геологических изысканий и геотехнического проектирования. Опыт применения перспективных технологий»</a:t>
            </a:r>
          </a:p>
          <a:p>
            <a:endParaRPr lang="ru-RU" sz="1800" b="0" dirty="0"/>
          </a:p>
          <a:p>
            <a:r>
              <a:rPr lang="ru-RU" sz="1800" b="0" dirty="0"/>
              <a:t>18 ноября 2025</a:t>
            </a:r>
          </a:p>
          <a:p>
            <a:endParaRPr lang="ru-RU" sz="2400" b="0" dirty="0"/>
          </a:p>
        </p:txBody>
      </p:sp>
      <p:pic>
        <p:nvPicPr>
          <p:cNvPr id="5" name="Picture 9" descr="logo_2">
            <a:extLst>
              <a:ext uri="{FF2B5EF4-FFF2-40B4-BE49-F238E27FC236}">
                <a16:creationId xmlns:a16="http://schemas.microsoft.com/office/drawing/2014/main" id="{7376AFEC-D4FB-44EC-C2C1-52D63A5F1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4547" y="71306"/>
            <a:ext cx="4012635" cy="86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0353F46-AAE3-4F36-AE6F-7FBF465456D5}"/>
              </a:ext>
            </a:extLst>
          </p:cNvPr>
          <p:cNvSpPr txBox="1"/>
          <p:nvPr/>
        </p:nvSpPr>
        <p:spPr>
          <a:xfrm>
            <a:off x="9099613" y="887767"/>
            <a:ext cx="29139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accent1">
                    <a:lumMod val="25000"/>
                  </a:schemeClr>
                </a:solidFill>
              </a:rPr>
              <a:t>https://petromodeling.com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5157A4-6F5C-B73C-4967-95EAE5C4E23A}"/>
              </a:ext>
            </a:extLst>
          </p:cNvPr>
          <p:cNvSpPr txBox="1"/>
          <p:nvPr/>
        </p:nvSpPr>
        <p:spPr>
          <a:xfrm>
            <a:off x="266493" y="3788231"/>
            <a:ext cx="4220050" cy="40391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>
              <a:spcBef>
                <a:spcPct val="0"/>
              </a:spcBef>
              <a:buNone/>
              <a:defRPr sz="2800" b="1" i="0" u="none" strike="noStrike" baseline="0">
                <a:latin typeface="TimesNewRomanPSMT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ru-RU" sz="2400" b="0" dirty="0"/>
              <a:t>«Без теории нам смерть» С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3665BA-147C-8C60-CCE5-CDE0167E65E5}"/>
              </a:ext>
            </a:extLst>
          </p:cNvPr>
          <p:cNvSpPr txBox="1"/>
          <p:nvPr/>
        </p:nvSpPr>
        <p:spPr>
          <a:xfrm>
            <a:off x="266493" y="4899213"/>
            <a:ext cx="9864325" cy="40391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>
              <a:spcBef>
                <a:spcPct val="0"/>
              </a:spcBef>
              <a:buNone/>
              <a:defRPr sz="2800" b="1" i="0" u="none" strike="noStrike" baseline="0">
                <a:latin typeface="TimesNewRomanPSMT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ru-RU" sz="1800" b="0" dirty="0"/>
              <a:t>Насколько мы знаем и понимаем генетико-пространственный закон Инженерной геологии?</a:t>
            </a:r>
          </a:p>
        </p:txBody>
      </p:sp>
    </p:spTree>
    <p:extLst>
      <p:ext uri="{BB962C8B-B14F-4D97-AF65-F5344CB8AC3E}">
        <p14:creationId xmlns:p14="http://schemas.microsoft.com/office/powerpoint/2010/main" val="1471259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A9BADC6-40D2-4100-A55E-507042D3B53F}"/>
              </a:ext>
            </a:extLst>
          </p:cNvPr>
          <p:cNvSpPr/>
          <p:nvPr/>
        </p:nvSpPr>
        <p:spPr>
          <a:xfrm>
            <a:off x="0" y="6355980"/>
            <a:ext cx="12191997" cy="51254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D04327BA-98B4-4174-A9D4-962B248B7562}"/>
              </a:ext>
            </a:extLst>
          </p:cNvPr>
          <p:cNvSpPr/>
          <p:nvPr/>
        </p:nvSpPr>
        <p:spPr>
          <a:xfrm>
            <a:off x="9229726" y="0"/>
            <a:ext cx="2962272" cy="77643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TextBox 72"/>
          <p:cNvSpPr txBox="1"/>
          <p:nvPr/>
        </p:nvSpPr>
        <p:spPr>
          <a:xfrm>
            <a:off x="245694" y="72323"/>
            <a:ext cx="3628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Модель чего мы строим?</a:t>
            </a:r>
          </a:p>
        </p:txBody>
      </p:sp>
      <p:pic>
        <p:nvPicPr>
          <p:cNvPr id="3" name="Picture 9" descr="logo_2">
            <a:extLst>
              <a:ext uri="{FF2B5EF4-FFF2-40B4-BE49-F238E27FC236}">
                <a16:creationId xmlns:a16="http://schemas.microsoft.com/office/drawing/2014/main" id="{8B0A1ECB-E9E9-11B2-B223-D8D03EB2AF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4099" y="6351238"/>
            <a:ext cx="2198813" cy="471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AE87DD9-D3B5-1EF1-30E5-BD87700DDEC1}"/>
              </a:ext>
            </a:extLst>
          </p:cNvPr>
          <p:cNvSpPr txBox="1"/>
          <p:nvPr/>
        </p:nvSpPr>
        <p:spPr>
          <a:xfrm>
            <a:off x="4198697" y="472433"/>
            <a:ext cx="3794601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Формальное разделение геологического пространства происходит по различным от уровня к уровню геологическим маркерам.</a:t>
            </a:r>
          </a:p>
          <a:p>
            <a:pPr algn="just"/>
            <a:endParaRPr lang="ru-RU" sz="1800" b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нженерно-геологический маркеры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пространственно-временные отметки в виде точек, кривых или поверхностей, разграничивающие в геологическом пространстве различные состояния геологических тел – «собственно» инженерно-геологические тела. 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9344AA-1FA1-CC14-2B02-1FBE66CCFED2}"/>
              </a:ext>
            </a:extLst>
          </p:cNvPr>
          <p:cNvSpPr txBox="1"/>
          <p:nvPr/>
        </p:nvSpPr>
        <p:spPr>
          <a:xfrm>
            <a:off x="245694" y="472433"/>
            <a:ext cx="3794601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defRPr sz="1700">
                <a:effectLst/>
                <a:latin typeface="Times New Roman" panose="02020603050405020304" pitchFamily="18" charset="0"/>
                <a:ea typeface="Times New Roman" panose="02020603050405020304" pitchFamily="18" charset="0"/>
              </a:defRPr>
            </a:lvl1pPr>
          </a:lstStyle>
          <a:p>
            <a:r>
              <a:rPr lang="ru-RU" sz="1800" b="1" u="sng" dirty="0"/>
              <a:t>Инженерно-геологический массив</a:t>
            </a:r>
            <a:r>
              <a:rPr lang="ru-RU" sz="1800" dirty="0"/>
              <a:t> – это иерархически организованная система геологических тел в задаваемом инженерно-геологическими задачами объеме геологического пространства, характеризующаяся:</a:t>
            </a:r>
          </a:p>
          <a:p>
            <a:pPr algn="l"/>
            <a:r>
              <a:rPr lang="ru-RU" sz="1800" dirty="0"/>
              <a:t>- пространственной </a:t>
            </a:r>
            <a:r>
              <a:rPr lang="ru-RU" sz="1800" dirty="0" err="1"/>
              <a:t>унаследованностью</a:t>
            </a:r>
            <a:r>
              <a:rPr lang="ru-RU" sz="1800" dirty="0"/>
              <a:t> свойств между уровнями иерархии</a:t>
            </a:r>
          </a:p>
          <a:p>
            <a:pPr algn="l"/>
            <a:r>
              <a:rPr lang="ru-RU" sz="1800" dirty="0"/>
              <a:t>- наличием инженерно-геологических маркеров как границ раздела состояний</a:t>
            </a:r>
          </a:p>
          <a:p>
            <a:pPr algn="l"/>
            <a:r>
              <a:rPr lang="ru-RU" sz="1800" dirty="0"/>
              <a:t>- возможностью количественного описания через поля геологических параметров</a:t>
            </a:r>
          </a:p>
          <a:p>
            <a:pPr algn="l"/>
            <a:r>
              <a:rPr lang="ru-RU" sz="1800" dirty="0"/>
              <a:t>- динамичностью во времени под воздействием природных и техногенных факторов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05546C-4BBF-676A-25A7-72716B35B4AA}"/>
              </a:ext>
            </a:extLst>
          </p:cNvPr>
          <p:cNvSpPr txBox="1"/>
          <p:nvPr/>
        </p:nvSpPr>
        <p:spPr>
          <a:xfrm>
            <a:off x="8170975" y="474345"/>
            <a:ext cx="3775331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К0</a:t>
            </a:r>
            <a:r>
              <a:rPr lang="ru-RU" sz="1800" b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— коэффициент бокового давления инженерно-геологического массива в состоянии покоя, равный отношению эффективных горизонтального и вертикального напряжений, </a:t>
            </a:r>
            <a:r>
              <a:rPr lang="ru-RU" sz="18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является характеристикой инженерно-геологического массива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а не лабораторного образца грунта.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Зависит от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происхождения и внутренней структуры; действующие неотектонические силы; изменения, произошедшие в геологической истории (собственно, именно этот фактор и дает обозначение «</a:t>
            </a:r>
            <a:r>
              <a:rPr lang="ru-RU" sz="1800" b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» — геологическое время); сложившейся на современном этапе тектонического развития поверхность рельефа; современных гидро-климатические параметры территории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6585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C264F-43F4-5169-3667-3FBB934EC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720516D-95E9-F41E-0EE9-EE05ECCB617F}"/>
              </a:ext>
            </a:extLst>
          </p:cNvPr>
          <p:cNvSpPr/>
          <p:nvPr/>
        </p:nvSpPr>
        <p:spPr>
          <a:xfrm>
            <a:off x="0" y="6355980"/>
            <a:ext cx="12191997" cy="51254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49428B3D-A42F-C9C4-849B-5239BF5B53A7}"/>
              </a:ext>
            </a:extLst>
          </p:cNvPr>
          <p:cNvSpPr/>
          <p:nvPr/>
        </p:nvSpPr>
        <p:spPr>
          <a:xfrm>
            <a:off x="9229726" y="0"/>
            <a:ext cx="2962272" cy="77643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98F9996-3723-91F4-3D19-3E8D373C4A32}"/>
              </a:ext>
            </a:extLst>
          </p:cNvPr>
          <p:cNvSpPr txBox="1"/>
          <p:nvPr/>
        </p:nvSpPr>
        <p:spPr>
          <a:xfrm>
            <a:off x="139918" y="-11895"/>
            <a:ext cx="3628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Модель чего мы строим?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C0A3C984-BA2A-C619-5D6B-E6B42D5445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6349895"/>
              </p:ext>
            </p:extLst>
          </p:nvPr>
        </p:nvGraphicFramePr>
        <p:xfrm>
          <a:off x="139916" y="357101"/>
          <a:ext cx="12004459" cy="65187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5470">
                  <a:extLst>
                    <a:ext uri="{9D8B030D-6E8A-4147-A177-3AD203B41FA5}">
                      <a16:colId xmlns:a16="http://schemas.microsoft.com/office/drawing/2014/main" val="702440639"/>
                    </a:ext>
                  </a:extLst>
                </a:gridCol>
                <a:gridCol w="404739">
                  <a:extLst>
                    <a:ext uri="{9D8B030D-6E8A-4147-A177-3AD203B41FA5}">
                      <a16:colId xmlns:a16="http://schemas.microsoft.com/office/drawing/2014/main" val="411614600"/>
                    </a:ext>
                  </a:extLst>
                </a:gridCol>
                <a:gridCol w="4543425">
                  <a:extLst>
                    <a:ext uri="{9D8B030D-6E8A-4147-A177-3AD203B41FA5}">
                      <a16:colId xmlns:a16="http://schemas.microsoft.com/office/drawing/2014/main" val="2943389271"/>
                    </a:ext>
                  </a:extLst>
                </a:gridCol>
                <a:gridCol w="6600825">
                  <a:extLst>
                    <a:ext uri="{9D8B030D-6E8A-4147-A177-3AD203B41FA5}">
                      <a16:colId xmlns:a16="http://schemas.microsoft.com/office/drawing/2014/main" val="436363039"/>
                    </a:ext>
                  </a:extLst>
                </a:gridCol>
              </a:tblGrid>
              <a:tr h="681129">
                <a:tc gridSpan="3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Признаки и последовательность их применения для классифицирования ИГМ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938" marR="35938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Факторы формирования признаков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938" marR="35938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867049"/>
                  </a:ext>
                </a:extLst>
              </a:tr>
              <a:tr h="782603">
                <a:tc grid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</a:p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Описание характера рельефа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938" marR="35938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Современное пространственное положение определяющее неотектонические и климатические факторы, формирующие современный рельеф, через геологические процессы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938" marR="35938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353351"/>
                  </a:ext>
                </a:extLst>
              </a:tr>
              <a:tr h="424587">
                <a:tc grid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Описание класса грунтов 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938" marR="35938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Генезис и история развития геологических тел, формирующие литологическое строение и внутреннюю геологическую структуру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938" marR="35938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2475431"/>
                  </a:ext>
                </a:extLst>
              </a:tr>
              <a:tr h="414309">
                <a:tc grid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III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     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Описание структурно-геологических признаков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938" marR="35938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869351"/>
                  </a:ext>
                </a:extLst>
              </a:tr>
              <a:tr h="782603">
                <a:tc rowSpan="4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IV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938" marR="359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А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938" marR="359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Описание физического состояния – напряженно-деформированного по соотношению главных напряжений и их положения в пространстве;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938" marR="35938" marT="0" marB="0">
                    <a:noFill/>
                  </a:tcPr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Внутренняя энергия, возникшая в системе при выравнивании различных потенциалов (гравитационного, температурного, потенциала влаги и др.), существующих в ИГМ из-за структурных и вещественных особенностей строения и внешних источников энергии, предыдущих этапов развития ИГМ в прошлом.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938" marR="35938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487101"/>
                  </a:ext>
                </a:extLst>
              </a:tr>
              <a:tr h="7826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B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938" marR="359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Описание физического состояния – водонасыщенного по формируемому поровому давлению и взвешиванию грунтов массива; 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938" marR="35938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725712"/>
                  </a:ext>
                </a:extLst>
              </a:tr>
              <a:tr h="5108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938" marR="359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Описание физического состояния – теплового по температуре и механическому поведению массива;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938" marR="35938" marT="0" marB="0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008184"/>
                  </a:ext>
                </a:extLst>
              </a:tr>
              <a:tr h="21068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938" marR="3593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buNone/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buNone/>
                      </a:pPr>
                      <a:endParaRPr lang="en-US" sz="8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buNone/>
                      </a:pPr>
                      <a:endParaRPr lang="en-US" sz="12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buNone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Описание физического состояния – изменяющегося в физическом времени состояния, т. е. по наличию и характеру развивающихся геологических и/или инженерно-геологических процессов в ИГМ.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938" marR="35938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Внешняя энергия, поступающая в ИГМ из литосферы, располагающейся за границами ИГМ в том числе гравитационной и тектонической природы, атмосферы, гидросферы, биосферы и техносферы, включая прямое механическое изменения, нагрузки от сооружений, мелиоративные изменения состава и свойств грунтов, входящих в ИГМ и приводящая к изменениям рельефа, разрушению старых и появлению новых горных пород и геологических структур через геологические и инженерно-геологические процессы. Переводит ИГМ к новой реализации признака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в реальном времени.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938" marR="35938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6345771"/>
                  </a:ext>
                </a:extLst>
              </a:tr>
            </a:tbl>
          </a:graphicData>
        </a:graphic>
      </p:graphicFrame>
      <p:pic>
        <p:nvPicPr>
          <p:cNvPr id="3" name="Picture 9" descr="logo_2">
            <a:extLst>
              <a:ext uri="{FF2B5EF4-FFF2-40B4-BE49-F238E27FC236}">
                <a16:creationId xmlns:a16="http://schemas.microsoft.com/office/drawing/2014/main" id="{1AAEEEA2-C8FD-2170-C2A2-E0EA1C5A1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766" y="15367"/>
            <a:ext cx="1925316" cy="41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3239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D04327BA-98B4-4174-A9D4-962B248B7562}"/>
              </a:ext>
            </a:extLst>
          </p:cNvPr>
          <p:cNvSpPr/>
          <p:nvPr/>
        </p:nvSpPr>
        <p:spPr>
          <a:xfrm>
            <a:off x="9229726" y="0"/>
            <a:ext cx="2962272" cy="77643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A9BADC6-40D2-4100-A55E-507042D3B53F}"/>
              </a:ext>
            </a:extLst>
          </p:cNvPr>
          <p:cNvSpPr/>
          <p:nvPr/>
        </p:nvSpPr>
        <p:spPr>
          <a:xfrm>
            <a:off x="0" y="6355980"/>
            <a:ext cx="12191997" cy="51254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B4DA042F-1D6F-4C27-A421-90D36008B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0153789"/>
              </p:ext>
            </p:extLst>
          </p:nvPr>
        </p:nvGraphicFramePr>
        <p:xfrm>
          <a:off x="83890" y="286650"/>
          <a:ext cx="12074553" cy="65018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6788">
                  <a:extLst>
                    <a:ext uri="{9D8B030D-6E8A-4147-A177-3AD203B41FA5}">
                      <a16:colId xmlns:a16="http://schemas.microsoft.com/office/drawing/2014/main" val="848383558"/>
                    </a:ext>
                  </a:extLst>
                </a:gridCol>
                <a:gridCol w="3167720">
                  <a:extLst>
                    <a:ext uri="{9D8B030D-6E8A-4147-A177-3AD203B41FA5}">
                      <a16:colId xmlns:a16="http://schemas.microsoft.com/office/drawing/2014/main" val="3930428939"/>
                    </a:ext>
                  </a:extLst>
                </a:gridCol>
                <a:gridCol w="4352968">
                  <a:extLst>
                    <a:ext uri="{9D8B030D-6E8A-4147-A177-3AD203B41FA5}">
                      <a16:colId xmlns:a16="http://schemas.microsoft.com/office/drawing/2014/main" val="3459955023"/>
                    </a:ext>
                  </a:extLst>
                </a:gridCol>
                <a:gridCol w="4057077">
                  <a:extLst>
                    <a:ext uri="{9D8B030D-6E8A-4147-A177-3AD203B41FA5}">
                      <a16:colId xmlns:a16="http://schemas.microsoft.com/office/drawing/2014/main" val="1236327609"/>
                    </a:ext>
                  </a:extLst>
                </a:gridCol>
              </a:tblGrid>
              <a:tr h="696697">
                <a:tc gridSpan="2">
                  <a:txBody>
                    <a:bodyPr/>
                    <a:lstStyle/>
                    <a:p>
                      <a:pPr marL="23495" algn="ctr">
                        <a:lnSpc>
                          <a:spcPct val="150000"/>
                        </a:lnSpc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Подразделения инженерно-геологических массивов по характерным признакам: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3495" algn="ctr">
                        <a:lnSpc>
                          <a:spcPct val="150000"/>
                        </a:lnSpc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Названия типов инженерно-геологических массивов по значениям признака </a:t>
                      </a:r>
                    </a:p>
                    <a:p>
                      <a:pPr marL="23495" algn="ctr">
                        <a:lnSpc>
                          <a:spcPct val="150000"/>
                        </a:lnSpc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(каждый признак делится на значения, образующих полное пространство описания, т.е. других значений у этого признака нет, при этом в разных пространственных частях ИГМ могут быть реализованы разные значения признака)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412994"/>
                  </a:ext>
                </a:extLst>
              </a:tr>
              <a:tr h="2388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характеру рельефа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23495" algn="ctr">
                        <a:lnSpc>
                          <a:spcPct val="150000"/>
                        </a:lnSpc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Субгоризонтальный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(а),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присклоновый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(б)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453732"/>
                  </a:ext>
                </a:extLst>
              </a:tr>
              <a:tr h="2388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классу грунтов, слагающих массив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дисперсный (а)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скальный,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скади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(б) (по [7])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826948"/>
                  </a:ext>
                </a:extLst>
              </a:tr>
              <a:tr h="105311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структурно-геологическим признакам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50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горизонтально-слоистый (а), с резкими врезами (б), линзовидный (в),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рельефокомформный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(г), моноклинально-наклонный (д), комплексный (ж)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50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моноклинальный (а), просто складчатый (б), коробчатый (в), складчатый (г), массивный (д), системно-разрывный (е), системно-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трещинноватый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(ж),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рельефокомформный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(з), комплексный (и)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3178509"/>
                  </a:ext>
                </a:extLst>
              </a:tr>
              <a:tr h="105311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200" u="sng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физическому состоянию </a:t>
                      </a:r>
                      <a:r>
                        <a:rPr lang="en-US" sz="1200" u="non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200" u="sng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напряженно-деформированному, по соотношению и ориентировке осей главных напряжений в пространстве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50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нормально уплотненный (а), переуплотненный (б), сильно переуплотненный (в),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рельефоориентированный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(г), комплексный (д)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50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гравитационный (а),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тектоно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-гравитационный (б), преимущественно тектонический (в)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рельефоориентированный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(г), комплексный (д)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735680"/>
                  </a:ext>
                </a:extLst>
              </a:tr>
              <a:tr h="793401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IV B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100" u="sng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физическому состоянию</a:t>
                      </a:r>
                      <a:r>
                        <a:rPr lang="en-US" sz="1100" u="sng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u="non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водонасыщению, по формируемому поровому давлению и взвешиванию грунтов массива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50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всасывания (а), водонасыщенный (б),    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слабофильтрующий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(в)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50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 взвешиваемый поровый (а), взвешиваемый трещинный (?) (б)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7514733"/>
                  </a:ext>
                </a:extLst>
              </a:tr>
              <a:tr h="78170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IV C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200" u="sng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физическому состоянию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u="non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тепловому, по температуре и механическому поведению массива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50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квазиупругомерзлый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(а),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пластичномерзлый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(б),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пластичноталый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(в),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пластичнонемерзлый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(г)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50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упругоморозный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(а),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упруготалый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(б),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упругонемерзлый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(в),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квазиупругомерзлый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(г),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пластичномерзлый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(д),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пластичноталый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(е),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пластичнонемерзлый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(ж)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6752192"/>
                  </a:ext>
                </a:extLst>
              </a:tr>
              <a:tr h="16025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IV D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200" u="sng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физическому состоянию </a:t>
                      </a:r>
                      <a:r>
                        <a:rPr lang="en-US" sz="1200" u="sng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u="non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изменяющемуся в физическом времени состоянию массива (происходящим геологическим процессам)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50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уплотняемый (а), набухающий (б), просадочный (в), выветриваемый (г), оползневой (д), суффозионный (е), селевой (ж), эрозионный (з), абразионный (и), заболачиваемый (к), эоловый (л), сезонно мерзлый (м), сезонно талый (н),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пучинистый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(о), термокарстовый (п), промерзающий (р), оттаивающий (с), неотектонический (т),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беспроцессный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(у)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50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выветриваемый (а), оползневой (в широком понимании гравитационных процессов) (б), карстовый (в), суффозионный (г), эрозионный (д), абразионный (е),, неотектонический (ж), вулканический (з),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метасамотический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(и) реологический (к),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беспроцессный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(л)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0817770"/>
                  </a:ext>
                </a:extLst>
              </a:tr>
            </a:tbl>
          </a:graphicData>
        </a:graphic>
      </p:graphicFrame>
      <p:sp>
        <p:nvSpPr>
          <p:cNvPr id="73" name="TextBox 72"/>
          <p:cNvSpPr txBox="1"/>
          <p:nvPr/>
        </p:nvSpPr>
        <p:spPr>
          <a:xfrm>
            <a:off x="3011910" y="0"/>
            <a:ext cx="9180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Частная классификация инженерно-геологических массивов по состоянию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:10000 – 1:100),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Бершов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А.В. 2025</a:t>
            </a:r>
          </a:p>
        </p:txBody>
      </p:sp>
      <p:pic>
        <p:nvPicPr>
          <p:cNvPr id="4" name="Picture 9" descr="logo_2">
            <a:extLst>
              <a:ext uri="{FF2B5EF4-FFF2-40B4-BE49-F238E27FC236}">
                <a16:creationId xmlns:a16="http://schemas.microsoft.com/office/drawing/2014/main" id="{4D6F9602-7271-96D3-6A7B-D9238BB92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4099" y="6351238"/>
            <a:ext cx="2198813" cy="471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F5FB1B3-9669-12A4-62A5-28744D539C5A}"/>
              </a:ext>
            </a:extLst>
          </p:cNvPr>
          <p:cNvSpPr txBox="1"/>
          <p:nvPr/>
        </p:nvSpPr>
        <p:spPr>
          <a:xfrm>
            <a:off x="0" y="-56730"/>
            <a:ext cx="3362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Модель чего мы строим?</a:t>
            </a:r>
          </a:p>
        </p:txBody>
      </p:sp>
    </p:spTree>
    <p:extLst>
      <p:ext uri="{BB962C8B-B14F-4D97-AF65-F5344CB8AC3E}">
        <p14:creationId xmlns:p14="http://schemas.microsoft.com/office/powerpoint/2010/main" val="4119651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2548718" y="1607020"/>
            <a:ext cx="6587354" cy="33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1pPr>
            <a:lvl2pPr marL="742950" indent="-28575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2pPr>
            <a:lvl3pPr marL="11430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3pPr>
            <a:lvl4pPr marL="16002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4pPr>
            <a:lvl5pPr marL="20574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9pPr>
          </a:lstStyle>
          <a:p>
            <a:pPr algn="ctr"/>
            <a:endParaRPr lang="ru-RU" altLang="ru-RU" sz="2252" b="1" dirty="0">
              <a:latin typeface="Calibri" panose="020F0502020204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8844" y="-7280"/>
            <a:ext cx="119878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П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РИМЕР КЛАССИФИЦИРОВАНИЯ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одного из распространенных в пределах Восточно-Европейской платформы инженерно-геологических массивов –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субгоризонтальный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); дисперсный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II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горизонтально-слоистый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с резкими врезами,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линзовидный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III </a:t>
            </a:r>
            <a:r>
              <a:rPr lang="ru-RU" sz="1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а,б,в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);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нормально уплотненный, переуплотненный и сильно переуплотненный(</a:t>
            </a:r>
            <a:r>
              <a:rPr lang="en-US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IVA </a:t>
            </a:r>
            <a:r>
              <a:rPr lang="ru-RU" sz="16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а,б,в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); 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всасывания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водонасыщенный и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слабофильтрующий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VB </a:t>
            </a:r>
            <a:r>
              <a:rPr lang="ru-RU" sz="1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а,б,в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);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пластичноталый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IVC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); уплотняемый, набухающий, сезонно мерзлый,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пучинистый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беспроцессный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IVD </a:t>
            </a:r>
            <a:r>
              <a:rPr lang="ru-RU" sz="1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а,б,м,о,у</a:t>
            </a: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ru-RU" sz="1600" u="sng" dirty="0">
              <a:latin typeface="Arial" panose="020B0604020202020204" pitchFamily="34" charset="0"/>
            </a:endParaRP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88D097F4-0050-49B1-8756-CE17DFC2C3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8718" y="1607020"/>
            <a:ext cx="6587354" cy="33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1pPr>
            <a:lvl2pPr marL="742950" indent="-28575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2pPr>
            <a:lvl3pPr marL="11430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3pPr>
            <a:lvl4pPr marL="16002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4pPr>
            <a:lvl5pPr marL="20574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9pPr>
          </a:lstStyle>
          <a:p>
            <a:pPr algn="ctr"/>
            <a:endParaRPr lang="ru-RU" altLang="ru-RU" sz="2252" b="1" dirty="0">
              <a:latin typeface="Calibri" panose="020F050202020403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41FE751-0FC1-4DA0-B3C8-22DC8B6135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845" y="1316158"/>
            <a:ext cx="5598299" cy="301374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D9E4F97-B5D9-4590-91C5-C11F52D8CD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74" y="1323439"/>
            <a:ext cx="6092567" cy="30064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316384A-B865-4FC7-B4C8-7D728838687A}"/>
              </a:ext>
            </a:extLst>
          </p:cNvPr>
          <p:cNvSpPr txBox="1"/>
          <p:nvPr/>
        </p:nvSpPr>
        <p:spPr>
          <a:xfrm>
            <a:off x="339635" y="1338778"/>
            <a:ext cx="5084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ru-RU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en-US" b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IIa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III </a:t>
            </a:r>
            <a:r>
              <a:rPr lang="ru-RU" sz="1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а,б,в</a:t>
            </a:r>
            <a:r>
              <a:rPr lang="ru-RU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en-US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VA </a:t>
            </a:r>
            <a:r>
              <a:rPr lang="ru-RU" sz="1800" b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а,б</a:t>
            </a:r>
            <a:r>
              <a:rPr lang="ru-RU" sz="1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,в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VB </a:t>
            </a:r>
            <a:r>
              <a:rPr lang="ru-RU" sz="1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а,б,в</a:t>
            </a:r>
            <a:r>
              <a:rPr lang="ru-RU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en-US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IVC </a:t>
            </a:r>
            <a:r>
              <a:rPr lang="ru-RU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–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VD </a:t>
            </a:r>
            <a:r>
              <a:rPr lang="ru-RU" sz="1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а,б,м,о,у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DDFC48B-D0BB-42A9-92F3-BFBA2FF9E7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274" y="4354328"/>
            <a:ext cx="6975566" cy="2382729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B538F9D-4131-47DB-A659-42A06CE7635D}"/>
              </a:ext>
            </a:extLst>
          </p:cNvPr>
          <p:cNvSpPr/>
          <p:nvPr/>
        </p:nvSpPr>
        <p:spPr>
          <a:xfrm>
            <a:off x="5782491" y="4467497"/>
            <a:ext cx="400595" cy="197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Рукописный ввод 12">
                <a:extLst>
                  <a:ext uri="{FF2B5EF4-FFF2-40B4-BE49-F238E27FC236}">
                    <a16:creationId xmlns:a16="http://schemas.microsoft.com/office/drawing/2014/main" id="{48A2EA02-3DCB-6127-1F91-7D9105EF0887}"/>
                  </a:ext>
                </a:extLst>
              </p14:cNvPr>
              <p14:cNvContentPartPr/>
              <p14:nvPr/>
            </p14:nvContentPartPr>
            <p14:xfrm>
              <a:off x="3162135" y="4924013"/>
              <a:ext cx="5724360" cy="225000"/>
            </p14:xfrm>
          </p:contentPart>
        </mc:Choice>
        <mc:Fallback xmlns="">
          <p:pic>
            <p:nvPicPr>
              <p:cNvPr id="13" name="Рукописный ввод 12">
                <a:extLst>
                  <a:ext uri="{FF2B5EF4-FFF2-40B4-BE49-F238E27FC236}">
                    <a16:creationId xmlns:a16="http://schemas.microsoft.com/office/drawing/2014/main" id="{48A2EA02-3DCB-6127-1F91-7D9105EF088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156015" y="4917893"/>
                <a:ext cx="5736600" cy="23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7" name="Рукописный ввод 16">
                <a:extLst>
                  <a:ext uri="{FF2B5EF4-FFF2-40B4-BE49-F238E27FC236}">
                    <a16:creationId xmlns:a16="http://schemas.microsoft.com/office/drawing/2014/main" id="{8B5820E4-B05C-F1D9-AE65-D6C012060AEA}"/>
                  </a:ext>
                </a:extLst>
              </p14:cNvPr>
              <p14:cNvContentPartPr/>
              <p14:nvPr/>
            </p14:nvContentPartPr>
            <p14:xfrm>
              <a:off x="3157095" y="5119493"/>
              <a:ext cx="5730120" cy="271800"/>
            </p14:xfrm>
          </p:contentPart>
        </mc:Choice>
        <mc:Fallback xmlns="">
          <p:pic>
            <p:nvPicPr>
              <p:cNvPr id="17" name="Рукописный ввод 16">
                <a:extLst>
                  <a:ext uri="{FF2B5EF4-FFF2-40B4-BE49-F238E27FC236}">
                    <a16:creationId xmlns:a16="http://schemas.microsoft.com/office/drawing/2014/main" id="{8B5820E4-B05C-F1D9-AE65-D6C012060AE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150975" y="5113373"/>
                <a:ext cx="5742360" cy="284040"/>
              </a:xfrm>
              <a:prstGeom prst="rect">
                <a:avLst/>
              </a:prstGeom>
            </p:spPr>
          </p:pic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95871DB0-711B-4598-A84F-3E7C326EDF10}"/>
              </a:ext>
            </a:extLst>
          </p:cNvPr>
          <p:cNvSpPr txBox="1"/>
          <p:nvPr/>
        </p:nvSpPr>
        <p:spPr>
          <a:xfrm>
            <a:off x="3091543" y="5026068"/>
            <a:ext cx="30044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III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VB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 –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IVC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в–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IVD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   </a:t>
            </a:r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3931426-51C2-40F5-B408-733C9D1CD678}"/>
              </a:ext>
            </a:extLst>
          </p:cNvPr>
          <p:cNvSpPr txBox="1"/>
          <p:nvPr/>
        </p:nvSpPr>
        <p:spPr>
          <a:xfrm>
            <a:off x="3916512" y="4744003"/>
            <a:ext cx="50355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III</a:t>
            </a:r>
            <a:r>
              <a:rPr lang="ru-RU" sz="1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а,б,в</a:t>
            </a:r>
            <a:r>
              <a:rPr lang="ru-RU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 </a:t>
            </a:r>
            <a:r>
              <a:rPr lang="ru-RU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VB</a:t>
            </a:r>
            <a:r>
              <a:rPr lang="ru-RU" sz="1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а,б</a:t>
            </a:r>
            <a:r>
              <a:rPr lang="ru-RU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en-US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IVC</a:t>
            </a:r>
            <a:r>
              <a:rPr lang="ru-RU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– </a:t>
            </a:r>
            <a:r>
              <a:rPr lang="en-US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IVD</a:t>
            </a:r>
            <a:r>
              <a:rPr lang="ru-RU" sz="1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а,б,м,о,у</a:t>
            </a:r>
            <a:r>
              <a:rPr lang="ru-RU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C074E6-A777-4EF0-808A-2C66F371F4AE}"/>
              </a:ext>
            </a:extLst>
          </p:cNvPr>
          <p:cNvSpPr txBox="1"/>
          <p:nvPr/>
        </p:nvSpPr>
        <p:spPr>
          <a:xfrm>
            <a:off x="5218766" y="5334556"/>
            <a:ext cx="37008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III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VB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–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IVC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–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IVD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   </a:t>
            </a:r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B5C4339-722D-4E53-BDAA-8147D0FCE0C1}"/>
              </a:ext>
            </a:extLst>
          </p:cNvPr>
          <p:cNvSpPr txBox="1"/>
          <p:nvPr/>
        </p:nvSpPr>
        <p:spPr>
          <a:xfrm>
            <a:off x="5424184" y="4308653"/>
            <a:ext cx="9470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en-US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IIa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dirty="0"/>
          </a:p>
        </p:txBody>
      </p:sp>
      <p:pic>
        <p:nvPicPr>
          <p:cNvPr id="2" name="Picture 9" descr="logo_2">
            <a:extLst>
              <a:ext uri="{FF2B5EF4-FFF2-40B4-BE49-F238E27FC236}">
                <a16:creationId xmlns:a16="http://schemas.microsoft.com/office/drawing/2014/main" id="{AE1A688D-03B1-9CA0-9004-6EC915F42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4099" y="6351238"/>
            <a:ext cx="2198813" cy="471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1277273-6243-25DD-66A3-D77800D59EC9}"/>
              </a:ext>
            </a:extLst>
          </p:cNvPr>
          <p:cNvSpPr txBox="1"/>
          <p:nvPr/>
        </p:nvSpPr>
        <p:spPr>
          <a:xfrm>
            <a:off x="6531071" y="1338778"/>
            <a:ext cx="5084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ru-RU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en-US" b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IIa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III </a:t>
            </a:r>
            <a:r>
              <a:rPr lang="ru-RU" sz="1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а,б,в</a:t>
            </a:r>
            <a:r>
              <a:rPr lang="ru-RU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en-US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VA </a:t>
            </a:r>
            <a:r>
              <a:rPr lang="ru-RU" sz="1800" b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а,б</a:t>
            </a:r>
            <a:r>
              <a:rPr lang="ru-RU" sz="1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,в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VB </a:t>
            </a:r>
            <a:r>
              <a:rPr lang="ru-RU" sz="1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а,б,в</a:t>
            </a:r>
            <a:r>
              <a:rPr lang="ru-RU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en-US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IVC </a:t>
            </a:r>
            <a:r>
              <a:rPr lang="ru-RU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–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VD </a:t>
            </a:r>
            <a:r>
              <a:rPr lang="ru-RU" sz="1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а,б,м,о,у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3990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A9BADC6-40D2-4100-A55E-507042D3B53F}"/>
              </a:ext>
            </a:extLst>
          </p:cNvPr>
          <p:cNvSpPr/>
          <p:nvPr/>
        </p:nvSpPr>
        <p:spPr>
          <a:xfrm>
            <a:off x="0" y="6355980"/>
            <a:ext cx="12191997" cy="51254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D04327BA-98B4-4174-A9D4-962B248B7562}"/>
              </a:ext>
            </a:extLst>
          </p:cNvPr>
          <p:cNvSpPr/>
          <p:nvPr/>
        </p:nvSpPr>
        <p:spPr>
          <a:xfrm>
            <a:off x="9229726" y="0"/>
            <a:ext cx="2962272" cy="77643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C17CBE5-9DB0-4517-B95A-31A87DE0339E}"/>
              </a:ext>
            </a:extLst>
          </p:cNvPr>
          <p:cNvSpPr txBox="1"/>
          <p:nvPr/>
        </p:nvSpPr>
        <p:spPr>
          <a:xfrm>
            <a:off x="98310" y="-39909"/>
            <a:ext cx="121030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Как мы строим 3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цифровые информационные модели инженерно-геологических массивов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39033E6-207C-1795-D859-76495B1CCFE4}"/>
              </a:ext>
            </a:extLst>
          </p:cNvPr>
          <p:cNvSpPr txBox="1"/>
          <p:nvPr/>
        </p:nvSpPr>
        <p:spPr>
          <a:xfrm>
            <a:off x="5889191" y="240683"/>
            <a:ext cx="6312121" cy="67823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00" dirty="0">
                <a:latin typeface="Stolzl Medium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Основной принцип </a:t>
            </a:r>
            <a:r>
              <a:rPr lang="ru-RU" sz="14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Структурного моделирования (ЭТАП 3)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выделение геологических тел «от общего к частному» внутри геологического про-</a:t>
            </a:r>
            <a:r>
              <a:rPr lang="ru-RU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согласно иерархии схематизации. </a:t>
            </a:r>
            <a:r>
              <a:rPr lang="ru-RU" sz="14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Предлагается выделять следующие 3 уровня: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4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Пространственные геологические тела 1 уровня (стратиграфо­-генетические)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строятся, например, по «методу горизонтов» снизу вверх по определенным структурным, стратиграфическим и генетическим маркерам (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несогласия, перерывы, фаунистические находки, резкая смена литологии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соответствуют общепринятым геологическим формациям и/или стратиграфо-­генетическим комплексам с учетом форм рельефа, истории формирования 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структурных взаимоотношений тел между собой (по типам контактов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чаще всего по колонкам скважин и геофизическим профилям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методами Кригинга или </a:t>
            </a:r>
            <a:r>
              <a:rPr lang="ru-RU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КоКригинга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т.п.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sz="14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Пространственные геологические тела 2 уровня (литологические тела)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Выделяются строго внутри стратиграфо-генетических тел. Данные тела строятся геостатическими методами по колонкам скважин 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определенным литологическим маркерам и соотношениям фаций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и/или на основе </a:t>
            </a:r>
            <a:r>
              <a:rPr lang="ru-RU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вариограммного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анализа или 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ML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 разбиением пространства геологических тел 1 уровня на конечные блочные элементы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4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Пространственные геологические тела 3 уровня (собственно инженерно-геологическое тела – тела состояния)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выделяются внутри литологических тел по состоянию. Пространственное разделение инженерно-геологических тел 2 уровня по состоянию производится 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специфической группы маркеров (инженерно-геологических)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водонасыщения, температуры, трещиноватости, переуплотнения, степень сложения, консистенции, и т.д. – с помощью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вариограмм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распределения в пределах геологических тел 2 уровня по данным полевых методов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мониторинга и лабораторных методов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ЭТАПЕ 4 Пространственная изменчивость свойств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оцениваются в замкнутых объемах выделенных инженерно-геологических тел однородных по всем 3 признакам - стратиграфо-генетическому, литологическому и состояния –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геостатистическими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нейронными методами с построением блочных или твердотельных (константных) моделей 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71612B61-F0CD-4F90-9C3E-4C29087BF345}"/>
              </a:ext>
            </a:extLst>
          </p:cNvPr>
          <p:cNvGrpSpPr/>
          <p:nvPr/>
        </p:nvGrpSpPr>
        <p:grpSpPr>
          <a:xfrm>
            <a:off x="-106003" y="391685"/>
            <a:ext cx="6051183" cy="5742633"/>
            <a:chOff x="48332" y="578304"/>
            <a:chExt cx="6051183" cy="574263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CAC9D74-9A0E-DCC2-803F-14E561D48A04}"/>
                </a:ext>
              </a:extLst>
            </p:cNvPr>
            <p:cNvSpPr txBox="1"/>
            <p:nvPr/>
          </p:nvSpPr>
          <p:spPr>
            <a:xfrm>
              <a:off x="252645" y="578304"/>
              <a:ext cx="584687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latin typeface="Stolzl Medium"/>
                  <a:ea typeface="Calibri" panose="020F0502020204030204" pitchFamily="34" charset="0"/>
                </a:rPr>
                <a:t>Блок-диаграмма построения трёхмерной модели инженерно-геологического массива</a:t>
              </a:r>
              <a:endParaRPr lang="ru-RU" sz="1400" dirty="0">
                <a:latin typeface="Stolzl Medium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F7873ED-560B-E9AA-420C-3377EF1CA521}"/>
                </a:ext>
              </a:extLst>
            </p:cNvPr>
            <p:cNvSpPr txBox="1"/>
            <p:nvPr/>
          </p:nvSpPr>
          <p:spPr>
            <a:xfrm>
              <a:off x="1396053" y="1225179"/>
              <a:ext cx="339403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050" dirty="0">
                  <a:latin typeface="Stolzl Medium"/>
                  <a:ea typeface="Calibri" panose="020F0502020204030204" pitchFamily="34" charset="0"/>
                </a:rPr>
                <a:t>Сбор, анализ и оценка исходных данных </a:t>
              </a:r>
              <a:endParaRPr lang="ru-RU" sz="1050" dirty="0">
                <a:latin typeface="Stolzl Medium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05FF4F6-366F-7DB8-D3EF-D735F2E6786D}"/>
                </a:ext>
              </a:extLst>
            </p:cNvPr>
            <p:cNvSpPr txBox="1"/>
            <p:nvPr/>
          </p:nvSpPr>
          <p:spPr>
            <a:xfrm>
              <a:off x="616114" y="1549882"/>
              <a:ext cx="1027395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>
                <a:defRPr sz="800">
                  <a:latin typeface="Stolzl Medium"/>
                  <a:ea typeface="Calibri" panose="020F0502020204030204" pitchFamily="34" charset="0"/>
                </a:defRPr>
              </a:lvl1pPr>
            </a:lstStyle>
            <a:p>
              <a:r>
                <a:rPr lang="ru-RU" dirty="0"/>
                <a:t>Геологические данные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78B4FDB-C535-240E-50DE-25745E36CF30}"/>
                </a:ext>
              </a:extLst>
            </p:cNvPr>
            <p:cNvSpPr txBox="1"/>
            <p:nvPr/>
          </p:nvSpPr>
          <p:spPr>
            <a:xfrm>
              <a:off x="1614057" y="1470369"/>
              <a:ext cx="102739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>
                <a:defRPr sz="800">
                  <a:latin typeface="Stolzl Medium"/>
                  <a:ea typeface="Calibri" panose="020F0502020204030204" pitchFamily="34" charset="0"/>
                </a:defRPr>
              </a:lvl1pPr>
            </a:lstStyle>
            <a:p>
              <a:r>
                <a:rPr lang="ru-RU" dirty="0"/>
                <a:t>Инженерно-геологические данные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0D7BE82-039C-C9AD-8061-0B8D83AC13FA}"/>
                </a:ext>
              </a:extLst>
            </p:cNvPr>
            <p:cNvSpPr txBox="1"/>
            <p:nvPr/>
          </p:nvSpPr>
          <p:spPr>
            <a:xfrm>
              <a:off x="2610821" y="1470367"/>
              <a:ext cx="102739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>
                <a:defRPr sz="800">
                  <a:latin typeface="Stolzl Medium"/>
                  <a:ea typeface="Calibri" panose="020F0502020204030204" pitchFamily="34" charset="0"/>
                </a:defRPr>
              </a:lvl1pPr>
            </a:lstStyle>
            <a:p>
              <a:r>
                <a:rPr lang="ru-RU" dirty="0"/>
                <a:t>Инженерно-геофизические данные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E012CB0-2FD5-0124-604F-527F566EE05E}"/>
                </a:ext>
              </a:extLst>
            </p:cNvPr>
            <p:cNvSpPr txBox="1"/>
            <p:nvPr/>
          </p:nvSpPr>
          <p:spPr>
            <a:xfrm>
              <a:off x="3607584" y="1470367"/>
              <a:ext cx="102739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>
                <a:defRPr sz="800">
                  <a:latin typeface="Stolzl Medium"/>
                  <a:ea typeface="Calibri" panose="020F0502020204030204" pitchFamily="34" charset="0"/>
                </a:defRPr>
              </a:lvl1pPr>
            </a:lstStyle>
            <a:p>
              <a:r>
                <a:rPr lang="ru-RU" dirty="0"/>
                <a:t>Инженерно-геодезические данные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B2F0ED0-F5AC-3353-531C-FB0BB22E8DAA}"/>
                </a:ext>
              </a:extLst>
            </p:cNvPr>
            <p:cNvSpPr txBox="1"/>
            <p:nvPr/>
          </p:nvSpPr>
          <p:spPr>
            <a:xfrm>
              <a:off x="4584552" y="1474366"/>
              <a:ext cx="1027395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>
                <a:defRPr sz="800">
                  <a:latin typeface="Stolzl Medium"/>
                  <a:ea typeface="Calibri" panose="020F0502020204030204" pitchFamily="34" charset="0"/>
                </a:defRPr>
              </a:lvl1pPr>
            </a:lstStyle>
            <a:p>
              <a:r>
                <a:rPr lang="ru-RU" dirty="0"/>
                <a:t>Параметры сооружения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5AB21CF-B209-4974-6F85-4D0AE0F67E3B}"/>
                </a:ext>
              </a:extLst>
            </p:cNvPr>
            <p:cNvSpPr txBox="1"/>
            <p:nvPr/>
          </p:nvSpPr>
          <p:spPr>
            <a:xfrm>
              <a:off x="524955" y="4905533"/>
              <a:ext cx="5155841" cy="5770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>
                <a:defRPr sz="1050">
                  <a:latin typeface="Stolzl Medium"/>
                  <a:ea typeface="Calibri" panose="020F0502020204030204" pitchFamily="34" charset="0"/>
                </a:defRPr>
              </a:lvl1pPr>
            </a:lstStyle>
            <a:p>
              <a:r>
                <a:rPr lang="ru-RU" dirty="0"/>
                <a:t>Количественное моделирование, анализ и оценка природного напряженно-деформированного состояния, включая геофильтрационные и теплофизические аспекты – блочные или конечно-элементные модели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31E4FF8-6415-C32B-3E8A-12AA39A65294}"/>
                </a:ext>
              </a:extLst>
            </p:cNvPr>
            <p:cNvSpPr txBox="1"/>
            <p:nvPr/>
          </p:nvSpPr>
          <p:spPr>
            <a:xfrm>
              <a:off x="656745" y="4237811"/>
              <a:ext cx="4955202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>
                <a:defRPr sz="1050">
                  <a:latin typeface="Stolzl Medium"/>
                  <a:ea typeface="Calibri" panose="020F0502020204030204" pitchFamily="34" charset="0"/>
                </a:defRPr>
              </a:lvl1pPr>
            </a:lstStyle>
            <a:p>
              <a:r>
                <a:rPr lang="ru-RU" dirty="0"/>
                <a:t>Геостатистическое моделирование свойств грунтов по лабораторным, полевым, и режимным данным – блочные или твердотельные (константные) модели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1B9BD75-5311-FCCD-1E16-1D062A733ECD}"/>
                </a:ext>
              </a:extLst>
            </p:cNvPr>
            <p:cNvSpPr txBox="1"/>
            <p:nvPr/>
          </p:nvSpPr>
          <p:spPr>
            <a:xfrm>
              <a:off x="858220" y="5601000"/>
              <a:ext cx="4822576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>
                <a:defRPr sz="1050">
                  <a:latin typeface="Stolzl Medium"/>
                  <a:ea typeface="Calibri" panose="020F0502020204030204" pitchFamily="34" charset="0"/>
                </a:defRPr>
              </a:lvl1pPr>
            </a:lstStyle>
            <a:p>
              <a:r>
                <a:rPr lang="ru-RU" dirty="0"/>
                <a:t>Оценка техногенно-изменяемых Состояний А,В,С,</a:t>
              </a:r>
              <a:r>
                <a:rPr lang="en-US" dirty="0"/>
                <a:t>D</a:t>
              </a:r>
              <a:r>
                <a:rPr lang="ru-RU" dirty="0"/>
                <a:t> инженерно-геологического массива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7612811-C220-17F3-EDCC-9624CB654A1F}"/>
                </a:ext>
              </a:extLst>
            </p:cNvPr>
            <p:cNvSpPr txBox="1"/>
            <p:nvPr/>
          </p:nvSpPr>
          <p:spPr>
            <a:xfrm rot="5400000">
              <a:off x="4998045" y="4132593"/>
              <a:ext cx="1946207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800" dirty="0">
                  <a:latin typeface="Stolzl Medium"/>
                </a:rPr>
                <a:t>Переоценка размеров модели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DB87CC8-F32A-F5C0-C1A4-B76C775F4AB5}"/>
                </a:ext>
              </a:extLst>
            </p:cNvPr>
            <p:cNvSpPr txBox="1"/>
            <p:nvPr/>
          </p:nvSpPr>
          <p:spPr>
            <a:xfrm>
              <a:off x="532842" y="2232022"/>
              <a:ext cx="5169229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>
                <a:defRPr sz="1050">
                  <a:latin typeface="Stolzl Medium"/>
                  <a:ea typeface="Calibri" panose="020F0502020204030204" pitchFamily="34" charset="0"/>
                </a:defRPr>
              </a:lvl1pPr>
            </a:lstStyle>
            <a:p>
              <a:r>
                <a:rPr lang="ru-RU" sz="1200" dirty="0"/>
                <a:t>Схематизация инженерно-геологических условий, включая структурные взаимоотношения между выделяемыми геологическими телами разных уровней, задание размеров модели и граничных условий, подготовка исходных данных к моделированию – </a:t>
              </a:r>
              <a:r>
                <a:rPr lang="ru-RU" sz="1200" b="1" dirty="0"/>
                <a:t>классифицирования ИГМ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FA1DFAE-C433-16AD-0AA6-386E2F4A026D}"/>
                </a:ext>
              </a:extLst>
            </p:cNvPr>
            <p:cNvSpPr txBox="1"/>
            <p:nvPr/>
          </p:nvSpPr>
          <p:spPr>
            <a:xfrm>
              <a:off x="552533" y="3111584"/>
              <a:ext cx="5053968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latin typeface="Stolzl Medium"/>
                  <a:ea typeface="Calibri" panose="020F0502020204030204" pitchFamily="34" charset="0"/>
                </a:rPr>
                <a:t>Структурное моделирование </a:t>
              </a:r>
              <a:r>
                <a:rPr lang="ru-RU" sz="1600" b="1" dirty="0">
                  <a:latin typeface="Stolzl Medium"/>
                  <a:ea typeface="Calibri" panose="020F0502020204030204" pitchFamily="34" charset="0"/>
                </a:rPr>
                <a:t>– Иерархия матрешки</a:t>
              </a:r>
              <a:endParaRPr lang="ru-RU" sz="1600" b="1" dirty="0">
                <a:latin typeface="Stolzl Medium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6C73BAC-0BAA-F1AB-6ABF-4F732469C2E4}"/>
                </a:ext>
              </a:extLst>
            </p:cNvPr>
            <p:cNvSpPr txBox="1"/>
            <p:nvPr/>
          </p:nvSpPr>
          <p:spPr>
            <a:xfrm>
              <a:off x="349012" y="3368775"/>
              <a:ext cx="240315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000" dirty="0">
                  <a:latin typeface="Stolzl Medium"/>
                  <a:ea typeface="Calibri" panose="020F0502020204030204" pitchFamily="34" charset="0"/>
                </a:rPr>
                <a:t>Пространственные ГТ </a:t>
              </a:r>
              <a:br>
                <a:rPr lang="en-US" sz="1000" dirty="0">
                  <a:latin typeface="Times New Roman" panose="02020603050405020304" pitchFamily="18" charset="0"/>
                  <a:ea typeface="Calibri" panose="020F0502020204030204" pitchFamily="34" charset="0"/>
                </a:rPr>
              </a:br>
              <a:r>
                <a:rPr lang="ru-RU" sz="1000" dirty="0">
                  <a:latin typeface="Stolzl Medium"/>
                  <a:ea typeface="Calibri" panose="020F0502020204030204" pitchFamily="34" charset="0"/>
                </a:rPr>
                <a:t>1</a:t>
              </a:r>
              <a:r>
                <a:rPr lang="en-US" sz="1000" dirty="0">
                  <a:latin typeface="Times New Roman" panose="02020603050405020304" pitchFamily="18" charset="0"/>
                  <a:ea typeface="Calibri" panose="020F0502020204030204" pitchFamily="34" charset="0"/>
                </a:rPr>
                <a:t>-</a:t>
              </a:r>
              <a:r>
                <a:rPr lang="ru-RU" sz="1000" dirty="0">
                  <a:latin typeface="Stolzl Medium"/>
                  <a:ea typeface="Calibri" panose="020F0502020204030204" pitchFamily="34" charset="0"/>
                </a:rPr>
                <a:t>го уровня</a:t>
              </a:r>
              <a:br>
                <a:rPr lang="ru-RU" sz="1000" dirty="0">
                  <a:latin typeface="Stolzl Medium"/>
                  <a:ea typeface="Calibri" panose="020F0502020204030204" pitchFamily="34" charset="0"/>
                </a:rPr>
              </a:br>
              <a:r>
                <a:rPr lang="ru-RU" sz="1000" dirty="0">
                  <a:latin typeface="Stolzl Medium"/>
                  <a:ea typeface="Calibri" panose="020F0502020204030204" pitchFamily="34" charset="0"/>
                </a:rPr>
                <a:t>(структурные, стратиграфические, генетические)</a:t>
              </a:r>
              <a:endParaRPr lang="ru-RU" sz="1000" dirty="0">
                <a:latin typeface="Stolzl Medium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8368EB6-8FF5-0F0B-7016-E0C16BFA2DE2}"/>
                </a:ext>
              </a:extLst>
            </p:cNvPr>
            <p:cNvSpPr txBox="1"/>
            <p:nvPr/>
          </p:nvSpPr>
          <p:spPr>
            <a:xfrm>
              <a:off x="2677474" y="3456887"/>
              <a:ext cx="1227735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>
                <a:defRPr sz="800">
                  <a:latin typeface="Stolzl Medium"/>
                  <a:ea typeface="Calibri" panose="020F0502020204030204" pitchFamily="34" charset="0"/>
                </a:defRPr>
              </a:lvl1pPr>
            </a:lstStyle>
            <a:p>
              <a:r>
                <a:rPr lang="ru-RU" sz="1000" dirty="0"/>
                <a:t>Пространственные ГТ 2-го уровня (литологические</a:t>
              </a:r>
              <a:r>
                <a:rPr lang="ru-RU" dirty="0"/>
                <a:t>)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DA2EDB5-7A9A-6A11-A5DF-8AB2DDE8A602}"/>
                </a:ext>
              </a:extLst>
            </p:cNvPr>
            <p:cNvSpPr txBox="1"/>
            <p:nvPr/>
          </p:nvSpPr>
          <p:spPr>
            <a:xfrm>
              <a:off x="4014044" y="3454534"/>
              <a:ext cx="1227735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>
                <a:defRPr sz="800">
                  <a:latin typeface="Stolzl Medium"/>
                  <a:ea typeface="Calibri" panose="020F0502020204030204" pitchFamily="34" charset="0"/>
                </a:defRPr>
              </a:lvl1pPr>
            </a:lstStyle>
            <a:p>
              <a:r>
                <a:rPr lang="ru-RU" sz="1000" dirty="0"/>
                <a:t>Пространственные ГТ 3-го уровня (состояния)</a:t>
              </a:r>
            </a:p>
          </p:txBody>
        </p:sp>
        <p:sp>
          <p:nvSpPr>
            <p:cNvPr id="23" name="Прямоугольник: скругленные углы 25">
              <a:extLst>
                <a:ext uri="{FF2B5EF4-FFF2-40B4-BE49-F238E27FC236}">
                  <a16:creationId xmlns:a16="http://schemas.microsoft.com/office/drawing/2014/main" id="{A525CD1A-0793-D95C-BC44-7B36820A44A1}"/>
                </a:ext>
              </a:extLst>
            </p:cNvPr>
            <p:cNvSpPr/>
            <p:nvPr/>
          </p:nvSpPr>
          <p:spPr>
            <a:xfrm>
              <a:off x="474600" y="1163710"/>
              <a:ext cx="5247222" cy="860655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4" name="Прямоугольник: скругленные углы 26">
              <a:extLst>
                <a:ext uri="{FF2B5EF4-FFF2-40B4-BE49-F238E27FC236}">
                  <a16:creationId xmlns:a16="http://schemas.microsoft.com/office/drawing/2014/main" id="{AA00213A-8FCD-C09F-E01A-97069A6D9B77}"/>
                </a:ext>
              </a:extLst>
            </p:cNvPr>
            <p:cNvSpPr/>
            <p:nvPr/>
          </p:nvSpPr>
          <p:spPr>
            <a:xfrm>
              <a:off x="474600" y="2260063"/>
              <a:ext cx="5241630" cy="752818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5" name="Прямоугольник: скругленные углы 27">
              <a:extLst>
                <a:ext uri="{FF2B5EF4-FFF2-40B4-BE49-F238E27FC236}">
                  <a16:creationId xmlns:a16="http://schemas.microsoft.com/office/drawing/2014/main" id="{AD9C0D03-ECB6-FB51-433D-3C93FAC7A252}"/>
                </a:ext>
              </a:extLst>
            </p:cNvPr>
            <p:cNvSpPr/>
            <p:nvPr/>
          </p:nvSpPr>
          <p:spPr>
            <a:xfrm>
              <a:off x="474599" y="3146069"/>
              <a:ext cx="5247219" cy="919389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6" name="Прямоугольник: скругленные углы 28">
              <a:extLst>
                <a:ext uri="{FF2B5EF4-FFF2-40B4-BE49-F238E27FC236}">
                  <a16:creationId xmlns:a16="http://schemas.microsoft.com/office/drawing/2014/main" id="{5FADCEEA-2761-D5A1-D314-A99F7B29ABF0}"/>
                </a:ext>
              </a:extLst>
            </p:cNvPr>
            <p:cNvSpPr/>
            <p:nvPr/>
          </p:nvSpPr>
          <p:spPr>
            <a:xfrm>
              <a:off x="478346" y="4207022"/>
              <a:ext cx="5249061" cy="497589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7" name="Прямоугольник: скругленные углы 29">
              <a:extLst>
                <a:ext uri="{FF2B5EF4-FFF2-40B4-BE49-F238E27FC236}">
                  <a16:creationId xmlns:a16="http://schemas.microsoft.com/office/drawing/2014/main" id="{FFBD3008-6F75-BDE7-64FB-C38BE4DE0FFC}"/>
                </a:ext>
              </a:extLst>
            </p:cNvPr>
            <p:cNvSpPr/>
            <p:nvPr/>
          </p:nvSpPr>
          <p:spPr>
            <a:xfrm>
              <a:off x="478347" y="4911548"/>
              <a:ext cx="5249058" cy="552013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8" name="Прямоугольник: скругленные углы 30">
              <a:extLst>
                <a:ext uri="{FF2B5EF4-FFF2-40B4-BE49-F238E27FC236}">
                  <a16:creationId xmlns:a16="http://schemas.microsoft.com/office/drawing/2014/main" id="{2102A7D5-484D-2AAF-0454-83926C1F2268}"/>
                </a:ext>
              </a:extLst>
            </p:cNvPr>
            <p:cNvSpPr/>
            <p:nvPr/>
          </p:nvSpPr>
          <p:spPr>
            <a:xfrm>
              <a:off x="478345" y="5633282"/>
              <a:ext cx="5243473" cy="403343"/>
            </a:xfrm>
            <a:prstGeom prst="roundRect">
              <a:avLst/>
            </a:prstGeom>
            <a:noFill/>
            <a:ln>
              <a:solidFill>
                <a:srgbClr val="96141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961417"/>
                </a:solidFill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1D3EC2ED-FFB8-E4D2-7CB0-683986060F3C}"/>
                </a:ext>
              </a:extLst>
            </p:cNvPr>
            <p:cNvSpPr/>
            <p:nvPr/>
          </p:nvSpPr>
          <p:spPr>
            <a:xfrm>
              <a:off x="1644690" y="1510666"/>
              <a:ext cx="961423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7B3C3587-C49C-2DF6-99E6-B7065EB03790}"/>
                </a:ext>
              </a:extLst>
            </p:cNvPr>
            <p:cNvSpPr/>
            <p:nvPr/>
          </p:nvSpPr>
          <p:spPr>
            <a:xfrm>
              <a:off x="656745" y="1510666"/>
              <a:ext cx="961423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16CD6651-248F-6CB9-BD8D-4F7D3C787B79}"/>
                </a:ext>
              </a:extLst>
            </p:cNvPr>
            <p:cNvSpPr/>
            <p:nvPr/>
          </p:nvSpPr>
          <p:spPr>
            <a:xfrm>
              <a:off x="2636746" y="1511981"/>
              <a:ext cx="961423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FD2C3452-3F67-E68E-7EE7-90E0F8EFF0E1}"/>
                </a:ext>
              </a:extLst>
            </p:cNvPr>
            <p:cNvSpPr/>
            <p:nvPr/>
          </p:nvSpPr>
          <p:spPr>
            <a:xfrm>
              <a:off x="3624094" y="1511981"/>
              <a:ext cx="961423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2086B0DC-8149-93BB-5D65-721BD31BEDB8}"/>
                </a:ext>
              </a:extLst>
            </p:cNvPr>
            <p:cNvSpPr/>
            <p:nvPr/>
          </p:nvSpPr>
          <p:spPr>
            <a:xfrm>
              <a:off x="4617539" y="1511550"/>
              <a:ext cx="961423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C8058D02-461D-4F5F-FA76-73768CC5D5A1}"/>
                </a:ext>
              </a:extLst>
            </p:cNvPr>
            <p:cNvSpPr/>
            <p:nvPr/>
          </p:nvSpPr>
          <p:spPr>
            <a:xfrm>
              <a:off x="568555" y="3395497"/>
              <a:ext cx="1944972" cy="618491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C4F083D1-53EE-4A8B-13E4-9F5E1C86F578}"/>
                </a:ext>
              </a:extLst>
            </p:cNvPr>
            <p:cNvSpPr/>
            <p:nvPr/>
          </p:nvSpPr>
          <p:spPr>
            <a:xfrm>
              <a:off x="2735034" y="3464800"/>
              <a:ext cx="1107640" cy="521273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65049BEC-F501-A172-82FF-0A3A7ED8D920}"/>
                </a:ext>
              </a:extLst>
            </p:cNvPr>
            <p:cNvSpPr/>
            <p:nvPr/>
          </p:nvSpPr>
          <p:spPr>
            <a:xfrm>
              <a:off x="4074091" y="3452980"/>
              <a:ext cx="1107640" cy="533093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22D9B6C3-C23F-FD9E-4C6B-51BC764CCF96}"/>
                </a:ext>
              </a:extLst>
            </p:cNvPr>
            <p:cNvSpPr/>
            <p:nvPr/>
          </p:nvSpPr>
          <p:spPr>
            <a:xfrm>
              <a:off x="5862275" y="3401434"/>
              <a:ext cx="194819" cy="1752420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cxnSp>
          <p:nvCxnSpPr>
            <p:cNvPr id="38" name="Прямая со стрелкой 37">
              <a:extLst>
                <a:ext uri="{FF2B5EF4-FFF2-40B4-BE49-F238E27FC236}">
                  <a16:creationId xmlns:a16="http://schemas.microsoft.com/office/drawing/2014/main" id="{ADE94686-4A22-9401-C2B0-0F36B1F28A7D}"/>
                </a:ext>
              </a:extLst>
            </p:cNvPr>
            <p:cNvCxnSpPr>
              <a:cxnSpLocks/>
            </p:cNvCxnSpPr>
            <p:nvPr/>
          </p:nvCxnSpPr>
          <p:spPr>
            <a:xfrm>
              <a:off x="3094492" y="2051042"/>
              <a:ext cx="1" cy="17855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 стрелкой 38">
              <a:extLst>
                <a:ext uri="{FF2B5EF4-FFF2-40B4-BE49-F238E27FC236}">
                  <a16:creationId xmlns:a16="http://schemas.microsoft.com/office/drawing/2014/main" id="{A96834A6-F904-F74A-8A53-FB2719F93E04}"/>
                </a:ext>
              </a:extLst>
            </p:cNvPr>
            <p:cNvCxnSpPr>
              <a:cxnSpLocks/>
              <a:endCxn id="25" idx="0"/>
            </p:cNvCxnSpPr>
            <p:nvPr/>
          </p:nvCxnSpPr>
          <p:spPr>
            <a:xfrm flipH="1">
              <a:off x="3098209" y="3033256"/>
              <a:ext cx="308" cy="11281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 стрелкой 39">
              <a:extLst>
                <a:ext uri="{FF2B5EF4-FFF2-40B4-BE49-F238E27FC236}">
                  <a16:creationId xmlns:a16="http://schemas.microsoft.com/office/drawing/2014/main" id="{629BCC93-DA2E-FF23-740C-DC894ABB7C26}"/>
                </a:ext>
              </a:extLst>
            </p:cNvPr>
            <p:cNvCxnSpPr>
              <a:cxnSpLocks/>
            </p:cNvCxnSpPr>
            <p:nvPr/>
          </p:nvCxnSpPr>
          <p:spPr>
            <a:xfrm>
              <a:off x="3102884" y="4064908"/>
              <a:ext cx="1" cy="16671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 стрелкой 40">
              <a:extLst>
                <a:ext uri="{FF2B5EF4-FFF2-40B4-BE49-F238E27FC236}">
                  <a16:creationId xmlns:a16="http://schemas.microsoft.com/office/drawing/2014/main" id="{B6AC23D6-34DA-C3FE-9C38-77D66CCB10C3}"/>
                </a:ext>
              </a:extLst>
            </p:cNvPr>
            <p:cNvCxnSpPr>
              <a:cxnSpLocks/>
              <a:stCxn id="26" idx="2"/>
              <a:endCxn id="27" idx="0"/>
            </p:cNvCxnSpPr>
            <p:nvPr/>
          </p:nvCxnSpPr>
          <p:spPr>
            <a:xfrm flipH="1">
              <a:off x="3102876" y="4704611"/>
              <a:ext cx="1" cy="20693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 стрелкой 41">
              <a:extLst>
                <a:ext uri="{FF2B5EF4-FFF2-40B4-BE49-F238E27FC236}">
                  <a16:creationId xmlns:a16="http://schemas.microsoft.com/office/drawing/2014/main" id="{4D389976-8DD9-0581-3C5B-92CA623AC8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58439" y="5153855"/>
              <a:ext cx="0" cy="347745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>
              <a:extLst>
                <a:ext uri="{FF2B5EF4-FFF2-40B4-BE49-F238E27FC236}">
                  <a16:creationId xmlns:a16="http://schemas.microsoft.com/office/drawing/2014/main" id="{16981AFD-A01E-1EEC-6CF3-7E87D54315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59790" y="5501600"/>
              <a:ext cx="2098649" cy="15610"/>
            </a:xfrm>
            <a:prstGeom prst="line">
              <a:avLst/>
            </a:prstGeom>
            <a:ln w="9525">
              <a:solidFill>
                <a:schemeClr val="tx1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>
              <a:extLst>
                <a:ext uri="{FF2B5EF4-FFF2-40B4-BE49-F238E27FC236}">
                  <a16:creationId xmlns:a16="http://schemas.microsoft.com/office/drawing/2014/main" id="{0C738449-2B97-A252-82F9-269BBE42C2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40109" y="2124649"/>
              <a:ext cx="2113994" cy="0"/>
            </a:xfrm>
            <a:prstGeom prst="line">
              <a:avLst/>
            </a:prstGeom>
            <a:ln w="9525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Прямая со стрелкой 44">
              <a:extLst>
                <a:ext uri="{FF2B5EF4-FFF2-40B4-BE49-F238E27FC236}">
                  <a16:creationId xmlns:a16="http://schemas.microsoft.com/office/drawing/2014/main" id="{FFB8818F-985B-4CB2-F182-1D47233F6884}"/>
                </a:ext>
              </a:extLst>
            </p:cNvPr>
            <p:cNvCxnSpPr>
              <a:cxnSpLocks/>
            </p:cNvCxnSpPr>
            <p:nvPr/>
          </p:nvCxnSpPr>
          <p:spPr>
            <a:xfrm>
              <a:off x="3823706" y="2124649"/>
              <a:ext cx="251" cy="135414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>
              <a:extLst>
                <a:ext uri="{FF2B5EF4-FFF2-40B4-BE49-F238E27FC236}">
                  <a16:creationId xmlns:a16="http://schemas.microsoft.com/office/drawing/2014/main" id="{15D039EC-16CD-C5A5-A8A7-E43436FB4563}"/>
                </a:ext>
              </a:extLst>
            </p:cNvPr>
            <p:cNvCxnSpPr>
              <a:cxnSpLocks/>
              <a:endCxn id="37" idx="0"/>
            </p:cNvCxnSpPr>
            <p:nvPr/>
          </p:nvCxnSpPr>
          <p:spPr>
            <a:xfrm>
              <a:off x="5952850" y="2124649"/>
              <a:ext cx="6835" cy="1276785"/>
            </a:xfrm>
            <a:prstGeom prst="line">
              <a:avLst/>
            </a:prstGeom>
            <a:ln w="9525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B88F127-E3D0-015D-A2CC-954034E858DE}"/>
                </a:ext>
              </a:extLst>
            </p:cNvPr>
            <p:cNvSpPr txBox="1"/>
            <p:nvPr/>
          </p:nvSpPr>
          <p:spPr>
            <a:xfrm>
              <a:off x="472705" y="1127602"/>
              <a:ext cx="97562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pc="-300" dirty="0">
                  <a:solidFill>
                    <a:srgbClr val="C00000"/>
                  </a:solidFill>
                  <a:latin typeface="Stolzl Medium"/>
                </a:rPr>
                <a:t>1.</a:t>
              </a:r>
            </a:p>
          </p:txBody>
        </p:sp>
        <p:cxnSp>
          <p:nvCxnSpPr>
            <p:cNvPr id="51" name="Прямая со стрелкой 50">
              <a:extLst>
                <a:ext uri="{FF2B5EF4-FFF2-40B4-BE49-F238E27FC236}">
                  <a16:creationId xmlns:a16="http://schemas.microsoft.com/office/drawing/2014/main" id="{B7D77BC7-7DF6-6881-F022-15A3698A0212}"/>
                </a:ext>
              </a:extLst>
            </p:cNvPr>
            <p:cNvCxnSpPr>
              <a:cxnSpLocks/>
            </p:cNvCxnSpPr>
            <p:nvPr/>
          </p:nvCxnSpPr>
          <p:spPr>
            <a:xfrm>
              <a:off x="2559265" y="3730505"/>
              <a:ext cx="1182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 стрелкой 51">
              <a:extLst>
                <a:ext uri="{FF2B5EF4-FFF2-40B4-BE49-F238E27FC236}">
                  <a16:creationId xmlns:a16="http://schemas.microsoft.com/office/drawing/2014/main" id="{5A02FB63-CA73-C14A-A367-ED16D1195177}"/>
                </a:ext>
              </a:extLst>
            </p:cNvPr>
            <p:cNvCxnSpPr>
              <a:cxnSpLocks/>
            </p:cNvCxnSpPr>
            <p:nvPr/>
          </p:nvCxnSpPr>
          <p:spPr>
            <a:xfrm>
              <a:off x="3895835" y="3728959"/>
              <a:ext cx="1182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Прямая со стрелкой 52">
              <a:extLst>
                <a:ext uri="{FF2B5EF4-FFF2-40B4-BE49-F238E27FC236}">
                  <a16:creationId xmlns:a16="http://schemas.microsoft.com/office/drawing/2014/main" id="{D6DF37B6-F9F0-E78B-5760-460E83B77F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7746" y="5445432"/>
              <a:ext cx="2797" cy="17224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>
              <a:extLst>
                <a:ext uri="{FF2B5EF4-FFF2-40B4-BE49-F238E27FC236}">
                  <a16:creationId xmlns:a16="http://schemas.microsoft.com/office/drawing/2014/main" id="{08F000C7-2D6F-8502-E0C1-E96FEE717623}"/>
                </a:ext>
              </a:extLst>
            </p:cNvPr>
            <p:cNvCxnSpPr>
              <a:cxnSpLocks/>
            </p:cNvCxnSpPr>
            <p:nvPr/>
          </p:nvCxnSpPr>
          <p:spPr>
            <a:xfrm>
              <a:off x="3859790" y="5540536"/>
              <a:ext cx="0" cy="92746"/>
            </a:xfrm>
            <a:prstGeom prst="line">
              <a:avLst/>
            </a:prstGeom>
            <a:ln w="9525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D301DE7-726F-9E22-5AF9-D4D4C7CA4416}"/>
                </a:ext>
              </a:extLst>
            </p:cNvPr>
            <p:cNvSpPr txBox="1"/>
            <p:nvPr/>
          </p:nvSpPr>
          <p:spPr>
            <a:xfrm>
              <a:off x="472705" y="2207518"/>
              <a:ext cx="97562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>
                  <a:solidFill>
                    <a:srgbClr val="C00000"/>
                  </a:solidFill>
                  <a:latin typeface="Stolzl Medium"/>
                </a:rPr>
                <a:t>2.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7FCCA5A-9CFB-2DE1-8518-E1D1BE7A9547}"/>
                </a:ext>
              </a:extLst>
            </p:cNvPr>
            <p:cNvSpPr txBox="1"/>
            <p:nvPr/>
          </p:nvSpPr>
          <p:spPr>
            <a:xfrm>
              <a:off x="475704" y="3127153"/>
              <a:ext cx="97562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>
                  <a:solidFill>
                    <a:srgbClr val="C00000"/>
                  </a:solidFill>
                  <a:latin typeface="Stolzl Medium"/>
                </a:rPr>
                <a:t>3.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DD46CD2-BDDB-D5FE-61D7-61F7171D1021}"/>
                </a:ext>
              </a:extLst>
            </p:cNvPr>
            <p:cNvSpPr txBox="1"/>
            <p:nvPr/>
          </p:nvSpPr>
          <p:spPr>
            <a:xfrm>
              <a:off x="472705" y="4174560"/>
              <a:ext cx="97562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>
                  <a:solidFill>
                    <a:srgbClr val="C00000"/>
                  </a:solidFill>
                  <a:latin typeface="Stolzl Medium"/>
                </a:rPr>
                <a:t>4.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D47813F-8BD0-EA5C-3299-9A81DD680C60}"/>
                </a:ext>
              </a:extLst>
            </p:cNvPr>
            <p:cNvSpPr txBox="1"/>
            <p:nvPr/>
          </p:nvSpPr>
          <p:spPr>
            <a:xfrm>
              <a:off x="478673" y="5586965"/>
              <a:ext cx="97562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>
                  <a:solidFill>
                    <a:srgbClr val="0070C0"/>
                  </a:solidFill>
                  <a:latin typeface="Stolzl Medium"/>
                </a:rPr>
                <a:t>6.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D6F5F50-FCDF-8B6F-F9F1-14103AFC7E2E}"/>
                </a:ext>
              </a:extLst>
            </p:cNvPr>
            <p:cNvSpPr txBox="1"/>
            <p:nvPr/>
          </p:nvSpPr>
          <p:spPr>
            <a:xfrm>
              <a:off x="469785" y="4870551"/>
              <a:ext cx="97562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>
                  <a:solidFill>
                    <a:srgbClr val="C00000"/>
                  </a:solidFill>
                  <a:latin typeface="Stolzl Medium"/>
                </a:rPr>
                <a:t>5.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B0AE56-E88F-9CC8-1930-D8813D5FF0B2}"/>
                </a:ext>
              </a:extLst>
            </p:cNvPr>
            <p:cNvSpPr txBox="1"/>
            <p:nvPr/>
          </p:nvSpPr>
          <p:spPr>
            <a:xfrm>
              <a:off x="48332" y="2200711"/>
              <a:ext cx="369332" cy="2801150"/>
            </a:xfrm>
            <a:prstGeom prst="rect">
              <a:avLst/>
            </a:prstGeom>
            <a:noFill/>
          </p:spPr>
          <p:txBody>
            <a:bodyPr vert="vert270" wrap="square">
              <a:spAutoFit/>
            </a:bodyPr>
            <a:lstStyle/>
            <a:p>
              <a:r>
                <a:rPr lang="ru-RU" sz="1200" b="1" dirty="0">
                  <a:solidFill>
                    <a:srgbClr val="961417"/>
                  </a:solidFill>
                  <a:latin typeface="Stolzl Medium"/>
                  <a:cs typeface="Times New Roman" panose="02020603050405020304" pitchFamily="18" charset="0"/>
                </a:rPr>
                <a:t>Инженерно-геологические</a:t>
              </a:r>
              <a:r>
                <a:rPr lang="ru-RU" sz="1200" dirty="0">
                  <a:solidFill>
                    <a:srgbClr val="961417"/>
                  </a:solidFill>
                  <a:latin typeface="Stolzl Medium"/>
                  <a:cs typeface="Times New Roman" panose="02020603050405020304" pitchFamily="18" charset="0"/>
                </a:rPr>
                <a:t> </a:t>
              </a:r>
              <a:r>
                <a:rPr lang="ru-RU" sz="1200" b="1" dirty="0">
                  <a:solidFill>
                    <a:srgbClr val="961417"/>
                  </a:solidFill>
                  <a:latin typeface="Stolzl Medium"/>
                  <a:cs typeface="Times New Roman" panose="02020603050405020304" pitchFamily="18" charset="0"/>
                </a:rPr>
                <a:t>задачи</a:t>
              </a:r>
              <a:endParaRPr lang="ru-RU" sz="1200" b="1" dirty="0">
                <a:solidFill>
                  <a:srgbClr val="961417"/>
                </a:solidFill>
                <a:latin typeface="Stolzl Medium"/>
              </a:endParaRPr>
            </a:p>
          </p:txBody>
        </p:sp>
        <p:cxnSp>
          <p:nvCxnSpPr>
            <p:cNvPr id="61" name="Соединительная линия уступом 60"/>
            <p:cNvCxnSpPr>
              <a:stCxn id="50" idx="1"/>
              <a:endCxn id="58" idx="1"/>
            </p:cNvCxnSpPr>
            <p:nvPr/>
          </p:nvCxnSpPr>
          <p:spPr>
            <a:xfrm rot="10800000" flipH="1" flipV="1">
              <a:off x="472705" y="1312267"/>
              <a:ext cx="5968" cy="4459363"/>
            </a:xfrm>
            <a:prstGeom prst="bentConnector3">
              <a:avLst>
                <a:gd name="adj1" fmla="val -2042895"/>
              </a:avLst>
            </a:prstGeom>
            <a:ln>
              <a:solidFill>
                <a:srgbClr val="961417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Соединительная линия уступом 61"/>
            <p:cNvCxnSpPr/>
            <p:nvPr/>
          </p:nvCxnSpPr>
          <p:spPr>
            <a:xfrm>
              <a:off x="472705" y="5928698"/>
              <a:ext cx="1851628" cy="371700"/>
            </a:xfrm>
            <a:prstGeom prst="bentConnector3">
              <a:avLst>
                <a:gd name="adj1" fmla="val -6791"/>
              </a:avLst>
            </a:prstGeom>
            <a:ln>
              <a:solidFill>
                <a:srgbClr val="0070C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FA1DFAE-C433-16AD-0AA6-386E2F4A026D}"/>
                </a:ext>
              </a:extLst>
            </p:cNvPr>
            <p:cNvSpPr txBox="1"/>
            <p:nvPr/>
          </p:nvSpPr>
          <p:spPr>
            <a:xfrm>
              <a:off x="395932" y="6043938"/>
              <a:ext cx="2339102" cy="276999"/>
            </a:xfrm>
            <a:prstGeom prst="rect">
              <a:avLst/>
            </a:prstGeom>
            <a:noFill/>
          </p:spPr>
          <p:txBody>
            <a:bodyPr vert="horz" wrap="square">
              <a:spAutoFit/>
            </a:bodyPr>
            <a:lstStyle>
              <a:defPPr>
                <a:defRPr lang="en-US"/>
              </a:defPPr>
              <a:lvl1pPr>
                <a:defRPr sz="1400">
                  <a:solidFill>
                    <a:srgbClr val="961417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</a:lstStyle>
            <a:p>
              <a:r>
                <a:rPr lang="ru-RU" sz="1100" b="1" dirty="0">
                  <a:solidFill>
                    <a:srgbClr val="0070C0"/>
                  </a:solidFill>
                  <a:latin typeface="Stolzl Medium"/>
                </a:rPr>
                <a:t>Геотехнические</a:t>
              </a:r>
              <a:r>
                <a:rPr lang="ru-RU" sz="1200" dirty="0">
                  <a:solidFill>
                    <a:srgbClr val="0070C0"/>
                  </a:solidFill>
                  <a:latin typeface="Stolzl Medium"/>
                </a:rPr>
                <a:t> </a:t>
              </a:r>
              <a:r>
                <a:rPr lang="ru-RU" sz="1200" b="1" dirty="0">
                  <a:solidFill>
                    <a:srgbClr val="0070C0"/>
                  </a:solidFill>
                  <a:latin typeface="Stolzl Medium"/>
                </a:rPr>
                <a:t>задачи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3271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E7D94-5534-9F96-E966-10B8786A0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>
            <a:extLst>
              <a:ext uri="{FF2B5EF4-FFF2-40B4-BE49-F238E27FC236}">
                <a16:creationId xmlns:a16="http://schemas.microsoft.com/office/drawing/2014/main" id="{D200ABFA-6921-53ED-D336-B15B555BF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8718" y="1607020"/>
            <a:ext cx="6587354" cy="33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1pPr>
            <a:lvl2pPr marL="742950" indent="-28575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2pPr>
            <a:lvl3pPr marL="11430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3pPr>
            <a:lvl4pPr marL="16002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4pPr>
            <a:lvl5pPr marL="20574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398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252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F3F1504C-4784-2828-F56C-4ABD970A7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8323" y="6665641"/>
            <a:ext cx="6587354" cy="33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1pPr>
            <a:lvl2pPr marL="742950" indent="-28575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2pPr>
            <a:lvl3pPr marL="11430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3pPr>
            <a:lvl4pPr marL="16002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4pPr>
            <a:lvl5pPr marL="20574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398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252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9" descr="logo_2">
            <a:extLst>
              <a:ext uri="{FF2B5EF4-FFF2-40B4-BE49-F238E27FC236}">
                <a16:creationId xmlns:a16="http://schemas.microsoft.com/office/drawing/2014/main" id="{9235B591-8CD1-4A74-3E47-5C54A1962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5" y="6306956"/>
            <a:ext cx="2198813" cy="471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F1E602-E6C2-394D-C758-DD1C6156B3F2}"/>
              </a:ext>
            </a:extLst>
          </p:cNvPr>
          <p:cNvSpPr txBox="1"/>
          <p:nvPr/>
        </p:nvSpPr>
        <p:spPr>
          <a:xfrm>
            <a:off x="0" y="24227"/>
            <a:ext cx="3695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 П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РИМЕР МОДЕЛИРОВАНИЯ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6178AB-06A6-3171-E048-52534E893C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73" y="494530"/>
            <a:ext cx="8947073" cy="5711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640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F5AD1-3881-7415-90B1-63254CFDE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>
            <a:extLst>
              <a:ext uri="{FF2B5EF4-FFF2-40B4-BE49-F238E27FC236}">
                <a16:creationId xmlns:a16="http://schemas.microsoft.com/office/drawing/2014/main" id="{8F282F05-4D7E-2673-45F5-4B8CDCDD5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8718" y="1607020"/>
            <a:ext cx="6587354" cy="33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1pPr>
            <a:lvl2pPr marL="742950" indent="-28575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2pPr>
            <a:lvl3pPr marL="11430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3pPr>
            <a:lvl4pPr marL="16002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4pPr>
            <a:lvl5pPr marL="20574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398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252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20C77FB9-C39C-BF64-78D8-07A7153F02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8323" y="6665641"/>
            <a:ext cx="6587354" cy="33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1pPr>
            <a:lvl2pPr marL="742950" indent="-28575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2pPr>
            <a:lvl3pPr marL="11430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3pPr>
            <a:lvl4pPr marL="16002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4pPr>
            <a:lvl5pPr marL="20574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398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252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9" descr="logo_2">
            <a:extLst>
              <a:ext uri="{FF2B5EF4-FFF2-40B4-BE49-F238E27FC236}">
                <a16:creationId xmlns:a16="http://schemas.microsoft.com/office/drawing/2014/main" id="{8E0BDC1A-379F-9DF1-0715-A7A1DBD31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5" y="6306956"/>
            <a:ext cx="2198813" cy="471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B85639-EA79-9A16-A62A-67C98845861A}"/>
              </a:ext>
            </a:extLst>
          </p:cNvPr>
          <p:cNvSpPr txBox="1"/>
          <p:nvPr/>
        </p:nvSpPr>
        <p:spPr>
          <a:xfrm>
            <a:off x="0" y="24227"/>
            <a:ext cx="3695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 П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РИМЕР МОДЕЛИРОВАНИЯ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94FE25C-EB9E-8964-9FE1-5E06DBA3E4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634"/>
          <a:stretch>
            <a:fillRect/>
          </a:stretch>
        </p:blipFill>
        <p:spPr>
          <a:xfrm>
            <a:off x="261458" y="581025"/>
            <a:ext cx="4586767" cy="583447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76F1963-8865-EC5E-AFDA-CA0E835EC5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812" y="581025"/>
            <a:ext cx="6472730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508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A6B5E-04B4-AB01-ADEC-F6B1704AC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>
            <a:extLst>
              <a:ext uri="{FF2B5EF4-FFF2-40B4-BE49-F238E27FC236}">
                <a16:creationId xmlns:a16="http://schemas.microsoft.com/office/drawing/2014/main" id="{4E23F185-7D95-E105-CF7F-C3FB0AE67D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8718" y="1607020"/>
            <a:ext cx="6587354" cy="33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1pPr>
            <a:lvl2pPr marL="742950" indent="-28575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2pPr>
            <a:lvl3pPr marL="11430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3pPr>
            <a:lvl4pPr marL="16002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4pPr>
            <a:lvl5pPr marL="20574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398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252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3C0EBC79-E5F0-EA89-FA3F-A787D419B9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8323" y="6665641"/>
            <a:ext cx="6587354" cy="33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1pPr>
            <a:lvl2pPr marL="742950" indent="-28575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2pPr>
            <a:lvl3pPr marL="11430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3pPr>
            <a:lvl4pPr marL="16002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4pPr>
            <a:lvl5pPr marL="20574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398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252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9" descr="logo_2">
            <a:extLst>
              <a:ext uri="{FF2B5EF4-FFF2-40B4-BE49-F238E27FC236}">
                <a16:creationId xmlns:a16="http://schemas.microsoft.com/office/drawing/2014/main" id="{CECD7BEF-3C39-D557-E99A-3F45845F8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5" y="6306956"/>
            <a:ext cx="2198813" cy="471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D94D3DE-F5FC-F759-C5CC-FCF3A46EAC25}"/>
              </a:ext>
            </a:extLst>
          </p:cNvPr>
          <p:cNvSpPr txBox="1"/>
          <p:nvPr/>
        </p:nvSpPr>
        <p:spPr>
          <a:xfrm>
            <a:off x="0" y="24227"/>
            <a:ext cx="3695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 П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РИМЕР МОДЕЛИРОВАНИЯ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5B408A7-9699-BC40-D95B-59A7C1BEDF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43"/>
          <a:stretch>
            <a:fillRect/>
          </a:stretch>
        </p:blipFill>
        <p:spPr>
          <a:xfrm>
            <a:off x="6881264" y="189842"/>
            <a:ext cx="5217281" cy="324935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BFA1328-2D02-685B-2B6A-6D04F2E66B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72"/>
          <a:stretch>
            <a:fillRect/>
          </a:stretch>
        </p:blipFill>
        <p:spPr>
          <a:xfrm>
            <a:off x="6881264" y="3539095"/>
            <a:ext cx="5233651" cy="323915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F1EC248-9723-8259-5BCB-29E4203B6B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37"/>
          <a:stretch>
            <a:fillRect/>
          </a:stretch>
        </p:blipFill>
        <p:spPr>
          <a:xfrm>
            <a:off x="307560" y="914123"/>
            <a:ext cx="5306235" cy="3962953"/>
          </a:xfrm>
          <a:prstGeom prst="rect">
            <a:avLst/>
          </a:prstGeom>
        </p:spPr>
      </p:pic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44034ED2-00C2-F32C-1D1A-AFEAAE6A8F2A}"/>
              </a:ext>
            </a:extLst>
          </p:cNvPr>
          <p:cNvCxnSpPr/>
          <p:nvPr/>
        </p:nvCxnSpPr>
        <p:spPr>
          <a:xfrm flipV="1">
            <a:off x="5715000" y="2028825"/>
            <a:ext cx="1076325" cy="88582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09183EBC-090D-95BB-2C99-853C5A4817CB}"/>
              </a:ext>
            </a:extLst>
          </p:cNvPr>
          <p:cNvCxnSpPr>
            <a:cxnSpLocks/>
          </p:cNvCxnSpPr>
          <p:nvPr/>
        </p:nvCxnSpPr>
        <p:spPr>
          <a:xfrm>
            <a:off x="5715000" y="2914650"/>
            <a:ext cx="1076325" cy="224402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4652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EEE25-064C-958E-B032-6FE97188D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>
            <a:extLst>
              <a:ext uri="{FF2B5EF4-FFF2-40B4-BE49-F238E27FC236}">
                <a16:creationId xmlns:a16="http://schemas.microsoft.com/office/drawing/2014/main" id="{C1C08E05-C218-6D2A-6D7E-B69E17077F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8718" y="1607020"/>
            <a:ext cx="6587354" cy="33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1pPr>
            <a:lvl2pPr marL="742950" indent="-28575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2pPr>
            <a:lvl3pPr marL="11430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3pPr>
            <a:lvl4pPr marL="16002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4pPr>
            <a:lvl5pPr marL="20574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398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252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1A253C85-36A7-02C7-C32F-BEE8077458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8323" y="6665641"/>
            <a:ext cx="6587354" cy="33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1pPr>
            <a:lvl2pPr marL="742950" indent="-28575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2pPr>
            <a:lvl3pPr marL="11430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3pPr>
            <a:lvl4pPr marL="16002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4pPr>
            <a:lvl5pPr marL="20574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398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252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9" descr="logo_2">
            <a:extLst>
              <a:ext uri="{FF2B5EF4-FFF2-40B4-BE49-F238E27FC236}">
                <a16:creationId xmlns:a16="http://schemas.microsoft.com/office/drawing/2014/main" id="{B79E375D-F81A-751D-CCC6-02B6B72A6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5" y="6306956"/>
            <a:ext cx="2198813" cy="471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01AF10-3958-7808-9FE4-A5FB7BD3D62D}"/>
              </a:ext>
            </a:extLst>
          </p:cNvPr>
          <p:cNvSpPr txBox="1"/>
          <p:nvPr/>
        </p:nvSpPr>
        <p:spPr>
          <a:xfrm>
            <a:off x="0" y="24227"/>
            <a:ext cx="3695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 П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РИМЕР МОДЕЛИРОВАНИЯ</a:t>
            </a:r>
            <a:endParaRPr lang="ru-RU" dirty="0"/>
          </a:p>
        </p:txBody>
      </p:sp>
      <p:pic>
        <p:nvPicPr>
          <p:cNvPr id="3" name="Movie 2">
            <a:hlinkClick r:id="" action="ppaction://media"/>
            <a:extLst>
              <a:ext uri="{FF2B5EF4-FFF2-40B4-BE49-F238E27FC236}">
                <a16:creationId xmlns:a16="http://schemas.microsoft.com/office/drawing/2014/main" id="{D859792D-8416-F452-5F36-4503F6607DD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41709" y="591960"/>
            <a:ext cx="10087251" cy="5674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8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1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2548718" y="1607020"/>
            <a:ext cx="6587354" cy="33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1pPr>
            <a:lvl2pPr marL="742950" indent="-28575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2pPr>
            <a:lvl3pPr marL="11430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3pPr>
            <a:lvl4pPr marL="16002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4pPr>
            <a:lvl5pPr marL="20574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398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252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88D097F4-0050-49B1-8756-CE17DFC2C3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8323" y="6665641"/>
            <a:ext cx="6587354" cy="33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1pPr>
            <a:lvl2pPr marL="742950" indent="-28575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2pPr>
            <a:lvl3pPr marL="11430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3pPr>
            <a:lvl4pPr marL="16002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4pPr>
            <a:lvl5pPr marL="20574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398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252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5597501-0DD9-0EB5-45B7-B05F789748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463532"/>
            <a:ext cx="11191875" cy="6112771"/>
          </a:xfrm>
          <a:prstGeom prst="rect">
            <a:avLst/>
          </a:prstGeom>
        </p:spPr>
      </p:pic>
      <p:pic>
        <p:nvPicPr>
          <p:cNvPr id="2" name="Picture 9" descr="logo_2">
            <a:extLst>
              <a:ext uri="{FF2B5EF4-FFF2-40B4-BE49-F238E27FC236}">
                <a16:creationId xmlns:a16="http://schemas.microsoft.com/office/drawing/2014/main" id="{375EF286-0711-3EC6-B47D-2EE360969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4099" y="6351238"/>
            <a:ext cx="2198813" cy="471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2491E61-55E9-491D-B4A4-C4F387CC29F8}"/>
              </a:ext>
            </a:extLst>
          </p:cNvPr>
          <p:cNvSpPr/>
          <p:nvPr/>
        </p:nvSpPr>
        <p:spPr>
          <a:xfrm>
            <a:off x="805465" y="352719"/>
            <a:ext cx="9795860" cy="101617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ru-RU" sz="1501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Этап 3 Структурное моделирование </a:t>
            </a:r>
            <a:r>
              <a:rPr lang="ru-RU" sz="150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экспорт из </a:t>
            </a:r>
            <a:r>
              <a:rPr lang="en-US" sz="150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3D</a:t>
            </a:r>
            <a:r>
              <a:rPr lang="ru-RU" sz="150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цифровой информационной модели инженерно-геологического массива </a:t>
            </a:r>
            <a:br>
              <a:rPr kumimoji="0" lang="ru-RU" sz="1501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1501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2</a:t>
            </a:r>
            <a:r>
              <a:rPr kumimoji="0" lang="en-US" sz="1501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 </a:t>
            </a:r>
            <a:r>
              <a:rPr lang="ru-RU" sz="150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твердотельная модель 3 уровня – тела состояния (собственно инженерно-геологические тела) – свойства внутри константы</a:t>
            </a:r>
            <a:r>
              <a:rPr kumimoji="0" lang="ru-RU" sz="1501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7F0FDD-B974-15D2-CBCE-0CFEB00F1FFE}"/>
              </a:ext>
            </a:extLst>
          </p:cNvPr>
          <p:cNvSpPr txBox="1"/>
          <p:nvPr/>
        </p:nvSpPr>
        <p:spPr>
          <a:xfrm>
            <a:off x="0" y="24227"/>
            <a:ext cx="3695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 П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РИМЕР МОДЕЛИРОВАНИЯ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1824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4275C-5836-C9C6-7D73-FD8CC704F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>
            <a:extLst>
              <a:ext uri="{FF2B5EF4-FFF2-40B4-BE49-F238E27FC236}">
                <a16:creationId xmlns:a16="http://schemas.microsoft.com/office/drawing/2014/main" id="{E581FDFD-14FE-3865-EDCA-3144F9597C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8718" y="1607020"/>
            <a:ext cx="6587354" cy="33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1pPr>
            <a:lvl2pPr marL="742950" indent="-28575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2pPr>
            <a:lvl3pPr marL="11430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3pPr>
            <a:lvl4pPr marL="16002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4pPr>
            <a:lvl5pPr marL="20574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398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252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BEC4605B-C938-E41A-6150-1C91EB81ED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8323" y="6665641"/>
            <a:ext cx="6587354" cy="33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1pPr>
            <a:lvl2pPr marL="742950" indent="-28575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2pPr>
            <a:lvl3pPr marL="11430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3pPr>
            <a:lvl4pPr marL="16002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4pPr>
            <a:lvl5pPr marL="20574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398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252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C96B52A-37E4-2B66-2CE8-36879A36AF55}"/>
              </a:ext>
            </a:extLst>
          </p:cNvPr>
          <p:cNvSpPr/>
          <p:nvPr/>
        </p:nvSpPr>
        <p:spPr>
          <a:xfrm>
            <a:off x="4047946" y="213612"/>
            <a:ext cx="5319110" cy="554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ru-RU" sz="1501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Этап 3 Структурное моделирование </a:t>
            </a:r>
            <a:r>
              <a:rPr lang="ru-RU" sz="150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501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Иерархия Матрешки</a:t>
            </a:r>
            <a:br>
              <a:rPr kumimoji="0" lang="ru-RU" sz="1501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1501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2" name="Picture 9" descr="logo_2">
            <a:extLst>
              <a:ext uri="{FF2B5EF4-FFF2-40B4-BE49-F238E27FC236}">
                <a16:creationId xmlns:a16="http://schemas.microsoft.com/office/drawing/2014/main" id="{9ED32646-0083-439E-3070-AF332A3E7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5" y="6306956"/>
            <a:ext cx="2198813" cy="471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 descr="Изображение выглядит как текст, снимок экрана, Графическое программное обеспечение, Мультимедийное программное обеспеч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5A5F71A-C9CA-0ECD-FFA4-71FEF38AAC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15" y="604207"/>
            <a:ext cx="7269397" cy="3732933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екст, снимок экрана, Графическое программное обеспеч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9A93EF4-4801-CFB5-272D-B7E789E301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562" y="3429000"/>
            <a:ext cx="7203353" cy="336323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FAA9591-0E12-40D2-E1F3-D095901E5D8D}"/>
              </a:ext>
            </a:extLst>
          </p:cNvPr>
          <p:cNvSpPr txBox="1"/>
          <p:nvPr/>
        </p:nvSpPr>
        <p:spPr>
          <a:xfrm>
            <a:off x="7689795" y="827361"/>
            <a:ext cx="390697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 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твердотельная модель 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уровня 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геологические тела – </a:t>
            </a:r>
            <a:r>
              <a:rPr lang="ru-RU" sz="1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стратиграфо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-генетические комплексы</a:t>
            </a: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CA115D2-02DD-175B-75A2-264BCBF6792D}"/>
              </a:ext>
            </a:extLst>
          </p:cNvPr>
          <p:cNvSpPr txBox="1"/>
          <p:nvPr/>
        </p:nvSpPr>
        <p:spPr>
          <a:xfrm>
            <a:off x="595231" y="4387093"/>
            <a:ext cx="390697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 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твердотельная модель 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уровня 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геологические тела – литолого-фациальные протяженные</a:t>
            </a:r>
          </a:p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использовании М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блочного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гестатистического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разбиения получаем «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воксельную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модель» литологических тел, в том числе линз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B998E7-7466-AA62-E532-174D12D7220D}"/>
              </a:ext>
            </a:extLst>
          </p:cNvPr>
          <p:cNvSpPr txBox="1"/>
          <p:nvPr/>
        </p:nvSpPr>
        <p:spPr>
          <a:xfrm>
            <a:off x="0" y="24227"/>
            <a:ext cx="3695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 П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РИМЕР МОДЕЛИРОВАНИЯ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475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24986-F4D0-1026-B650-F7E1E227E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>
            <a:extLst>
              <a:ext uri="{FF2B5EF4-FFF2-40B4-BE49-F238E27FC236}">
                <a16:creationId xmlns:a16="http://schemas.microsoft.com/office/drawing/2014/main" id="{24FB9C36-27CF-B0B8-BD2F-BBE46B9883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8718" y="1607020"/>
            <a:ext cx="6587354" cy="33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1pPr>
            <a:lvl2pPr marL="742950" indent="-28575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2pPr>
            <a:lvl3pPr marL="11430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3pPr>
            <a:lvl4pPr marL="16002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4pPr>
            <a:lvl5pPr marL="20574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398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252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7243E5BE-26D2-DE67-383B-FB02C4503B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8323" y="6665641"/>
            <a:ext cx="6587354" cy="33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1pPr>
            <a:lvl2pPr marL="742950" indent="-28575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2pPr>
            <a:lvl3pPr marL="11430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3pPr>
            <a:lvl4pPr marL="16002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4pPr>
            <a:lvl5pPr marL="20574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398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252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9" descr="logo_2">
            <a:extLst>
              <a:ext uri="{FF2B5EF4-FFF2-40B4-BE49-F238E27FC236}">
                <a16:creationId xmlns:a16="http://schemas.microsoft.com/office/drawing/2014/main" id="{46BA2BE2-8F2F-1891-FC00-D8289EF393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82" y="6258139"/>
            <a:ext cx="2198813" cy="471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 descr="Изображение выглядит как текст, снимок экрана, Мультимедийное программное обеспечение, Графическое программное обеспеч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4EA09B3-8254-FDB2-F749-DFC8502887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735" y="3429000"/>
            <a:ext cx="7906283" cy="332645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1E0F4F9-BE6E-D0A2-1043-2ED8825A743A}"/>
              </a:ext>
            </a:extLst>
          </p:cNvPr>
          <p:cNvSpPr txBox="1"/>
          <p:nvPr/>
        </p:nvSpPr>
        <p:spPr>
          <a:xfrm>
            <a:off x="6831230" y="959618"/>
            <a:ext cx="390697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 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твердотельная модель 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уровня 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тела состояния (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 инженерно-геологические тела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 свойства внутри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константы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использования блочной модели – свойства являются функцией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простарнства</a:t>
            </a:r>
            <a:endParaRPr lang="ru-RU" dirty="0"/>
          </a:p>
        </p:txBody>
      </p:sp>
      <p:pic>
        <p:nvPicPr>
          <p:cNvPr id="6" name="Рисунок 5" descr="Изображение выглядит как текст, снимок экрана, Графическое программное обеспечение, Мультимедийное программное обеспеч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B201733-B367-4ABD-5E14-80362EF790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82" y="496720"/>
            <a:ext cx="6337975" cy="332645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03B707B-5343-5A87-5B80-443C817DCAA1}"/>
              </a:ext>
            </a:extLst>
          </p:cNvPr>
          <p:cNvSpPr txBox="1"/>
          <p:nvPr/>
        </p:nvSpPr>
        <p:spPr>
          <a:xfrm>
            <a:off x="269762" y="4153537"/>
            <a:ext cx="390697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 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твердотельная модель </a:t>
            </a:r>
            <a:r>
              <a:rPr lang="en-US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уровня 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обратная пространственная генерализация – 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УПРОЩЕНИЕ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пространства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инженерно-геологических тел состояния и сведение свойств до описания константами</a:t>
            </a:r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473130-E2DB-29A2-05B5-2CFBFD8D4EAA}"/>
              </a:ext>
            </a:extLst>
          </p:cNvPr>
          <p:cNvSpPr/>
          <p:nvPr/>
        </p:nvSpPr>
        <p:spPr>
          <a:xfrm>
            <a:off x="4047946" y="146316"/>
            <a:ext cx="5319110" cy="554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ru-RU" sz="1501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Этап 3 Структурное моделирование </a:t>
            </a:r>
            <a:r>
              <a:rPr lang="ru-RU" sz="150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501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Иерархия Матрешки</a:t>
            </a:r>
            <a:br>
              <a:rPr kumimoji="0" lang="ru-RU" sz="1501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1501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8E7EA1-57D9-C509-1302-AABB8000FBD8}"/>
              </a:ext>
            </a:extLst>
          </p:cNvPr>
          <p:cNvSpPr txBox="1"/>
          <p:nvPr/>
        </p:nvSpPr>
        <p:spPr>
          <a:xfrm>
            <a:off x="0" y="24227"/>
            <a:ext cx="3695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 П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РИМЕР МОДЕЛИРОВАНИЯ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0938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17304-6131-432A-4F45-21981959A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>
            <a:extLst>
              <a:ext uri="{FF2B5EF4-FFF2-40B4-BE49-F238E27FC236}">
                <a16:creationId xmlns:a16="http://schemas.microsoft.com/office/drawing/2014/main" id="{8847C199-8E49-D7D3-BB9E-0E6170795E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8718" y="1607020"/>
            <a:ext cx="6587354" cy="33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1pPr>
            <a:lvl2pPr marL="742950" indent="-28575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2pPr>
            <a:lvl3pPr marL="11430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3pPr>
            <a:lvl4pPr marL="16002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4pPr>
            <a:lvl5pPr marL="20574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398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252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FCB61284-DDFE-D486-44C9-85A269723B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8323" y="6665641"/>
            <a:ext cx="6587354" cy="33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1pPr>
            <a:lvl2pPr marL="742950" indent="-28575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2pPr>
            <a:lvl3pPr marL="11430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3pPr>
            <a:lvl4pPr marL="16002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4pPr>
            <a:lvl5pPr marL="20574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398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252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387BD2D-F75A-D12C-F582-C57D2024628C}"/>
              </a:ext>
            </a:extLst>
          </p:cNvPr>
          <p:cNvSpPr/>
          <p:nvPr/>
        </p:nvSpPr>
        <p:spPr>
          <a:xfrm>
            <a:off x="2772881" y="288040"/>
            <a:ext cx="9448800" cy="785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ru-RU" sz="1501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Этап 3 Структурное моделирование </a:t>
            </a:r>
            <a:r>
              <a:rPr lang="ru-RU" sz="150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экспорт из </a:t>
            </a:r>
            <a:r>
              <a:rPr lang="en-US" sz="150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3D</a:t>
            </a:r>
            <a:r>
              <a:rPr lang="ru-RU" sz="150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цифровой информационной модели инженерно-геологического массива </a:t>
            </a:r>
            <a:br>
              <a:rPr kumimoji="0" lang="ru-RU" sz="1501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1501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2" name="Picture 9" descr="logo_2">
            <a:extLst>
              <a:ext uri="{FF2B5EF4-FFF2-40B4-BE49-F238E27FC236}">
                <a16:creationId xmlns:a16="http://schemas.microsoft.com/office/drawing/2014/main" id="{F3A6435A-ABD2-572E-3F49-B610DB0C5A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8471" y="6377955"/>
            <a:ext cx="2198813" cy="471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 descr="Изображение выглядит как текст, снимок экрана, Мультимедийное программное обеспечение, Графическое программное обеспеч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C112959-B8ED-5BA5-737A-15C9229978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33" y="808564"/>
            <a:ext cx="6994292" cy="2942746"/>
          </a:xfrm>
          <a:prstGeom prst="rect">
            <a:avLst/>
          </a:prstGeom>
        </p:spPr>
      </p:pic>
      <p:pic>
        <p:nvPicPr>
          <p:cNvPr id="4" name="Рисунок 3" descr="Изображение выглядит как текст, снимок экрана, Цвет электрик, сини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F6F54D1-E412-0C9D-0534-04FDD9DABA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1" y="3654686"/>
            <a:ext cx="7417504" cy="3395826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кст, диаграмма, снимок экрана, Графи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7E1ACA2-3B45-200A-C877-7DE6AB1CAF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926" y="640414"/>
            <a:ext cx="5965179" cy="382286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83600CC-2393-2B4A-C21F-0F3685DD9B57}"/>
              </a:ext>
            </a:extLst>
          </p:cNvPr>
          <p:cNvSpPr txBox="1"/>
          <p:nvPr/>
        </p:nvSpPr>
        <p:spPr>
          <a:xfrm>
            <a:off x="7325024" y="4408630"/>
            <a:ext cx="4824027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 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твердотельная модель </a:t>
            </a:r>
            <a:r>
              <a:rPr lang="en-US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уровня 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обратная пространственная генерализация – 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УПРОЩЕНИЕ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пространства</a:t>
            </a:r>
            <a:r>
              <a:rPr lang="ru-RU" sz="1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инженерно-геологических тел состояния - свойства внутри константы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</a:p>
          <a:p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Расчетная геотехническая модель</a:t>
            </a:r>
            <a:endParaRPr lang="ru-RU" b="1" dirty="0"/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CC9D78B3-87BA-65A3-898B-EB1593D7A57D}"/>
              </a:ext>
            </a:extLst>
          </p:cNvPr>
          <p:cNvCxnSpPr>
            <a:cxnSpLocks/>
          </p:cNvCxnSpPr>
          <p:nvPr/>
        </p:nvCxnSpPr>
        <p:spPr>
          <a:xfrm flipV="1">
            <a:off x="4724400" y="2518442"/>
            <a:ext cx="2293088" cy="3340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BEDF9A66-6CBD-905F-4EEF-BE0474E47123}"/>
              </a:ext>
            </a:extLst>
          </p:cNvPr>
          <p:cNvCxnSpPr>
            <a:cxnSpLocks/>
          </p:cNvCxnSpPr>
          <p:nvPr/>
        </p:nvCxnSpPr>
        <p:spPr>
          <a:xfrm flipH="1">
            <a:off x="3000375" y="2910871"/>
            <a:ext cx="4105275" cy="28803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9C13BEB-1AD4-3CE9-5862-2B9CD37D8C2F}"/>
              </a:ext>
            </a:extLst>
          </p:cNvPr>
          <p:cNvSpPr txBox="1"/>
          <p:nvPr/>
        </p:nvSpPr>
        <p:spPr>
          <a:xfrm>
            <a:off x="0" y="24227"/>
            <a:ext cx="3695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 П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РИМЕР МОДЕЛИРОВАНИЯ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4531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EFDCD5-6A6B-D5B5-6200-890B61396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>
            <a:extLst>
              <a:ext uri="{FF2B5EF4-FFF2-40B4-BE49-F238E27FC236}">
                <a16:creationId xmlns:a16="http://schemas.microsoft.com/office/drawing/2014/main" id="{2E809363-2D12-0ED1-E59F-229A505559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8718" y="1607020"/>
            <a:ext cx="6587354" cy="33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1pPr>
            <a:lvl2pPr marL="742950" indent="-28575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2pPr>
            <a:lvl3pPr marL="11430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3pPr>
            <a:lvl4pPr marL="16002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4pPr>
            <a:lvl5pPr marL="20574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398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252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B77BAC2D-6327-AEF5-45BD-6D117110D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8323" y="6665641"/>
            <a:ext cx="6587354" cy="33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1pPr>
            <a:lvl2pPr marL="742950" indent="-28575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2pPr>
            <a:lvl3pPr marL="11430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3pPr>
            <a:lvl4pPr marL="16002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4pPr>
            <a:lvl5pPr marL="20574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398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252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9" descr="logo_2">
            <a:extLst>
              <a:ext uri="{FF2B5EF4-FFF2-40B4-BE49-F238E27FC236}">
                <a16:creationId xmlns:a16="http://schemas.microsoft.com/office/drawing/2014/main" id="{0838B000-7B76-FEDE-CFFD-97AEF64C9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5" y="6306956"/>
            <a:ext cx="2198813" cy="471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CD25049-811E-8D5A-A934-32BA3FAEA454}"/>
              </a:ext>
            </a:extLst>
          </p:cNvPr>
          <p:cNvSpPr txBox="1"/>
          <p:nvPr/>
        </p:nvSpPr>
        <p:spPr>
          <a:xfrm>
            <a:off x="0" y="24227"/>
            <a:ext cx="3695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 П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РИМЕР МОДЕЛИРОВАНИЯ</a:t>
            </a: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4BBD6E1-3C4A-4229-E180-019A743A1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0" r="8163"/>
          <a:stretch>
            <a:fillRect/>
          </a:stretch>
        </p:blipFill>
        <p:spPr>
          <a:xfrm>
            <a:off x="4648200" y="3014471"/>
            <a:ext cx="7267576" cy="360925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B783A0D-5AFB-C303-C2AE-81F1ACFD52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8" r="5236"/>
          <a:stretch>
            <a:fillRect/>
          </a:stretch>
        </p:blipFill>
        <p:spPr>
          <a:xfrm>
            <a:off x="77086" y="393559"/>
            <a:ext cx="6257040" cy="3111261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7F73AE0-FB2C-99ED-34C5-D3C5360A08C1}"/>
              </a:ext>
            </a:extLst>
          </p:cNvPr>
          <p:cNvSpPr/>
          <p:nvPr/>
        </p:nvSpPr>
        <p:spPr>
          <a:xfrm>
            <a:off x="4480559" y="288040"/>
            <a:ext cx="7741121" cy="785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ru-RU" sz="1501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Этап 3 Структурное моделирование </a:t>
            </a:r>
            <a:r>
              <a:rPr lang="ru-RU" sz="150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экспорт из </a:t>
            </a:r>
            <a:r>
              <a:rPr lang="en-US" sz="150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3D</a:t>
            </a:r>
            <a:r>
              <a:rPr lang="ru-RU" sz="150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цифровой информационной модели инженерно-геологического массива </a:t>
            </a:r>
            <a:br>
              <a:rPr kumimoji="0" lang="ru-RU" sz="1501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1501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6217281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75E242-E687-B69D-982C-8085E4742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>
            <a:extLst>
              <a:ext uri="{FF2B5EF4-FFF2-40B4-BE49-F238E27FC236}">
                <a16:creationId xmlns:a16="http://schemas.microsoft.com/office/drawing/2014/main" id="{9B65133A-3542-8AFC-6F91-FFFB216327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8718" y="1607020"/>
            <a:ext cx="6587354" cy="33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1pPr>
            <a:lvl2pPr marL="742950" indent="-28575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2pPr>
            <a:lvl3pPr marL="11430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3pPr>
            <a:lvl4pPr marL="16002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4pPr>
            <a:lvl5pPr marL="20574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398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252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BDC0165C-829A-4656-CD87-1D2903068A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8323" y="6665641"/>
            <a:ext cx="6587354" cy="33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1pPr>
            <a:lvl2pPr marL="742950" indent="-28575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2pPr>
            <a:lvl3pPr marL="11430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3pPr>
            <a:lvl4pPr marL="16002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4pPr>
            <a:lvl5pPr marL="20574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398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252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9" descr="logo_2">
            <a:extLst>
              <a:ext uri="{FF2B5EF4-FFF2-40B4-BE49-F238E27FC236}">
                <a16:creationId xmlns:a16="http://schemas.microsoft.com/office/drawing/2014/main" id="{2FC7E065-BC4E-3B91-4292-49A974008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5" y="6306956"/>
            <a:ext cx="2198813" cy="471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F8AB46C-DAB9-6E8B-A83D-BE408347EAF9}"/>
              </a:ext>
            </a:extLst>
          </p:cNvPr>
          <p:cNvSpPr txBox="1"/>
          <p:nvPr/>
        </p:nvSpPr>
        <p:spPr>
          <a:xfrm>
            <a:off x="0" y="24227"/>
            <a:ext cx="3695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 П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РИМЕР МОДЕЛИРОВАНИЯ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D78D37-D5A0-AB60-2CA8-3E2B491A63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4183"/>
            <a:ext cx="7236103" cy="356679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6430FF6-7EF1-2BEF-3B32-CA827E9291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650" y="3409979"/>
            <a:ext cx="6328875" cy="3132625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0C16FAC-DD7E-2883-C28E-F7DE0E811DD9}"/>
              </a:ext>
            </a:extLst>
          </p:cNvPr>
          <p:cNvSpPr/>
          <p:nvPr/>
        </p:nvSpPr>
        <p:spPr>
          <a:xfrm>
            <a:off x="4511039" y="288040"/>
            <a:ext cx="7710641" cy="785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ru-RU" sz="1501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Этап 3 Структурное моделирование </a:t>
            </a:r>
            <a:r>
              <a:rPr lang="ru-RU" sz="150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экспорт из </a:t>
            </a:r>
            <a:r>
              <a:rPr lang="en-US" sz="150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3D</a:t>
            </a:r>
            <a:r>
              <a:rPr lang="ru-RU" sz="150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цифровой информационной модели инженерно-геологического массива </a:t>
            </a:r>
            <a:br>
              <a:rPr kumimoji="0" lang="ru-RU" sz="1501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1501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9910649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EEE25-064C-958E-B032-6FE97188D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>
            <a:extLst>
              <a:ext uri="{FF2B5EF4-FFF2-40B4-BE49-F238E27FC236}">
                <a16:creationId xmlns:a16="http://schemas.microsoft.com/office/drawing/2014/main" id="{C1C08E05-C218-6D2A-6D7E-B69E17077F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8718" y="1607020"/>
            <a:ext cx="6587354" cy="33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1pPr>
            <a:lvl2pPr marL="742950" indent="-28575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2pPr>
            <a:lvl3pPr marL="11430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3pPr>
            <a:lvl4pPr marL="16002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4pPr>
            <a:lvl5pPr marL="20574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398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252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1A253C85-36A7-02C7-C32F-BEE8077458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8323" y="6665641"/>
            <a:ext cx="6587354" cy="337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1pPr>
            <a:lvl2pPr marL="742950" indent="-28575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2pPr>
            <a:lvl3pPr marL="11430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3pPr>
            <a:lvl4pPr marL="16002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4pPr>
            <a:lvl5pPr marL="2057400" indent="-228600" defTabSz="939800" eaLnBrk="0" hangingPunct="0"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DaxlineCyrSC-Regular" pitchFamily="82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398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252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9" descr="logo_2">
            <a:extLst>
              <a:ext uri="{FF2B5EF4-FFF2-40B4-BE49-F238E27FC236}">
                <a16:creationId xmlns:a16="http://schemas.microsoft.com/office/drawing/2014/main" id="{B79E375D-F81A-751D-CCC6-02B6B72A6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5" y="6306956"/>
            <a:ext cx="2198813" cy="471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01AF10-3958-7808-9FE4-A5FB7BD3D62D}"/>
              </a:ext>
            </a:extLst>
          </p:cNvPr>
          <p:cNvSpPr txBox="1"/>
          <p:nvPr/>
        </p:nvSpPr>
        <p:spPr>
          <a:xfrm>
            <a:off x="0" y="24227"/>
            <a:ext cx="3695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 П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РИМЕР МОДЕЛИРОВАНИЯ</a:t>
            </a:r>
            <a:endParaRPr lang="ru-RU" dirty="0"/>
          </a:p>
        </p:txBody>
      </p:sp>
      <p:pic>
        <p:nvPicPr>
          <p:cNvPr id="5" name="Movie1">
            <a:hlinkClick r:id="" action="ppaction://media"/>
            <a:extLst>
              <a:ext uri="{FF2B5EF4-FFF2-40B4-BE49-F238E27FC236}">
                <a16:creationId xmlns:a16="http://schemas.microsoft.com/office/drawing/2014/main" id="{576DF545-7301-6D87-9D2A-A9BE1D4440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0559" y="521692"/>
            <a:ext cx="10341601" cy="581715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8E2A560-B606-DC59-FF93-690E376B0239}"/>
              </a:ext>
            </a:extLst>
          </p:cNvPr>
          <p:cNvSpPr/>
          <p:nvPr/>
        </p:nvSpPr>
        <p:spPr>
          <a:xfrm>
            <a:off x="9857232" y="562797"/>
            <a:ext cx="640080" cy="1328928"/>
          </a:xfrm>
          <a:prstGeom prst="rect">
            <a:avLst/>
          </a:prstGeom>
          <a:solidFill>
            <a:srgbClr val="0011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368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1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06655B1-F5DF-460F-9DAA-B678B221103D}"/>
              </a:ext>
            </a:extLst>
          </p:cNvPr>
          <p:cNvSpPr/>
          <p:nvPr/>
        </p:nvSpPr>
        <p:spPr>
          <a:xfrm>
            <a:off x="4226169" y="84107"/>
            <a:ext cx="31141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Некоторые выводы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18F384-01DC-4821-B83C-FDF286DA9B63}"/>
              </a:ext>
            </a:extLst>
          </p:cNvPr>
          <p:cNvSpPr txBox="1"/>
          <p:nvPr/>
        </p:nvSpPr>
        <p:spPr>
          <a:xfrm>
            <a:off x="225867" y="526029"/>
            <a:ext cx="11740266" cy="6196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just">
              <a:spcAft>
                <a:spcPts val="800"/>
              </a:spcAft>
              <a:buFontTx/>
              <a:buAutoNum type="arabicPeriod"/>
            </a:pPr>
            <a:r>
              <a:rPr lang="ru-RU" sz="15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Инженерно-геологический массив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система геологических тел составляющих ЛЮБОЙ объем геологического пространства, определяемый в зависимости от решаемых инженерно-геологических задач, обладающая иерархической структурой с присущим каждому уровню набором признаков выделения и описания элементов, с пространственной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унаследованностью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уровня к уровню. </a:t>
            </a:r>
          </a:p>
          <a:p>
            <a:pPr marL="228600" indent="-228600" algn="just">
              <a:spcAft>
                <a:spcPts val="800"/>
              </a:spcAft>
              <a:buFontTx/>
              <a:buAutoNum type="arabicPeriod"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свойства ИГМ – полубесконечность, иерархичность,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унаследованность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пространственная изменчивость, динамичность. </a:t>
            </a:r>
          </a:p>
          <a:p>
            <a:pPr marL="228600" indent="-228600" algn="just">
              <a:spcAft>
                <a:spcPts val="800"/>
              </a:spcAft>
              <a:buFontTx/>
              <a:buAutoNum type="arabicPeriod"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3-х мерная модель инженерно-геологических массивов строго иерархична – инженерно-геологические тела выделяются последовательно от тел генезиса (1 уровень) до тел состояния (3 уровень) и унаследовано внутри пространства тел более высоких порядков.</a:t>
            </a:r>
          </a:p>
          <a:p>
            <a:pPr lvl="1" algn="just">
              <a:spcAft>
                <a:spcPts val="800"/>
              </a:spcAft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3.1. Структурное взаимоотношение между геологическими телами, определяемое исходя из истории геологического развития, наравне с их выделением ЯВЛЯЕТСЯ СТРОГО ОБЯЗАТЕЛЬНЫМ при построении структурной цифровой инженерно-геологической модели. </a:t>
            </a:r>
          </a:p>
          <a:p>
            <a:pPr lvl="1" algn="just">
              <a:spcAft>
                <a:spcPts val="800"/>
              </a:spcAft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3.2. На сегодняшний день, основанный на генетико-исторических принципах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геостатистический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метод, по определению состояния и свойств в различных точках инженерно-геологических массивов позволяет наиболее достоверно прогнозировать поведение этих параметров в межскважинном пространстве при построении блочных моделей.</a:t>
            </a:r>
          </a:p>
          <a:p>
            <a:pPr lvl="1" algn="just">
              <a:spcAft>
                <a:spcPts val="800"/>
              </a:spcAft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3.3 Построение 3</a:t>
            </a: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-моделей, основанное на соединение ИГЭ (по ГОСТ) в трехмерном пространстве (как пространственной единицы модели) – НЕВОЗМОЖНО. НЕОБХОДИМ обновленный термин с другим значением, унаследованный от определений Коломенского-Золотарева, учитывающий особенности построения трехмерных информационных</a:t>
            </a: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моделей ИГМ и соответствующий 4 уровню инженерно-геологических тел – блочных или твердотельных, в зависимости от решаемой инженерно-геологической задачи.</a:t>
            </a:r>
          </a:p>
          <a:p>
            <a:pPr marL="342900" lvl="1" indent="-342900" algn="just">
              <a:spcAft>
                <a:spcPts val="800"/>
              </a:spcAft>
              <a:buFont typeface="+mj-lt"/>
              <a:buAutoNum type="arabicPeriod" startAt="4"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Трехмерные информационные модели инженерно-геологических массивов преимущественно строятся: </a:t>
            </a:r>
          </a:p>
          <a:p>
            <a:pPr marL="285750" lvl="1" indent="-2857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масштабах 1:100 до 1:10000 с учетом ВСЕХ инженерно-геологических особенностей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геостатистическими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методами;</a:t>
            </a:r>
          </a:p>
          <a:p>
            <a:pPr marL="285750" lvl="1" indent="-2857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целей расчетов объемов грунтов, расчетных обоснований проектных решений и оценки природных рисков – обеспечения механической безопасности зданий и сооружений и экономической целесообразности;</a:t>
            </a:r>
          </a:p>
          <a:p>
            <a:pPr marL="285750" lvl="1" indent="-2857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экспертируемым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(достоверным и достаточным) результатом инженерно-геологических изысканий и подписываются ГИП по изысканиям (главным геологом), состоящим в НРС. </a:t>
            </a:r>
          </a:p>
          <a:p>
            <a:pPr marL="342900" lvl="1" indent="-342900" algn="just">
              <a:spcAft>
                <a:spcPts val="800"/>
              </a:spcAft>
              <a:buFont typeface="+mj-lt"/>
              <a:buAutoNum type="arabicPeriod" startAt="5"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да – это специализированная работа, выполняемая профессионалами – инженер-геологами.</a:t>
            </a:r>
          </a:p>
        </p:txBody>
      </p:sp>
      <p:pic>
        <p:nvPicPr>
          <p:cNvPr id="3" name="Picture 9" descr="logo_2">
            <a:extLst>
              <a:ext uri="{FF2B5EF4-FFF2-40B4-BE49-F238E27FC236}">
                <a16:creationId xmlns:a16="http://schemas.microsoft.com/office/drawing/2014/main" id="{BF636AE3-6423-8F84-E8EE-611401D77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4099" y="6351238"/>
            <a:ext cx="2198813" cy="471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67690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06655B1-F5DF-460F-9DAA-B678B221103D}"/>
              </a:ext>
            </a:extLst>
          </p:cNvPr>
          <p:cNvSpPr/>
          <p:nvPr/>
        </p:nvSpPr>
        <p:spPr>
          <a:xfrm>
            <a:off x="4015530" y="2967335"/>
            <a:ext cx="41609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Искренне Ваш, Алексей Бершов</a:t>
            </a:r>
          </a:p>
        </p:txBody>
      </p:sp>
    </p:spTree>
    <p:extLst>
      <p:ext uri="{BB962C8B-B14F-4D97-AF65-F5344CB8AC3E}">
        <p14:creationId xmlns:p14="http://schemas.microsoft.com/office/powerpoint/2010/main" val="2871835430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Другая 8">
      <a:dk1>
        <a:sysClr val="windowText" lastClr="000000"/>
      </a:dk1>
      <a:lt1>
        <a:srgbClr val="FFFFFF"/>
      </a:lt1>
      <a:dk2>
        <a:srgbClr val="2C3C43"/>
      </a:dk2>
      <a:lt2>
        <a:srgbClr val="FFFFFF"/>
      </a:lt2>
      <a:accent1>
        <a:srgbClr val="E0F4FC"/>
      </a:accent1>
      <a:accent2>
        <a:srgbClr val="E9F5DC"/>
      </a:accent2>
      <a:accent3>
        <a:srgbClr val="FF9933"/>
      </a:accent3>
      <a:accent4>
        <a:srgbClr val="FFC000"/>
      </a:accent4>
      <a:accent5>
        <a:srgbClr val="FFC000"/>
      </a:accent5>
      <a:accent6>
        <a:srgbClr val="FFFFFF"/>
      </a:accent6>
      <a:hlink>
        <a:srgbClr val="FFC000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11202</TotalTime>
  <Words>2271</Words>
  <Application>Microsoft Office PowerPoint</Application>
  <PresentationFormat>Широкоэкранный</PresentationFormat>
  <Paragraphs>155</Paragraphs>
  <Slides>19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9" baseType="lpstr">
      <vt:lpstr>Arial</vt:lpstr>
      <vt:lpstr>Calibri</vt:lpstr>
      <vt:lpstr>Geometria</vt:lpstr>
      <vt:lpstr>Open Sans</vt:lpstr>
      <vt:lpstr>Stolzl Medium</vt:lpstr>
      <vt:lpstr>Symbol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 Погребных</dc:creator>
  <cp:lastModifiedBy>Тимофей Селиверстов</cp:lastModifiedBy>
  <cp:revision>739</cp:revision>
  <dcterms:created xsi:type="dcterms:W3CDTF">2023-04-24T08:54:19Z</dcterms:created>
  <dcterms:modified xsi:type="dcterms:W3CDTF">2025-11-18T10:43:04Z</dcterms:modified>
</cp:coreProperties>
</file>